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300" r:id="rId9"/>
    <p:sldId id="299" r:id="rId10"/>
    <p:sldId id="301" r:id="rId11"/>
    <p:sldId id="268" r:id="rId12"/>
    <p:sldId id="342" r:id="rId13"/>
    <p:sldId id="343" r:id="rId14"/>
    <p:sldId id="302" r:id="rId15"/>
    <p:sldId id="303" r:id="rId16"/>
    <p:sldId id="273" r:id="rId17"/>
    <p:sldId id="274" r:id="rId18"/>
    <p:sldId id="275" r:id="rId19"/>
    <p:sldId id="305" r:id="rId20"/>
    <p:sldId id="335" r:id="rId21"/>
    <p:sldId id="306" r:id="rId22"/>
    <p:sldId id="307" r:id="rId23"/>
    <p:sldId id="308" r:id="rId24"/>
    <p:sldId id="280" r:id="rId25"/>
    <p:sldId id="281" r:id="rId26"/>
    <p:sldId id="321" r:id="rId27"/>
    <p:sldId id="322" r:id="rId28"/>
    <p:sldId id="323" r:id="rId29"/>
    <p:sldId id="326" r:id="rId30"/>
    <p:sldId id="327" r:id="rId31"/>
    <p:sldId id="336" r:id="rId32"/>
    <p:sldId id="330" r:id="rId33"/>
    <p:sldId id="331" r:id="rId34"/>
    <p:sldId id="338" r:id="rId35"/>
    <p:sldId id="339" r:id="rId36"/>
    <p:sldId id="332" r:id="rId37"/>
    <p:sldId id="333" r:id="rId38"/>
    <p:sldId id="334" r:id="rId39"/>
  </p:sldIdLst>
  <p:sldSz cx="10693400" cy="75565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A4A0A-E4C6-4859-ABF4-E61DA36358B0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2C45-2639-420E-AAD3-AFC26676D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96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2C45-2639-420E-AAD3-AFC26676D40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236679"/>
            <a:ext cx="8020050" cy="2630781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68D6-C9F3-4F9C-804A-3C7C352B11E4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4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2279-A614-4977-A781-EF59CA296401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6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2465" y="442546"/>
            <a:ext cx="2305764" cy="705623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35171" y="442546"/>
            <a:ext cx="6783626" cy="705623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73F0-FF22-417D-8E9E-B374324FF9B4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30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340" y="839611"/>
            <a:ext cx="9356725" cy="125941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69340" y="2602795"/>
            <a:ext cx="4589251" cy="411409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836814" y="2602795"/>
            <a:ext cx="4589251" cy="4114094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198273" y="7220656"/>
            <a:ext cx="2227792" cy="335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2CD3-F5BF-4CFE-ADCA-B3CEF08D2C5E}" type="datetime1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4512" y="7194418"/>
            <a:ext cx="3386243" cy="335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8396" y="6552466"/>
            <a:ext cx="686902" cy="976048"/>
          </a:xfrm>
        </p:spPr>
        <p:txBody>
          <a:bodyPr/>
          <a:lstStyle>
            <a:lvl1pPr>
              <a:defRPr/>
            </a:lvl1pPr>
          </a:lstStyle>
          <a:p>
            <a:fld id="{7B42487F-3D66-48C7-BA1A-8342EA238C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958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3660" cy="6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430243" y="0"/>
          <a:ext cx="5263157" cy="60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5430243" y="0"/>
                        <a:ext cx="5263157" cy="605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05220"/>
            <a:ext cx="10693400" cy="78714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322">
              <a:latin typeface="Arial" charset="0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0" y="7031743"/>
            <a:ext cx="106934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983">
              <a:latin typeface="Arial" charset="0"/>
              <a:cs typeface="+mn-cs"/>
            </a:endParaRPr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8062750" y="7110457"/>
            <a:ext cx="2589807" cy="3638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882" dirty="0"/>
              <a:t>Permitida a reprodução total ou parcial desta publicação desde que citada a fonte.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0" y="157428"/>
            <a:ext cx="5510071" cy="6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90" y="157428"/>
            <a:ext cx="5510071" cy="6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8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2819-1143-4B95-92A3-08F2C2DDD9C7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5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602" y="1883878"/>
            <a:ext cx="9223058" cy="3143294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9602" y="5056909"/>
            <a:ext cx="9223058" cy="1652984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C44-BB21-4538-941A-AB9D013B03FD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9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DF17-EBAC-4430-95EC-B2CB7C1F9ABA}" type="datetime1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8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4" y="402314"/>
            <a:ext cx="9223058" cy="146057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6565" y="1852394"/>
            <a:ext cx="4523809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13534" y="1852394"/>
            <a:ext cx="4546088" cy="907829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45CA-224B-4C1B-8F92-61F00C61109D}" type="datetime1">
              <a:rPr lang="pt-BR" smtClean="0"/>
              <a:t>30/10/2019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6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0C47-569A-4E99-8AEC-AD175F4BE241}" type="datetime1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14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4CA7-0691-49C7-ABD2-49C60792E105}" type="datetime1">
              <a:rPr lang="pt-BR" smtClean="0"/>
              <a:t>30/10/2019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5" y="503768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6088" y="1087997"/>
            <a:ext cx="5413534" cy="5370013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565" y="2266951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0634-90A5-479D-BAAD-5BC8D70A971A}" type="datetime1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5" y="503768"/>
            <a:ext cx="3448900" cy="1763183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46088" y="1087997"/>
            <a:ext cx="5413534" cy="5370013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565" y="2266951"/>
            <a:ext cx="3448900" cy="419980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7D86-EBE8-473C-869F-4E797A8EFBE1}" type="datetime1">
              <a:rPr lang="pt-BR" smtClean="0"/>
              <a:t>30/10/2019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94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35171" y="402314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35171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41B11-1D45-4F66-AB28-C370C0A731F0}" type="datetime1">
              <a:rPr lang="pt-BR" smtClean="0"/>
              <a:t>30/10/2019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42189" y="7003756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2214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2BA4-8A17-4B0A-BC02-5ECED08172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6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70300" y="647700"/>
            <a:ext cx="5363648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3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Governo do Distrito Federal </a:t>
            </a:r>
          </a:p>
          <a:p>
            <a:pPr>
              <a:lnSpc>
                <a:spcPts val="2700"/>
              </a:lnSpc>
            </a:pP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82919" y="993948"/>
            <a:ext cx="5405326" cy="18594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Secretaria de Estado de Economia  </a:t>
            </a:r>
            <a:r>
              <a:rPr lang="pt-BR" sz="2242" dirty="0" smtClean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pt-BR" sz="2242" dirty="0" smtClean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pt-BR" sz="2800" dirty="0" smtClean="0">
                <a:solidFill>
                  <a:srgbClr val="000000"/>
                </a:solidFill>
                <a:latin typeface="Corbel" panose="020B0503020204020204" pitchFamily="34" charset="0"/>
              </a:rPr>
              <a:t>Subsecretaria de Contabilidade </a:t>
            </a:r>
          </a:p>
          <a:p>
            <a:pPr>
              <a:lnSpc>
                <a:spcPts val="2900"/>
              </a:lnSpc>
            </a:pPr>
            <a:endParaRPr lang="pt-BR" sz="28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lnSpc>
                <a:spcPts val="2900"/>
              </a:lnSpc>
            </a:pPr>
            <a:endParaRPr lang="pt-BR" sz="28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lnSpc>
                <a:spcPts val="2900"/>
              </a:lnSpc>
            </a:pPr>
            <a:endParaRPr lang="pt-BR" sz="2242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74241" y="1814684"/>
            <a:ext cx="9421285" cy="138499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XIII  INTERCÂMBIO COM  ORDENADORES DE DESPESA</a:t>
            </a:r>
          </a:p>
          <a:p>
            <a:pPr algn="ctr">
              <a:lnSpc>
                <a:spcPts val="2700"/>
              </a:lnSpc>
            </a:pPr>
            <a:r>
              <a:rPr lang="pt-BR" sz="2800" dirty="0" smtClean="0">
                <a:solidFill>
                  <a:srgbClr val="000000"/>
                </a:solidFill>
                <a:latin typeface="Corbel" panose="020B0503020204020204" pitchFamily="34" charset="0"/>
              </a:rPr>
              <a:t>30.10.2019 </a:t>
            </a:r>
          </a:p>
          <a:p>
            <a:pPr>
              <a:lnSpc>
                <a:spcPts val="2700"/>
              </a:lnSpc>
            </a:pPr>
            <a:endParaRPr lang="pt-BR" sz="28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lnSpc>
                <a:spcPts val="2700"/>
              </a:lnSpc>
            </a:pPr>
            <a:endParaRPr lang="pt-BR" sz="2800" dirty="0">
              <a:latin typeface="Corbel" panose="020B0503020204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58300" y="6629400"/>
            <a:ext cx="100990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pt-BR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/>
          <p:cNvPicPr/>
          <p:nvPr/>
        </p:nvPicPr>
        <p:blipFill rotWithShape="1">
          <a:blip r:embed="rId2"/>
          <a:srcRect l="39158" t="36395" r="39852" b="29094"/>
          <a:stretch/>
        </p:blipFill>
        <p:spPr bwMode="auto">
          <a:xfrm>
            <a:off x="7780421" y="2699096"/>
            <a:ext cx="3015105" cy="485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3"/>
          <a:srcRect l="29810" t="42983" r="31738" b="18741"/>
          <a:stretch/>
        </p:blipFill>
        <p:spPr bwMode="auto">
          <a:xfrm>
            <a:off x="155575" y="2699095"/>
            <a:ext cx="3679236" cy="485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/>
          <p:cNvPicPr/>
          <p:nvPr/>
        </p:nvPicPr>
        <p:blipFill rotWithShape="1">
          <a:blip r:embed="rId4"/>
          <a:srcRect l="23701" t="58003" r="56629" b="21072"/>
          <a:stretch/>
        </p:blipFill>
        <p:spPr bwMode="auto">
          <a:xfrm>
            <a:off x="3670300" y="2699096"/>
            <a:ext cx="4110120" cy="485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6175295" cy="47945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7º Os saldos de empenhos a liquidar, que estejam empenhados em montantes </a:t>
            </a:r>
            <a:r>
              <a:rPr lang="pt-BR" b="1" dirty="0">
                <a:solidFill>
                  <a:srgbClr val="FF0000"/>
                </a:solidFill>
              </a:rPr>
              <a:t>superiores às obrigações contratadas para execução no exercício de 2019</a:t>
            </a:r>
            <a:r>
              <a:rPr lang="pt-BR" dirty="0"/>
              <a:t>, </a:t>
            </a:r>
            <a:r>
              <a:rPr lang="pt-BR" u="sng" dirty="0">
                <a:solidFill>
                  <a:srgbClr val="FF0000"/>
                </a:solidFill>
              </a:rPr>
              <a:t>deverão ser cancelados até o dia 18 de novembro 2019</a:t>
            </a:r>
            <a:r>
              <a:rPr lang="pt-BR" dirty="0"/>
              <a:t>, em observância ao regime de competência, conforme o inciso II do art. 50 da Lei Complementar nº 101, de 4 de maio de 2000, combinado com o inciso II do art. 35 da Lei nº 4.320, de 17 de março de 1964, sendo que o não cumprimento das obrigações no prazo estabelecido acarretará aplicação das penalidades previstas em lei.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6" t="19814" r="-280" b="-992"/>
          <a:stretch/>
        </p:blipFill>
        <p:spPr>
          <a:xfrm>
            <a:off x="7075356" y="1862888"/>
            <a:ext cx="3618043" cy="494321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4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533400"/>
            <a:ext cx="775552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INTERCÂMBIO COM 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03700" y="1054100"/>
            <a:ext cx="2234586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pt-BR" sz="4106" dirty="0" smtClean="0">
                <a:solidFill>
                  <a:srgbClr val="000000"/>
                </a:solidFill>
                <a:latin typeface="Corbel" panose="020B0503020204020204" pitchFamily="34" charset="0"/>
              </a:rPr>
              <a:t>CENÁRIO </a:t>
            </a:r>
          </a:p>
          <a:p>
            <a:pPr>
              <a:lnSpc>
                <a:spcPts val="5000"/>
              </a:lnSpc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3200" y="1943100"/>
            <a:ext cx="305532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054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054" dirty="0" smtClean="0">
                <a:solidFill>
                  <a:srgbClr val="FF0000"/>
                </a:solidFill>
                <a:latin typeface="Corbel "/>
                <a:cs typeface="Arial" panose="020B0604020202020204" pitchFamily="34" charset="0"/>
              </a:rPr>
              <a:t>Restos a Pagar </a:t>
            </a:r>
          </a:p>
          <a:p>
            <a:pPr>
              <a:lnSpc>
                <a:spcPts val="3700"/>
              </a:lnSpc>
            </a:pPr>
            <a:endParaRPr lang="pt-BR" sz="3054" dirty="0">
              <a:solidFill>
                <a:srgbClr val="FF0000"/>
              </a:solidFill>
              <a:latin typeface="Corbel 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3200" y="2527300"/>
            <a:ext cx="288059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05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054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Restos a fazer </a:t>
            </a:r>
          </a:p>
          <a:p>
            <a:pPr>
              <a:lnSpc>
                <a:spcPts val="3700"/>
              </a:lnSpc>
            </a:pPr>
            <a:endParaRPr lang="pt-BR" sz="3054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73200" y="3009900"/>
            <a:ext cx="3177152" cy="1769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3054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054" dirty="0" smtClean="0">
                <a:solidFill>
                  <a:srgbClr val="FF0000"/>
                </a:solidFill>
                <a:latin typeface="Corbel "/>
                <a:cs typeface="Arial" panose="020B0604020202020204" pitchFamily="34" charset="0"/>
              </a:rPr>
              <a:t>Restos  a Pagar </a:t>
            </a:r>
            <a:r>
              <a:rPr lang="pt-BR" sz="3054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54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54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  Gaveta -RPG </a:t>
            </a:r>
          </a:p>
          <a:p>
            <a:pPr>
              <a:lnSpc>
                <a:spcPts val="4600"/>
              </a:lnSpc>
            </a:pPr>
            <a:endParaRPr lang="pt-BR" sz="3054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169400" y="6642100"/>
            <a:ext cx="25167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13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8657" indent="-3148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472" indent="-2518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63260" indent="-2518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67049" indent="-2518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70838" indent="-251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4626" indent="-251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8415" indent="-251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82204" indent="-251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E11A92-3E1E-4BA8-B340-A1E0E3B4034E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567" y="1080999"/>
            <a:ext cx="8870142" cy="1189449"/>
          </a:xfrm>
        </p:spPr>
        <p:txBody>
          <a:bodyPr/>
          <a:lstStyle/>
          <a:p>
            <a:r>
              <a:rPr lang="pt-BR" altLang="pt-BR" dirty="0" smtClean="0"/>
              <a:t>	</a:t>
            </a:r>
            <a:r>
              <a:rPr lang="pt-BR" altLang="pt-BR" dirty="0" smtClean="0">
                <a:latin typeface="Corbel" panose="020B0503020204020204" pitchFamily="34" charset="0"/>
              </a:rPr>
              <a:t>Execução dos Restos a Pagar em </a:t>
            </a:r>
            <a:r>
              <a:rPr lang="pt-BR" altLang="pt-BR" dirty="0" smtClean="0">
                <a:latin typeface="Corbel" panose="020B0503020204020204" pitchFamily="34" charset="0"/>
              </a:rPr>
              <a:t>2019 </a:t>
            </a:r>
            <a:r>
              <a:rPr lang="pt-BR" altLang="pt-BR" dirty="0" smtClean="0">
                <a:latin typeface="Corbel" panose="020B0503020204020204" pitchFamily="34" charset="0"/>
              </a:rPr>
              <a:t>(R$)</a:t>
            </a:r>
          </a:p>
        </p:txBody>
      </p:sp>
      <p:graphicFrame>
        <p:nvGraphicFramePr>
          <p:cNvPr id="213183" name="Group 1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2459669"/>
              </p:ext>
            </p:extLst>
          </p:nvPr>
        </p:nvGraphicFramePr>
        <p:xfrm>
          <a:off x="506690" y="2647950"/>
          <a:ext cx="9877676" cy="4063694"/>
        </p:xfrm>
        <a:graphic>
          <a:graphicData uri="http://schemas.openxmlformats.org/drawingml/2006/table">
            <a:tbl>
              <a:tblPr/>
              <a:tblGrid>
                <a:gridCol w="2035367"/>
                <a:gridCol w="1957646"/>
                <a:gridCol w="2034447"/>
                <a:gridCol w="2171700"/>
                <a:gridCol w="1678516"/>
              </a:tblGrid>
              <a:tr h="101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RESTOS A PAGAR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L="100749" marR="100749" marT="50377" marB="50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INSCRIÇÃO </a:t>
                      </a: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CANCELAMENTO</a:t>
                      </a: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     PAGO </a:t>
                      </a: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A PAGAR </a:t>
                      </a: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1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PROCESSADOS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L="100749" marR="100749" marT="50377" marB="50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1.454.265.631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6.971.587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1.305.088.813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142.205.231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12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NÃO PROCESSADOS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</a:t>
                      </a:r>
                    </a:p>
                  </a:txBody>
                  <a:tcPr marL="100749" marR="100749" marT="50377" marB="50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1.080.606.128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233.616.395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Arial" charset="0"/>
                        </a:rPr>
                        <a:t>755.473.275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91.516.458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1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TOTAL </a:t>
                      </a:r>
                    </a:p>
                  </a:txBody>
                  <a:tcPr marL="100749" marR="100749" marT="50377" marB="50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2.534.871.759</a:t>
                      </a:r>
                      <a:endParaRPr kumimoji="0" 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240.587.982</a:t>
                      </a:r>
                      <a:endParaRPr kumimoji="0" 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Arial" charset="0"/>
                        </a:rPr>
                        <a:t>2.060.562.088</a:t>
                      </a:r>
                      <a:endParaRPr kumimoji="0" 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Times New Roman" pitchFamily="18" charset="0"/>
                          <a:cs typeface="Arial" charset="0"/>
                        </a:rPr>
                        <a:t>233.721.689</a:t>
                      </a:r>
                      <a:endParaRPr kumimoji="0" lang="pt-B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0749" marR="100749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84310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>
                <a:latin typeface="Corbel" pitchFamily="34" charset="0"/>
              </a:rPr>
              <a:t>XI   INTERCÂMBIO DE ORDENADORES DE DESPESA</a:t>
            </a:r>
          </a:p>
        </p:txBody>
      </p:sp>
    </p:spTree>
    <p:extLst>
      <p:ext uri="{BB962C8B-B14F-4D97-AF65-F5344CB8AC3E}">
        <p14:creationId xmlns:p14="http://schemas.microsoft.com/office/powerpoint/2010/main" val="373906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487F-3D66-48C7-BA1A-8342EA238C94}" type="slidenum">
              <a:rPr lang="pt-BR" altLang="pt-BR" smtClean="0"/>
              <a:pPr/>
              <a:t>13</a:t>
            </a:fld>
            <a:endParaRPr lang="pt-BR" altLang="pt-BR"/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l="2702" t="5417" r="48220" b="4742"/>
          <a:stretch/>
        </p:blipFill>
        <p:spPr bwMode="auto">
          <a:xfrm>
            <a:off x="0" y="0"/>
            <a:ext cx="10693400" cy="755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2943225" y="2619376"/>
            <a:ext cx="273367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10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9608043" cy="479453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Corbel "/>
              </a:rPr>
              <a:t>Art. 8º Os registros das concessões de suprimento de fundos deverão ser efetuados no Sistema Integrado de Administração Financeira e Contábil - SIAC/</a:t>
            </a:r>
            <a:r>
              <a:rPr lang="pt-BR" dirty="0" err="1">
                <a:latin typeface="Corbel "/>
              </a:rPr>
              <a:t>SIGGo</a:t>
            </a:r>
            <a:r>
              <a:rPr lang="pt-BR" dirty="0">
                <a:latin typeface="Corbel "/>
              </a:rPr>
              <a:t> </a:t>
            </a:r>
            <a:r>
              <a:rPr lang="pt-BR" b="1" i="1" u="sng" dirty="0">
                <a:solidFill>
                  <a:srgbClr val="FF0000"/>
                </a:solidFill>
                <a:latin typeface="Corbel "/>
              </a:rPr>
              <a:t>até o dia 5 de novembro de 2019</a:t>
            </a:r>
            <a:r>
              <a:rPr lang="pt-BR" dirty="0">
                <a:latin typeface="Corbel "/>
              </a:rPr>
              <a:t>, exceto aqueles de caráter secreto, constantes do inciso III do parágrafo único do art. 2º deste Decreto. </a:t>
            </a:r>
            <a:endParaRPr lang="pt-BR" dirty="0" smtClean="0">
              <a:latin typeface="Corbel "/>
            </a:endParaRPr>
          </a:p>
          <a:p>
            <a:pPr algn="just"/>
            <a:r>
              <a:rPr lang="pt-BR" dirty="0" smtClean="0">
                <a:latin typeface="Corbel "/>
              </a:rPr>
              <a:t>§ </a:t>
            </a:r>
            <a:r>
              <a:rPr lang="pt-BR" dirty="0">
                <a:latin typeface="Corbel "/>
              </a:rPr>
              <a:t>1º Os gastos com suprimento de fundos de que trata o caput deverão ser liquidados e pagos até o dia 13 de dezembro de 2019. </a:t>
            </a:r>
            <a:endParaRPr lang="pt-BR" dirty="0" smtClean="0">
              <a:latin typeface="Corbel "/>
            </a:endParaRPr>
          </a:p>
          <a:p>
            <a:pPr algn="just"/>
            <a:r>
              <a:rPr lang="pt-BR" dirty="0">
                <a:latin typeface="Corbel "/>
              </a:rPr>
              <a:t>§ 2º Os saldos financeiros remanescentes, se existirem, deverão ser recolhidos ao Tesouro até o dia </a:t>
            </a:r>
            <a:r>
              <a:rPr lang="pt-BR" i="1" u="sng" dirty="0">
                <a:solidFill>
                  <a:srgbClr val="FF0000"/>
                </a:solidFill>
                <a:latin typeface="Corbel "/>
              </a:rPr>
              <a:t>13 de dezembro de 2019. </a:t>
            </a:r>
          </a:p>
          <a:p>
            <a:pPr algn="just"/>
            <a:r>
              <a:rPr lang="pt-BR" dirty="0">
                <a:latin typeface="Corbel "/>
              </a:rPr>
              <a:t>§ 3º Os processos de prestação de contas de suprimento de fundos, obrigatoriamente aprovados pelo ordenador de despesas da unidade gestora, deverão ser encaminhados à SUCON/SEF/SEEC-DF, </a:t>
            </a:r>
            <a:r>
              <a:rPr lang="pt-BR" i="1" dirty="0">
                <a:solidFill>
                  <a:srgbClr val="FF0000"/>
                </a:solidFill>
                <a:latin typeface="Corbel "/>
              </a:rPr>
              <a:t>até o dia 20 de dezembro de 2019.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614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Art. 9º Somente poderão ser inscritos em Restos a Pagar os empenhos cujas despesas se enquadrem nos seguintes casos: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I - como Restos a Pagar Processados (RPP), as despesas que completarem o estágio </a:t>
            </a:r>
            <a:r>
              <a:rPr lang="pt-BR" sz="2400" b="1" dirty="0" smtClean="0">
                <a:solidFill>
                  <a:srgbClr val="FF0000"/>
                </a:solidFill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da liquidação </a:t>
            </a:r>
            <a:r>
              <a:rPr lang="pt-BR" sz="2400" dirty="0" smtClean="0"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e que se encontrem prontas para pagamento; 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 II - como Restos a Pagar Não Processados (RPNP), as despesas cujo serviço, obra ou material contratado tenham sido prestados ou entregues pelo </a:t>
            </a:r>
            <a:r>
              <a:rPr lang="pt-BR" sz="2400" b="1" u="sng" dirty="0" smtClean="0">
                <a:solidFill>
                  <a:srgbClr val="FF0000"/>
                </a:solidFill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contratado até 31 de dezembro de 2019.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 "/>
                <a:ea typeface="Calibri" panose="020F0502020204030204" pitchFamily="34" charset="0"/>
                <a:cs typeface="Times New Roman" panose="02020603050405020304" pitchFamily="18" charset="0"/>
              </a:rPr>
              <a:t> § 1º Os empenhos que não se enquadrem nas hipóteses dos incisos I e II deverão ser cancelados pela Unidade Gestora (UG). </a:t>
            </a: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3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1003300"/>
            <a:ext cx="767537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INTERCÂMBIO COM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20800" y="1981200"/>
            <a:ext cx="136864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2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Art.9º </a:t>
            </a:r>
          </a:p>
          <a:p>
            <a:pPr>
              <a:lnSpc>
                <a:spcPts val="3700"/>
              </a:lnSpc>
            </a:pPr>
            <a:endParaRPr lang="pt-BR" sz="32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9900" y="2400300"/>
            <a:ext cx="1445909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810" smtClean="0">
                <a:solidFill>
                  <a:srgbClr val="000000"/>
                </a:solidFill>
                <a:latin typeface="Arial" panose="020B0604020202020204" pitchFamily="34" charset="0"/>
              </a:rPr>
              <a:t>Isso não está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20800" y="2590800"/>
            <a:ext cx="4089261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  <a:tab pos="1930400" algn="l"/>
                <a:tab pos="3543300" algn="l"/>
              </a:tabLst>
              <a:defRPr/>
            </a:pP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§1º  Os  empenhos </a:t>
            </a:r>
            <a:b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que 	não 	se 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  <a:tab pos="1930400" algn="l"/>
                <a:tab pos="3543300" algn="l"/>
              </a:tabLst>
              <a:defRPr/>
            </a:pPr>
            <a:endParaRPr lang="pt-BR" sz="299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63700" y="3530600"/>
            <a:ext cx="3728585" cy="28893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62300" algn="l"/>
              </a:tabLst>
              <a:defRPr/>
            </a:pP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  <a:t>enquadrem 	na </a:t>
            </a:r>
            <a:b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  <a:t>hipótese do inciso II </a:t>
            </a:r>
            <a:b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  <a:t>deste  artigo  devem </a:t>
            </a:r>
            <a:b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  <a:t>ser  cancelados  pela </a:t>
            </a:r>
            <a:b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990" smtClean="0">
                <a:solidFill>
                  <a:srgbClr val="000000"/>
                </a:solidFill>
                <a:latin typeface="Arial" panose="020B0604020202020204" pitchFamily="34" charset="0"/>
              </a:rPr>
              <a:t>Unidade Gestora até </a:t>
            </a:r>
          </a:p>
          <a:p>
            <a:pPr marL="0" marR="0" lvl="0" indent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62300" algn="l"/>
              </a:tabLst>
              <a:defRPr/>
            </a:pPr>
            <a:endParaRPr lang="pt-BR" sz="299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63700" y="5969000"/>
            <a:ext cx="3712555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82800" algn="l"/>
                <a:tab pos="3149600" algn="l"/>
              </a:tabLst>
              <a:defRPr/>
            </a:pPr>
            <a:r>
              <a:rPr lang="pt-BR" sz="2990" dirty="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pt-BR" sz="299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dia 	31 	de </a:t>
            </a:r>
            <a:br>
              <a:rPr lang="pt-BR" sz="299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t-BR" sz="2990" dirty="0" smtClean="0">
                <a:solidFill>
                  <a:srgbClr val="FF0000"/>
                </a:solidFill>
                <a:latin typeface="Arial" panose="020B0604020202020204" pitchFamily="34" charset="0"/>
              </a:rPr>
              <a:t>dezembro de 2019. </a:t>
            </a:r>
          </a:p>
          <a:p>
            <a:pPr marL="0" marR="0" lvl="0" indent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82800" algn="l"/>
                <a:tab pos="3149600" algn="l"/>
              </a:tabLst>
              <a:defRPr/>
            </a:pPr>
            <a:endParaRPr lang="pt-BR" sz="299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31000" y="2654300"/>
            <a:ext cx="1590179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810" smtClean="0">
                <a:solidFill>
                  <a:srgbClr val="000000"/>
                </a:solidFill>
                <a:latin typeface="Arial" panose="020B0604020202020204" pitchFamily="34" charset="0"/>
              </a:rPr>
              <a:t>acontecendo!!! </a:t>
            </a:r>
          </a:p>
          <a:p>
            <a:pPr>
              <a:lnSpc>
                <a:spcPts val="1800"/>
              </a:lnSpc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169400" y="6642100"/>
            <a:ext cx="25167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18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9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16100" y="533400"/>
            <a:ext cx="783567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Corbel "/>
              </a:rPr>
              <a:t>XIII   INTERCÂMBIO COM 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4460" y="1976837"/>
            <a:ext cx="952184" cy="688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HP Simplified" panose="020B0604020204020204" pitchFamily="34" charset="0"/>
              </a:rPr>
              <a:t>• Art. 9. </a:t>
            </a:r>
          </a:p>
          <a:p>
            <a:pPr>
              <a:lnSpc>
                <a:spcPts val="2700"/>
              </a:lnSpc>
            </a:pPr>
            <a:endParaRPr lang="pt-BR" sz="2242" dirty="0">
              <a:solidFill>
                <a:srgbClr val="000000"/>
              </a:solidFill>
              <a:latin typeface="HP Simplified" panose="020B06040202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20800" y="2463800"/>
            <a:ext cx="25808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2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</a:p>
          <a:p>
            <a:pPr>
              <a:lnSpc>
                <a:spcPts val="3700"/>
              </a:lnSpc>
            </a:pPr>
            <a:endParaRPr lang="pt-BR" sz="32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3700" y="2463800"/>
            <a:ext cx="4478790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214" dirty="0" smtClean="0">
                <a:solidFill>
                  <a:srgbClr val="000000"/>
                </a:solidFill>
                <a:latin typeface="Arial" panose="020B0604020202020204" pitchFamily="34" charset="0"/>
              </a:rPr>
              <a:t>§</a:t>
            </a: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2º  Para  as  despesas </a:t>
            </a:r>
          </a:p>
          <a:p>
            <a:pPr>
              <a:lnSpc>
                <a:spcPts val="3700"/>
              </a:lnSpc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63700" y="2921000"/>
            <a:ext cx="687689" cy="4946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que</a:t>
            </a:r>
            <a:endParaRPr lang="pt-BR" sz="3214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13100" y="2921000"/>
            <a:ext cx="1878719" cy="4946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3214" dirty="0" smtClean="0">
                <a:solidFill>
                  <a:srgbClr val="000000"/>
                </a:solidFill>
                <a:latin typeface="Corbel" panose="020B0503020204020204" pitchFamily="34" charset="0"/>
              </a:rPr>
              <a:t>atenderem</a:t>
            </a:r>
            <a:endParaRPr lang="pt-BR" sz="3214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32500" y="2921000"/>
            <a:ext cx="229230" cy="4946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3214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pt-BR" sz="32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63700" y="3416300"/>
            <a:ext cx="4738477" cy="34111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disposto no art. 63 da Lei </a:t>
            </a:r>
            <a:br>
              <a:rPr lang="pt-BR" sz="3214" dirty="0" smtClean="0">
                <a:solidFill>
                  <a:srgbClr val="000000"/>
                </a:solidFill>
                <a:latin typeface="Corbel "/>
              </a:rPr>
            </a:b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Federal nº 4.320, de 17 </a:t>
            </a:r>
            <a:br>
              <a:rPr lang="pt-BR" sz="3214" dirty="0" smtClean="0">
                <a:solidFill>
                  <a:srgbClr val="000000"/>
                </a:solidFill>
                <a:latin typeface="Corbel "/>
              </a:rPr>
            </a:b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de  março  de 1964,  a </a:t>
            </a:r>
            <a:br>
              <a:rPr lang="pt-BR" sz="3214" dirty="0" smtClean="0">
                <a:solidFill>
                  <a:srgbClr val="000000"/>
                </a:solidFill>
                <a:latin typeface="Corbel "/>
              </a:rPr>
            </a:b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SUCON/SEF  promoverá </a:t>
            </a:r>
            <a:br>
              <a:rPr lang="pt-BR" sz="3214" dirty="0" smtClean="0">
                <a:solidFill>
                  <a:srgbClr val="000000"/>
                </a:solidFill>
                <a:latin typeface="Corbel "/>
              </a:rPr>
            </a:b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os ajustes necessários a </a:t>
            </a:r>
            <a:br>
              <a:rPr lang="pt-BR" sz="3214" dirty="0" smtClean="0">
                <a:solidFill>
                  <a:srgbClr val="000000"/>
                </a:solidFill>
                <a:latin typeface="Corbel "/>
              </a:rPr>
            </a:br>
            <a:r>
              <a:rPr lang="pt-BR" sz="3214" dirty="0" smtClean="0">
                <a:solidFill>
                  <a:srgbClr val="000000"/>
                </a:solidFill>
                <a:latin typeface="Corbel "/>
              </a:rPr>
              <a:t>sua liquidação. </a:t>
            </a:r>
          </a:p>
          <a:p>
            <a:pPr>
              <a:lnSpc>
                <a:spcPts val="3800"/>
              </a:lnSpc>
            </a:pPr>
            <a:endParaRPr lang="pt-BR" sz="32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169400" y="6642100"/>
            <a:ext cx="25167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19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1003300"/>
            <a:ext cx="6450484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Corbel" panose="020B0503020204020204" pitchFamily="34" charset="0"/>
              </a:rPr>
              <a:t>XIII  INTERCÂMBIO DE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20800" y="1981200"/>
            <a:ext cx="935705" cy="5708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Art. 9º </a:t>
            </a:r>
          </a:p>
          <a:p>
            <a:pPr>
              <a:lnSpc>
                <a:spcPts val="2300"/>
              </a:lnSpc>
            </a:pP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20800" y="2349500"/>
            <a:ext cx="150682" cy="5708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</a:p>
          <a:p>
            <a:pPr>
              <a:lnSpc>
                <a:spcPts val="2300"/>
              </a:lnSpc>
            </a:pP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4500" y="2349500"/>
            <a:ext cx="315374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874" dirty="0" smtClean="0">
                <a:solidFill>
                  <a:srgbClr val="000000"/>
                </a:solidFill>
                <a:latin typeface="Arial" panose="020B0604020202020204" pitchFamily="34" charset="0"/>
              </a:rPr>
              <a:t>§</a:t>
            </a: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>3º   A   geração   das   despesas </a:t>
            </a:r>
          </a:p>
          <a:p>
            <a:pPr>
              <a:lnSpc>
                <a:spcPts val="2300"/>
              </a:lnSpc>
            </a:pP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63700" y="2641600"/>
            <a:ext cx="4189801" cy="1824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classificadas como Restos a Pagar, no </a:t>
            </a:r>
            <a:b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âmbito de cada órgão e entidade do </a:t>
            </a:r>
            <a:b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DF,</a:t>
            </a:r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  é  de  responsabilidade  do </a:t>
            </a:r>
            <a:b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Ordenador de Despesa e do Titular </a:t>
            </a:r>
            <a:b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da   Pasta</a:t>
            </a: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,   devendo   cumprir   o </a:t>
            </a:r>
          </a:p>
          <a:p>
            <a:pPr>
              <a:lnSpc>
                <a:spcPts val="2400"/>
              </a:lnSpc>
            </a:pPr>
            <a:endParaRPr lang="pt-BR" sz="1874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63700" y="4165600"/>
            <a:ext cx="892873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disposto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59100" y="4165600"/>
            <a:ext cx="586699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neste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49700" y="4165600"/>
            <a:ext cx="907300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Decreto,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57800" y="4165600"/>
            <a:ext cx="333425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endParaRPr lang="pt-BR" sz="1874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63700" y="4470400"/>
            <a:ext cx="1880323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observância   aos</a:t>
            </a:r>
            <a:endParaRPr lang="pt-BR" sz="1874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62400" y="4470400"/>
            <a:ext cx="1493999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princípios   da</a:t>
            </a:r>
            <a:endParaRPr lang="pt-BR" sz="1874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63700" y="4775200"/>
            <a:ext cx="3561873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anualidade  do  Orçamento  e  da</a:t>
            </a:r>
            <a:endParaRPr lang="pt-BR" sz="1874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63700" y="5080000"/>
            <a:ext cx="3800720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FF0000"/>
                </a:solidFill>
                <a:latin typeface="Arial" panose="020B0604020202020204" pitchFamily="34" charset="0"/>
              </a:rPr>
              <a:t>competência da despesa</a:t>
            </a:r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, conforme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63700" y="5384800"/>
            <a:ext cx="4042773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estabelece o inciso II do art. 35 da Lei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63700" y="5689600"/>
            <a:ext cx="227626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nº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070100" y="5689600"/>
            <a:ext cx="3428824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4.320/1964,  combinado  com  o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63700" y="5994400"/>
            <a:ext cx="1966885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inciso   II   do   art.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191000" y="5994400"/>
            <a:ext cx="266098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37100" y="5994400"/>
            <a:ext cx="787075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da   Lei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63700" y="6311900"/>
            <a:ext cx="3061736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874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Complementar nº 101/2000. </a:t>
            </a:r>
          </a:p>
          <a:p>
            <a:pPr>
              <a:lnSpc>
                <a:spcPts val="2300"/>
              </a:lnSpc>
            </a:pP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169400" y="6642100"/>
            <a:ext cx="25167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5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6325195" cy="47945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>
                <a:latin typeface="Corbel" panose="020B0503020204020204" pitchFamily="34" charset="0"/>
              </a:rPr>
              <a:t>§ 4º </a:t>
            </a:r>
            <a:r>
              <a:rPr lang="pt-BR" b="1" u="sng" dirty="0">
                <a:solidFill>
                  <a:srgbClr val="FF0000"/>
                </a:solidFill>
                <a:latin typeface="Corbel" panose="020B0503020204020204" pitchFamily="34" charset="0"/>
              </a:rPr>
              <a:t>Ficam vedados a inscrição </a:t>
            </a:r>
            <a:r>
              <a:rPr lang="pt-BR" dirty="0">
                <a:latin typeface="Corbel" panose="020B0503020204020204" pitchFamily="34" charset="0"/>
              </a:rPr>
              <a:t>e o pagamento de Restos a Pagar não Processados referente a serviços prestados, cujo </a:t>
            </a:r>
            <a:r>
              <a:rPr lang="pt-BR" b="1" u="sng" dirty="0">
                <a:solidFill>
                  <a:srgbClr val="FF0000"/>
                </a:solidFill>
                <a:latin typeface="Corbel" panose="020B0503020204020204" pitchFamily="34" charset="0"/>
              </a:rPr>
              <a:t>fato gerador venha ocorrer no exercício de 2020. </a:t>
            </a:r>
            <a:endParaRPr lang="pt-BR" b="1" u="sng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5º Nos termos do art. 85 do Decreto nº 32.598, de 2010, ao portador de notas de empenho canceladas por não ter ocorrido, no exercício de sua emissão, a entrega do material ou a execução do serviço, </a:t>
            </a:r>
            <a:r>
              <a:rPr lang="pt-BR" sz="2800" b="1" u="sng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assegurado o recebimento do valor a que tenha direito, mediante empenho à conta de dotação orçamentária, com a mesma </a:t>
            </a:r>
            <a:r>
              <a:rPr lang="pt-BR" sz="28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classificação anterior, na mesma unidade orçamentária, obedecidas as condições estabelecidas na nota de empenho cancelada.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7" t="25788" r="5096" b="10533"/>
          <a:stretch/>
        </p:blipFill>
        <p:spPr>
          <a:xfrm>
            <a:off x="7170059" y="2192640"/>
            <a:ext cx="3413647" cy="4811842"/>
          </a:xfrm>
          <a:prstGeom prst="rect">
            <a:avLst/>
          </a:prstGeom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8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70" y="0"/>
            <a:ext cx="11278017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533400"/>
            <a:ext cx="676146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Corbel" panose="020B0503020204020204" pitchFamily="34" charset="0"/>
              </a:rPr>
              <a:t>XIII  INTERCÂMBIO  COM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08500" y="1219200"/>
            <a:ext cx="1743041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pt-BR" sz="3358" dirty="0" smtClean="0">
                <a:solidFill>
                  <a:srgbClr val="000000"/>
                </a:solidFill>
                <a:latin typeface="Corbel" panose="020B0503020204020204" pitchFamily="34" charset="0"/>
              </a:rPr>
              <a:t>AGENDA </a:t>
            </a:r>
          </a:p>
          <a:p>
            <a:pPr>
              <a:lnSpc>
                <a:spcPts val="4100"/>
              </a:lnSpc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8938" y="2946400"/>
            <a:ext cx="3641901" cy="10559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q"/>
            </a:pPr>
            <a:r>
              <a:rPr lang="pt-BR" sz="3358" dirty="0" smtClean="0">
                <a:solidFill>
                  <a:srgbClr val="000000"/>
                </a:solidFill>
                <a:latin typeface="Corbel" panose="020B0503020204020204" pitchFamily="34" charset="0"/>
              </a:rPr>
              <a:t>INTRODUÇÃO; </a:t>
            </a:r>
          </a:p>
          <a:p>
            <a:pPr marL="285750" indent="-285750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52600" y="3556000"/>
            <a:ext cx="5163593" cy="28854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7500"/>
              </a:lnSpc>
              <a:buFont typeface="Wingdings" panose="05000000000000000000" pitchFamily="2" charset="2"/>
              <a:buChar char="q"/>
            </a:pPr>
            <a:r>
              <a:rPr lang="pt-BR" sz="3358" dirty="0" smtClean="0">
                <a:solidFill>
                  <a:srgbClr val="000000"/>
                </a:solidFill>
                <a:latin typeface="Corbel" panose="020B0503020204020204" pitchFamily="34" charset="0"/>
              </a:rPr>
              <a:t>DECRETO Nº 40.195/2019 </a:t>
            </a:r>
          </a:p>
          <a:p>
            <a:pPr marL="457200" indent="-457200">
              <a:lnSpc>
                <a:spcPts val="7500"/>
              </a:lnSpc>
              <a:buFont typeface="Wingdings" panose="05000000000000000000" pitchFamily="2" charset="2"/>
              <a:buChar char="q"/>
            </a:pPr>
            <a:r>
              <a:rPr lang="pt-BR" sz="3358" dirty="0" smtClean="0">
                <a:solidFill>
                  <a:srgbClr val="000000"/>
                </a:solidFill>
                <a:latin typeface="Corbel" panose="020B0503020204020204" pitchFamily="34" charset="0"/>
              </a:rPr>
              <a:t>DÍVIDA PATRIMONIAL </a:t>
            </a:r>
          </a:p>
          <a:p>
            <a:pPr marL="457200" indent="-457200">
              <a:lnSpc>
                <a:spcPts val="7500"/>
              </a:lnSpc>
              <a:buFont typeface="Wingdings" panose="05000000000000000000" pitchFamily="2" charset="2"/>
              <a:buChar char="q"/>
            </a:pPr>
            <a:endParaRPr lang="pt-BR" sz="3358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9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658" y="1922231"/>
            <a:ext cx="6910462" cy="4794530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Corbel" panose="020B0503020204020204" pitchFamily="34" charset="0"/>
              </a:rPr>
              <a:t>§ 6º A liquidação das despesas de Restos a Pagar </a:t>
            </a:r>
            <a:r>
              <a:rPr lang="pt-BR" sz="2800" b="1" i="1" u="sng" dirty="0">
                <a:solidFill>
                  <a:srgbClr val="FF0000"/>
                </a:solidFill>
                <a:latin typeface="Corbel" panose="020B0503020204020204" pitchFamily="34" charset="0"/>
              </a:rPr>
              <a:t>não Processado será compensada na programação financeira do exercício 2020 do respectivo órgão. No caso de </a:t>
            </a:r>
            <a:r>
              <a:rPr lang="pt-BR" sz="2800" dirty="0">
                <a:latin typeface="Corbel" panose="020B0503020204020204" pitchFamily="34" charset="0"/>
              </a:rPr>
              <a:t>descentralização orçamentária e financeira de Restos a Pagar Não Processado, será compensado na programação financeira da Unidade Orçamentária cedente, mesmo que essa ainda não tenha realizado descentralização em 2020.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Resultado de imagem para gestão de dinhei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02" y="1862888"/>
            <a:ext cx="2938073" cy="5179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4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6325195" cy="4794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0" t="24400" r="2013" b="15691"/>
          <a:stretch/>
        </p:blipFill>
        <p:spPr>
          <a:xfrm>
            <a:off x="8204067" y="1843790"/>
            <a:ext cx="2274058" cy="49623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14372" y="2011568"/>
            <a:ext cx="6710493" cy="503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10. Os órgãos e entidades do Distrito Federal deverão efetuar o pagamento </a:t>
            </a:r>
            <a:r>
              <a:rPr lang="pt-BR" sz="2400" b="1" i="1" u="sng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despesa até o dia 20 de dezembro de 2019, ress</a:t>
            </a: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alvadas as exceções relacionadas no parágrafo único do art. 2º deste Decreto.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Parágrafo único. Os órgãos e entidades do Distrito Federal deverão realizar a </a:t>
            </a:r>
            <a:r>
              <a:rPr lang="pt-BR" sz="2400" b="1" i="1" u="sng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emissão de Previsão de Pagamento (PP) até o dia 18 de dezembro de 2019</a:t>
            </a: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vencimento até o dia 20 de dezembro de 2019, ressalvadas as exceções relacionadas no parágrafo único do art. 2º deste Decreto. </a:t>
            </a:r>
            <a:endParaRPr lang="pt-BR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9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6325195" cy="4794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4372" y="2011568"/>
            <a:ext cx="6710493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207" y="757039"/>
            <a:ext cx="10052986" cy="618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</a:t>
            </a: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As despesas de pessoal e encargos sociais e de benefícios aos servidores, em que o fato gerador venham </a:t>
            </a:r>
            <a:r>
              <a:rPr lang="pt-BR" sz="2000" b="1" u="sng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ocorrer no mês de dezembro de 2019, deverão ser empenhadas e poderão ser pagas no mês </a:t>
            </a: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janeiro de 2020, via lançamento no módulo de pagamentos pendentes (PAGPDT), no Sistema Único de Gestão de Recursos Humanos (SIGRH), quando se tratarem 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- remuneração e benefício de servidores empossados;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substituição de função de confiança ou de cargo em comissão;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diferença de proventos, pensão civil e acertos de contas de servidores ativos ou aposentados;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auxílio-transporte e auxílio alimentação;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- auxílio natalidade; 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- despesas previstas nos </a:t>
            </a:r>
            <a:r>
              <a:rPr lang="pt-BR" sz="2000" dirty="0" err="1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20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67 e 68 da Lei Complementar nº 840, de 23 de dezembro de 2011.</a:t>
            </a:r>
            <a:endParaRPr lang="pt-BR" sz="20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6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pt-BR" dirty="0">
              <a:latin typeface="Corbel" panose="020B05030202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0" y="2011568"/>
            <a:ext cx="6325195" cy="4794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4657" y="1651835"/>
            <a:ext cx="984853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orbe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4372" y="2011568"/>
            <a:ext cx="6710493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207" y="757039"/>
            <a:ext cx="10052986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0206" y="1862889"/>
            <a:ext cx="6140555" cy="543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12. As unidades gestoras que recebem repasse financeiro do Tesouro deverão devolver os saldos dos </a:t>
            </a:r>
            <a:r>
              <a:rPr lang="pt-BR" sz="2400" b="1" i="1" u="sng" dirty="0" smtClean="0">
                <a:solidFill>
                  <a:srgbClr val="FF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não utilizados e não comprometidos até o dia 27 de dezembro de </a:t>
            </a: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Parágrafo único. A Câmara Legislativa do Distrito Federal (CLDF) e o Tribunal de Contas do Distrito Federal (TCDF) </a:t>
            </a:r>
            <a:r>
              <a:rPr lang="pt-BR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deverão devolver ao Tesouro Distrital os recursos financeiros que não tenham contrapartida em obrigações </a:t>
            </a:r>
            <a:r>
              <a:rPr lang="pt-BR" sz="2400" dirty="0" smtClean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assumidas, para fins de verificação da disponibilidade de caixa do Distrito Federal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Resultado de imagem para gestão de dinhei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60" r="4853" b="9664"/>
          <a:stretch/>
        </p:blipFill>
        <p:spPr bwMode="auto">
          <a:xfrm>
            <a:off x="5346700" y="2073943"/>
            <a:ext cx="5200650" cy="5053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7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2700" y="406400"/>
            <a:ext cx="849508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XII  INTERCÂMBIO DE ORDENADORES DE DESPESA </a:t>
            </a:r>
          </a:p>
          <a:p>
            <a:pPr>
              <a:lnSpc>
                <a:spcPts val="3200"/>
              </a:lnSpc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01700" y="2489200"/>
            <a:ext cx="3704540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Calendário SIGMa.net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1700" y="3009900"/>
            <a:ext cx="7498015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Registros no Almoxarifado (05/12 a 31/12/2018)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1700" y="3517900"/>
            <a:ext cx="5378075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Requisições Internas (Novembro)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1700" y="4013200"/>
            <a:ext cx="6286977" cy="1275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Solicitação de Compra - SC (Emissão e </a:t>
            </a:r>
            <a:b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Cancelamento) </a:t>
            </a:r>
          </a:p>
          <a:p>
            <a:pPr marL="0" marR="0" lvl="0" indent="0" defTabSz="91440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01700" y="4965700"/>
            <a:ext cx="4187044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Processo de Informações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01700" y="5486400"/>
            <a:ext cx="6808723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Modelo de Relatório de Inventário Anual de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58900" y="5905500"/>
            <a:ext cx="776251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Material de Almoxarifado (OS nº 09, de 13/10/2015) </a:t>
            </a:r>
          </a:p>
          <a:p>
            <a:pPr>
              <a:lnSpc>
                <a:spcPts val="3200"/>
              </a:lnSpc>
            </a:pP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4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2700" y="406400"/>
            <a:ext cx="849508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XII  INTERCÂMBIO DE ORDENADORES DE DESPESA </a:t>
            </a:r>
          </a:p>
          <a:p>
            <a:pPr>
              <a:lnSpc>
                <a:spcPts val="3200"/>
              </a:lnSpc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04900" y="2527300"/>
            <a:ext cx="6907340" cy="12399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65200" algn="l"/>
              </a:tabLst>
              <a:defRPr/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Ordem de Serviço nº 09, de 13 de Outubro de </a:t>
            </a:r>
            <a:b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	2015 (DODF nº 200, de 16/10/2015) </a:t>
            </a:r>
          </a:p>
          <a:p>
            <a:pPr marL="0"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65200" algn="l"/>
              </a:tabLst>
              <a:defRPr/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5200" y="3835400"/>
            <a:ext cx="5574411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Dos Deveres da Comissão - Art. 8º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5200" y="4343400"/>
            <a:ext cx="7378558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Dos Deveres do Setor de Almoxarifado - Art. 9º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65200" y="4864100"/>
            <a:ext cx="6790320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Dos Elementos Integrantes do Relatório de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2400" y="5283200"/>
            <a:ext cx="7045968" cy="12399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Inventário - Art. 10 (revogados os itens 5.5, 8.1 </a:t>
            </a:r>
            <a:b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</a:rPr>
              <a:t>e 8.2) </a:t>
            </a:r>
          </a:p>
          <a:p>
            <a:pPr>
              <a:lnSpc>
                <a:spcPts val="33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65200" y="6223000"/>
            <a:ext cx="6357510" cy="7943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61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Do Relatório Final da Comissão - Art. 11 </a:t>
            </a:r>
          </a:p>
          <a:p>
            <a:pPr>
              <a:lnSpc>
                <a:spcPts val="3200"/>
              </a:lnSpc>
            </a:pPr>
            <a:endParaRPr lang="pt-BR" sz="26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	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67" y="1159959"/>
            <a:ext cx="8815917" cy="555693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lvl="7">
              <a:buFont typeface="Wingdings" panose="05000000000000000000" pitchFamily="2" charset="2"/>
              <a:buChar char="Ø"/>
              <a:defRPr/>
            </a:pPr>
            <a:r>
              <a:rPr lang="pt-BR" altLang="pt-BR" sz="4848" b="1" dirty="0">
                <a:latin typeface="Corbel" pitchFamily="34" charset="0"/>
              </a:rPr>
              <a:t>PRAZOS</a:t>
            </a:r>
          </a:p>
        </p:txBody>
      </p:sp>
      <p:pic>
        <p:nvPicPr>
          <p:cNvPr id="25604" name="Picture 28" descr="https://encrypted-tbn0.gstatic.com/images?q=tbn:ANd9GcSASX5rBvmm-fEh8fWcXiOnUIds98TZzwcRC7bGyw-EVRw-xD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33" y="2032558"/>
            <a:ext cx="4243534" cy="520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108099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</a:t>
            </a:r>
            <a:r>
              <a:rPr lang="pt-BR" altLang="pt-BR" sz="2645" b="1" kern="0" dirty="0">
                <a:latin typeface="Corbel" pitchFamily="34" charset="0"/>
              </a:rPr>
              <a:t>ORDENADORES DE DESPESA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02925"/>
              </p:ext>
            </p:extLst>
          </p:nvPr>
        </p:nvGraphicFramePr>
        <p:xfrm>
          <a:off x="744582" y="2032559"/>
          <a:ext cx="5315787" cy="557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686"/>
                <a:gridCol w="1190101"/>
              </a:tblGrid>
              <a:tr h="738877"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FF0000"/>
                          </a:solidFill>
                          <a:latin typeface="Corbel" pitchFamily="34" charset="0"/>
                        </a:rPr>
                        <a:t>Empenho da Despesa</a:t>
                      </a:r>
                      <a:r>
                        <a:rPr lang="pt-BR" sz="22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endParaRPr lang="pt-BR" sz="22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200" dirty="0" smtClean="0">
                          <a:solidFill>
                            <a:srgbClr val="FF0000"/>
                          </a:solidFill>
                          <a:latin typeface="Corbel" pitchFamily="34" charset="0"/>
                        </a:rPr>
                        <a:t>01/11</a:t>
                      </a:r>
                      <a:endParaRPr lang="pt-BR" sz="2200" dirty="0" smtClean="0">
                        <a:solidFill>
                          <a:srgbClr val="FF0000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Descentralização de Crédito 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Bloqueio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de Crédito Orçamentário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01/11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 04/11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Cancelamento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Parcial  de NE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18/11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Concessão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de Suprimento de Fundos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05/11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Execução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de Suprimento de Fundos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13/12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Cancelamento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definitivo de NE 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31/12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>
                    <a:solidFill>
                      <a:srgbClr val="FFFF00"/>
                    </a:solidFill>
                  </a:tcPr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Emissão de Previsão  de Pagamento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18/12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Pagamento da Despesa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20/12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Devolução de Repasse Financeiro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27/12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  <a:tr h="51573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SUREC/SEF – Relatório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Dívida Ativa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03/01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1" marR="100751" marT="50378" marB="50378"/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487F-3D66-48C7-BA1A-8342EA238C94}" type="slidenum">
              <a:rPr lang="pt-BR" altLang="pt-BR" smtClean="0"/>
              <a:pPr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58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	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6567" y="1159959"/>
            <a:ext cx="8815917" cy="555693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lvl="7">
              <a:buFont typeface="Wingdings" panose="05000000000000000000" pitchFamily="2" charset="2"/>
              <a:buChar char="Ø"/>
              <a:defRPr/>
            </a:pPr>
            <a:r>
              <a:rPr lang="pt-BR" altLang="pt-BR" sz="4848" b="1" dirty="0">
                <a:latin typeface="Corbel" pitchFamily="34" charset="0"/>
              </a:rPr>
              <a:t>PRAZOS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0732" y="78960"/>
            <a:ext cx="10075333" cy="108099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INTERCÂMBIO COM  </a:t>
            </a:r>
            <a:r>
              <a:rPr lang="pt-BR" altLang="pt-BR" sz="2645" b="1" kern="0" dirty="0">
                <a:latin typeface="Corbel" pitchFamily="34" charset="0"/>
              </a:rPr>
              <a:t>ORDENADORES DE DESPESAS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5544223"/>
              </p:ext>
            </p:extLst>
          </p:nvPr>
        </p:nvGraphicFramePr>
        <p:xfrm>
          <a:off x="744583" y="1868135"/>
          <a:ext cx="5950744" cy="508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21"/>
                <a:gridCol w="1154623"/>
              </a:tblGrid>
              <a:tr h="6541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Conciliações Agentes Arrecadadores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17/01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541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Encerramento </a:t>
                      </a:r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SisGePat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/SIGMA.NET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31/12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4680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Envio do Inventário anual  (até )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17/01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54917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Conciliação de Convênio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10/01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541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Informação do Superávit Convênio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06/01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541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Registro Sist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. </a:t>
                      </a:r>
                      <a:r>
                        <a:rPr lang="pt-BR" sz="20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Acomp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. Governamental -SAG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10/01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54129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Conciliação Bancária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– Tesouro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24/01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  <a:tr h="61652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Conciliação Bancária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– Fundos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17/01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0" marB="50370"/>
                </a:tc>
              </a:tr>
            </a:tbl>
          </a:graphicData>
        </a:graphic>
      </p:graphicFrame>
      <p:pic>
        <p:nvPicPr>
          <p:cNvPr id="26658" name="Imagem 6" descr="Resultado de imagem para t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12" y="2032559"/>
            <a:ext cx="3491383" cy="49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487F-3D66-48C7-BA1A-8342EA238C94}" type="slidenum">
              <a:rPr lang="pt-BR" altLang="pt-BR" smtClean="0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70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	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855" y="1080617"/>
            <a:ext cx="9371312" cy="555693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lvl="7">
              <a:buFont typeface="Wingdings" panose="05000000000000000000" pitchFamily="2" charset="2"/>
              <a:buChar char="Ø"/>
              <a:defRPr/>
            </a:pPr>
            <a:r>
              <a:rPr lang="pt-BR" altLang="pt-BR" sz="4848" b="1" dirty="0">
                <a:latin typeface="Corbel" pitchFamily="34" charset="0"/>
              </a:rPr>
              <a:t>PRAZOS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108099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DESPESAS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305692"/>
              </p:ext>
            </p:extLst>
          </p:nvPr>
        </p:nvGraphicFramePr>
        <p:xfrm>
          <a:off x="744583" y="1868135"/>
          <a:ext cx="5950744" cy="357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21"/>
                <a:gridCol w="1154623"/>
              </a:tblGrid>
              <a:tr h="127604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Empresas Públicas e Sociedades de Economia Mista – </a:t>
                      </a:r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Demonst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. Contábeis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  <a:tc>
                  <a:txBody>
                    <a:bodyPr/>
                    <a:lstStyle/>
                    <a:p>
                      <a:endParaRPr lang="pt-BR" sz="20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07/02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</a:tr>
              <a:tr h="86852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Atualização do Integra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03/01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</a:tr>
              <a:tr h="143252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Documentação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prevista nos </a:t>
                      </a:r>
                      <a:r>
                        <a:rPr lang="pt-BR" sz="2000" baseline="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arts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. 186 a 222 da Resolução nº 296/2016-TCDF.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28/02</a:t>
                      </a:r>
                      <a:endParaRPr lang="pt-BR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100754" marR="100754" marT="50379" marB="50379"/>
                </a:tc>
              </a:tr>
            </a:tbl>
          </a:graphicData>
        </a:graphic>
      </p:graphicFrame>
      <p:pic>
        <p:nvPicPr>
          <p:cNvPr id="27667" name="Picture 26" descr="http://thumbs.dreamstime.com/x/o-tempo-voa-o-pulso-de-disparo-r%C3%A1pido-das-m%C3%A3os-do-borr%C3%A3o-da-velocidade-1775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12" y="1873383"/>
            <a:ext cx="3484386" cy="34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2487F-3D66-48C7-BA1A-8342EA238C94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10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921824"/>
            <a:ext cx="9067800" cy="640203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	</a:t>
            </a:r>
            <a:r>
              <a:rPr lang="pt-BR" altLang="pt-BR" dirty="0" smtClean="0">
                <a:latin typeface="Corbel" panose="020B0503020204020204" pitchFamily="34" charset="0"/>
              </a:rPr>
              <a:t>ALERTAS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5405" y="1763183"/>
            <a:ext cx="5634141" cy="5347274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865" dirty="0">
                <a:latin typeface="Corbel" panose="020B0503020204020204" pitchFamily="34" charset="0"/>
              </a:rPr>
              <a:t>As Unidades Gestoras  deverão fazer a reclassificação dos Restos a Pagar Não Processados Liquidados de seus passivos no período de 01/12 a 16/12, utilizando o evento </a:t>
            </a:r>
            <a:r>
              <a:rPr lang="pt-BR" altLang="pt-BR" sz="2865" dirty="0">
                <a:solidFill>
                  <a:srgbClr val="FF0000"/>
                </a:solidFill>
                <a:latin typeface="Corbel" panose="020B0503020204020204" pitchFamily="34" charset="0"/>
              </a:rPr>
              <a:t>540130</a:t>
            </a:r>
            <a:r>
              <a:rPr lang="pt-BR" altLang="pt-BR" sz="2865" dirty="0">
                <a:latin typeface="Corbel" panose="020B0503020204020204" pitchFamily="34" charset="0"/>
              </a:rPr>
              <a:t>, de forma que os saldos da conta </a:t>
            </a:r>
            <a:r>
              <a:rPr lang="pt-BR" altLang="pt-BR" sz="2865" u="sng" dirty="0">
                <a:solidFill>
                  <a:srgbClr val="FF0000"/>
                </a:solidFill>
                <a:latin typeface="Corbel" panose="020B0503020204020204" pitchFamily="34" charset="0"/>
              </a:rPr>
              <a:t>218914002</a:t>
            </a:r>
            <a:r>
              <a:rPr lang="pt-BR" altLang="pt-BR" sz="2865" dirty="0">
                <a:latin typeface="Corbel" panose="020B0503020204020204" pitchFamily="34" charset="0"/>
              </a:rPr>
              <a:t> sejam realocados nas respectivas contas contábeis de exercício anterior (21XXX98XX) e 21xx298xx</a:t>
            </a:r>
          </a:p>
        </p:txBody>
      </p:sp>
      <p:sp>
        <p:nvSpPr>
          <p:cNvPr id="30724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298259" y="1763184"/>
            <a:ext cx="3582341" cy="4986941"/>
          </a:xfrm>
        </p:spPr>
        <p:txBody>
          <a:bodyPr/>
          <a:lstStyle/>
          <a:p>
            <a:endParaRPr lang="pt-BR" altLang="pt-BR" smtClean="0"/>
          </a:p>
        </p:txBody>
      </p:sp>
      <p:pic>
        <p:nvPicPr>
          <p:cNvPr id="30725" name="Picture 8" descr="semaf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22" y="1635493"/>
            <a:ext cx="3570097" cy="53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84310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DESPESAS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3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utoUpdateAnimBg="0"/>
      <p:bldP spid="2181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39900" y="495300"/>
            <a:ext cx="769281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 INTERCÂMBIO DE ORDENADORES DE DESPESAS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2000" y="1079500"/>
            <a:ext cx="2329164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pt-BR" sz="3054" smtClean="0">
                <a:solidFill>
                  <a:srgbClr val="000000"/>
                </a:solidFill>
                <a:latin typeface="Arial" panose="020B0604020202020204" pitchFamily="34" charset="0"/>
              </a:rPr>
              <a:t>- Introdução -</a:t>
            </a:r>
          </a:p>
          <a:p>
            <a:pPr>
              <a:lnSpc>
                <a:spcPts val="3700"/>
              </a:lnSpc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1400" y="2057400"/>
            <a:ext cx="3903441" cy="1923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">
              <a:lnSpc>
                <a:spcPts val="3000"/>
              </a:lnSpc>
            </a:pP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>Objetivo: alinhar  as</a:t>
            </a:r>
            <a:r>
              <a:rPr lang="pt-BR" sz="1874" dirty="0" smtClean="0">
                <a:solidFill>
                  <a:srgbClr val="FF0000"/>
                </a:solidFill>
                <a:latin typeface="Corbel" panose="020B0503020204020204" pitchFamily="34" charset="0"/>
              </a:rPr>
              <a:t> Responsabilidades </a:t>
            </a: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>inerentes ao Ordenador de Despesa e </a:t>
            </a:r>
            <a:b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>demais Servidores  quanto à execução </a:t>
            </a:r>
            <a:b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pt-BR" sz="1874" dirty="0" smtClean="0">
                <a:solidFill>
                  <a:srgbClr val="000000"/>
                </a:solidFill>
                <a:latin typeface="Corbel" panose="020B0503020204020204" pitchFamily="34" charset="0"/>
              </a:rPr>
              <a:t>orçamentária,  financeira  e  contábil, </a:t>
            </a:r>
          </a:p>
          <a:p>
            <a:pPr indent="4">
              <a:lnSpc>
                <a:spcPts val="3000"/>
              </a:lnSpc>
            </a:pPr>
            <a:endParaRPr lang="pt-BR" sz="1874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1400" y="3644900"/>
            <a:ext cx="971420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dirty="0" smtClean="0">
                <a:solidFill>
                  <a:srgbClr val="000000"/>
                </a:solidFill>
                <a:latin typeface="Arial" panose="020B0604020202020204" pitchFamily="34" charset="0"/>
              </a:rPr>
              <a:t>realizada</a:t>
            </a:r>
            <a:endParaRPr lang="pt-BR" sz="187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25700" y="3644900"/>
            <a:ext cx="2164054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no    SIGGo,visando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30800" y="3644900"/>
            <a:ext cx="133050" cy="2884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74" smtClean="0">
                <a:solidFill>
                  <a:srgbClr val="000000"/>
                </a:solidFill>
                <a:latin typeface="Arial" panose="020B0604020202020204" pitchFamily="34" charset="0"/>
              </a:rPr>
              <a:t>à</a:t>
            </a:r>
            <a:endParaRPr lang="pt-BR" sz="187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1400" y="3949700"/>
            <a:ext cx="3942361" cy="3231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  <a:t>Prestação  de  Contas    do </a:t>
            </a:r>
            <a:b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  <a:t>Governador e às Tomadas </a:t>
            </a:r>
            <a:b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  <a:t>de Contas dos Ordenadores </a:t>
            </a:r>
            <a:b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  <a:t>de  Despesa  com  foco  no </a:t>
            </a:r>
            <a:b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</a:br>
            <a:r>
              <a:rPr lang="pt-BR" sz="2666" dirty="0" smtClean="0">
                <a:solidFill>
                  <a:srgbClr val="FF0000"/>
                </a:solidFill>
                <a:latin typeface="Corbel" panose="020B0503020204020204" pitchFamily="34" charset="0"/>
              </a:rPr>
              <a:t>Decreto nº 40.195/2019 </a:t>
            </a:r>
          </a:p>
          <a:p>
            <a:pPr>
              <a:lnSpc>
                <a:spcPts val="4200"/>
              </a:lnSpc>
            </a:pPr>
            <a:endParaRPr lang="pt-BR" sz="2666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ChangeArrowheads="1"/>
          </p:cNvSpPr>
          <p:nvPr/>
        </p:nvSpPr>
        <p:spPr bwMode="auto">
          <a:xfrm>
            <a:off x="3335132" y="4610865"/>
            <a:ext cx="713669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7" name="Rectangle 14"/>
          <p:cNvSpPr>
            <a:spLocks noChangeArrowheads="1"/>
          </p:cNvSpPr>
          <p:nvPr/>
        </p:nvSpPr>
        <p:spPr bwMode="auto">
          <a:xfrm>
            <a:off x="7193845" y="4399213"/>
            <a:ext cx="397067" cy="397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8" name="Rectangle 16"/>
          <p:cNvSpPr>
            <a:spLocks noChangeArrowheads="1"/>
          </p:cNvSpPr>
          <p:nvPr/>
        </p:nvSpPr>
        <p:spPr bwMode="auto">
          <a:xfrm>
            <a:off x="2966053" y="5048162"/>
            <a:ext cx="713669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3919361" y="5048162"/>
            <a:ext cx="475780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0" name="Rectangle 18"/>
          <p:cNvSpPr>
            <a:spLocks noChangeArrowheads="1"/>
          </p:cNvSpPr>
          <p:nvPr/>
        </p:nvSpPr>
        <p:spPr bwMode="auto">
          <a:xfrm>
            <a:off x="2568987" y="4651096"/>
            <a:ext cx="794132" cy="159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1" name="Rectangle 19"/>
          <p:cNvSpPr>
            <a:spLocks noChangeArrowheads="1"/>
          </p:cNvSpPr>
          <p:nvPr/>
        </p:nvSpPr>
        <p:spPr bwMode="auto">
          <a:xfrm>
            <a:off x="5743767" y="4651096"/>
            <a:ext cx="554493" cy="159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2" name="Rectangle 21"/>
          <p:cNvSpPr>
            <a:spLocks noChangeArrowheads="1"/>
          </p:cNvSpPr>
          <p:nvPr/>
        </p:nvSpPr>
        <p:spPr bwMode="auto">
          <a:xfrm>
            <a:off x="4473855" y="4572382"/>
            <a:ext cx="316603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3" name="Rectangle 22"/>
          <p:cNvSpPr>
            <a:spLocks noChangeArrowheads="1"/>
          </p:cNvSpPr>
          <p:nvPr/>
        </p:nvSpPr>
        <p:spPr bwMode="auto">
          <a:xfrm>
            <a:off x="4870920" y="4572382"/>
            <a:ext cx="316604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4" name="Rectangle 23"/>
          <p:cNvSpPr>
            <a:spLocks noChangeArrowheads="1"/>
          </p:cNvSpPr>
          <p:nvPr/>
        </p:nvSpPr>
        <p:spPr bwMode="auto">
          <a:xfrm>
            <a:off x="5267987" y="4572382"/>
            <a:ext cx="316603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12295" y="1475873"/>
            <a:ext cx="10272072" cy="60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45" b="1" dirty="0">
                <a:solidFill>
                  <a:srgbClr val="FF0000"/>
                </a:solidFill>
              </a:rPr>
              <a:t>DUPLA CONTAGEM</a:t>
            </a:r>
            <a:endParaRPr lang="pt-BR" altLang="pt-BR" sz="2645" dirty="0">
              <a:solidFill>
                <a:srgbClr val="FF0000"/>
              </a:solidFill>
            </a:endParaRPr>
          </a:p>
          <a:p>
            <a:pPr algn="ctr" eaLnBrk="1" hangingPunct="1"/>
            <a:r>
              <a:rPr lang="pt-BR" altLang="pt-BR" sz="2645" b="1" dirty="0">
                <a:solidFill>
                  <a:srgbClr val="FF0000"/>
                </a:solidFill>
              </a:rPr>
              <a:t>(QUINTO DÍGITO “2” DA CONTA CONTÁBIL)</a:t>
            </a:r>
          </a:p>
          <a:p>
            <a:pPr algn="just"/>
            <a:r>
              <a:rPr lang="pt-BR" sz="2800" dirty="0" smtClean="0">
                <a:latin typeface="Corbel" panose="020B0503020204020204" pitchFamily="34" charset="0"/>
              </a:rPr>
              <a:t>Art</a:t>
            </a:r>
            <a:r>
              <a:rPr lang="pt-BR" sz="2800" dirty="0">
                <a:latin typeface="Corbel" panose="020B0503020204020204" pitchFamily="34" charset="0"/>
              </a:rPr>
              <a:t>. 25. As Unidades Gestoras detentoras de Direitos a Receber e Obrigações a </a:t>
            </a:r>
            <a:r>
              <a:rPr lang="pt-BR" sz="2800" b="1" i="1" u="sng" dirty="0">
                <a:solidFill>
                  <a:srgbClr val="FF0000"/>
                </a:solidFill>
                <a:latin typeface="Corbel" panose="020B0503020204020204" pitchFamily="34" charset="0"/>
              </a:rPr>
              <a:t>Pagar de natureza intragovernamental </a:t>
            </a:r>
            <a:r>
              <a:rPr lang="pt-BR" sz="2800" dirty="0">
                <a:latin typeface="Corbel" panose="020B0503020204020204" pitchFamily="34" charset="0"/>
              </a:rPr>
              <a:t>deverão certificar-se da exatidão dos registros conforme estabelece a Instrução Normativa SUCON/SEF nº 4, de 22 de dezembro de 2016, publicada no DODF nº 242, de 26 de dezembro de 2016</a:t>
            </a:r>
          </a:p>
          <a:p>
            <a:pPr algn="just"/>
            <a:r>
              <a:rPr lang="pt-BR" sz="2800" dirty="0">
                <a:latin typeface="Corbel" panose="020B0503020204020204" pitchFamily="34" charset="0"/>
              </a:rPr>
              <a:t>§ 1º A Unidade Gestora (UG) </a:t>
            </a:r>
            <a:r>
              <a:rPr lang="pt-BR" sz="2800" b="1" u="sng" dirty="0">
                <a:solidFill>
                  <a:srgbClr val="FF0000"/>
                </a:solidFill>
                <a:latin typeface="Corbel" panose="020B0503020204020204" pitchFamily="34" charset="0"/>
              </a:rPr>
              <a:t>devedora com Obrigações a Pagar deverá apresentar a declaração da Obrigação à Unidade Gestora favorecida. </a:t>
            </a:r>
          </a:p>
          <a:p>
            <a:pPr algn="just"/>
            <a:r>
              <a:rPr lang="pt-BR" sz="2800" dirty="0">
                <a:latin typeface="Corbel" panose="020B0503020204020204" pitchFamily="34" charset="0"/>
              </a:rPr>
              <a:t>§ 2º A Unidade Gestora (UG) favorecida, detentora de Direitos a Receber, deverá solicitar a declaração do registro de Obrigações a Pagar à Unidade Gestora devedora, caso não receba a declaração mencionada no parágrafo anterior. </a:t>
            </a:r>
            <a:endParaRPr lang="pt-BR" altLang="pt-BR" sz="2645" dirty="0">
              <a:latin typeface="Corbel" panose="020B0503020204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108099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>
                <a:latin typeface="Corbel" pitchFamily="34" charset="0"/>
              </a:rPr>
              <a:t>XI  INTERCÂMBIO DE ORDENADORES DE DESPESA</a:t>
            </a:r>
          </a:p>
        </p:txBody>
      </p:sp>
      <p:sp>
        <p:nvSpPr>
          <p:cNvPr id="31757" name="Retângulo 13"/>
          <p:cNvSpPr>
            <a:spLocks noChangeArrowheads="1"/>
          </p:cNvSpPr>
          <p:nvPr/>
        </p:nvSpPr>
        <p:spPr bwMode="auto">
          <a:xfrm>
            <a:off x="744583" y="2270449"/>
            <a:ext cx="8728457" cy="49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9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ChangeArrowheads="1"/>
          </p:cNvSpPr>
          <p:nvPr/>
        </p:nvSpPr>
        <p:spPr bwMode="auto">
          <a:xfrm>
            <a:off x="3335132" y="4610865"/>
            <a:ext cx="713669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7" name="Rectangle 14"/>
          <p:cNvSpPr>
            <a:spLocks noChangeArrowheads="1"/>
          </p:cNvSpPr>
          <p:nvPr/>
        </p:nvSpPr>
        <p:spPr bwMode="auto">
          <a:xfrm>
            <a:off x="7193845" y="4399213"/>
            <a:ext cx="397067" cy="3970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8" name="Rectangle 16"/>
          <p:cNvSpPr>
            <a:spLocks noChangeArrowheads="1"/>
          </p:cNvSpPr>
          <p:nvPr/>
        </p:nvSpPr>
        <p:spPr bwMode="auto">
          <a:xfrm>
            <a:off x="2966053" y="5048162"/>
            <a:ext cx="713669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3919361" y="5048162"/>
            <a:ext cx="475780" cy="1574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0" name="Rectangle 18"/>
          <p:cNvSpPr>
            <a:spLocks noChangeArrowheads="1"/>
          </p:cNvSpPr>
          <p:nvPr/>
        </p:nvSpPr>
        <p:spPr bwMode="auto">
          <a:xfrm>
            <a:off x="2568987" y="4651096"/>
            <a:ext cx="794132" cy="159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1" name="Rectangle 19"/>
          <p:cNvSpPr>
            <a:spLocks noChangeArrowheads="1"/>
          </p:cNvSpPr>
          <p:nvPr/>
        </p:nvSpPr>
        <p:spPr bwMode="auto">
          <a:xfrm>
            <a:off x="5743767" y="4651096"/>
            <a:ext cx="554493" cy="1591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2" name="Rectangle 21"/>
          <p:cNvSpPr>
            <a:spLocks noChangeArrowheads="1"/>
          </p:cNvSpPr>
          <p:nvPr/>
        </p:nvSpPr>
        <p:spPr bwMode="auto">
          <a:xfrm>
            <a:off x="4473855" y="4572382"/>
            <a:ext cx="316603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3" name="Rectangle 22"/>
          <p:cNvSpPr>
            <a:spLocks noChangeArrowheads="1"/>
          </p:cNvSpPr>
          <p:nvPr/>
        </p:nvSpPr>
        <p:spPr bwMode="auto">
          <a:xfrm>
            <a:off x="4870920" y="4572382"/>
            <a:ext cx="316604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31754" name="Rectangle 23"/>
          <p:cNvSpPr>
            <a:spLocks noChangeArrowheads="1"/>
          </p:cNvSpPr>
          <p:nvPr/>
        </p:nvSpPr>
        <p:spPr bwMode="auto">
          <a:xfrm>
            <a:off x="5267987" y="4572382"/>
            <a:ext cx="316603" cy="237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983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12296" y="1475873"/>
            <a:ext cx="563147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800" dirty="0" smtClean="0"/>
              <a:t>Art. 26 </a:t>
            </a:r>
          </a:p>
          <a:p>
            <a:r>
              <a:rPr lang="pt-BR" sz="2800" dirty="0" smtClean="0"/>
              <a:t>.......</a:t>
            </a:r>
            <a:endParaRPr lang="pt-BR" sz="2800" dirty="0"/>
          </a:p>
          <a:p>
            <a:pPr algn="just"/>
            <a:r>
              <a:rPr lang="pt-BR" sz="2800" dirty="0" smtClean="0"/>
              <a:t>§ </a:t>
            </a:r>
            <a:r>
              <a:rPr lang="pt-BR" sz="2800" dirty="0"/>
              <a:t>3º As unidades gestoras que apresentarem, em 2019, operações que tenham </a:t>
            </a:r>
            <a:r>
              <a:rPr lang="pt-BR" sz="2800" b="1" u="sng" dirty="0">
                <a:solidFill>
                  <a:srgbClr val="FF0000"/>
                </a:solidFill>
              </a:rPr>
              <a:t>impactado, significativamente, as Demonstrações Contábeis</a:t>
            </a:r>
            <a:r>
              <a:rPr lang="pt-BR" sz="2800" dirty="0"/>
              <a:t>, em observância ao Capítulo 8 do Manual de Contabilidade Aplicado ao Setor Público - MCASP, 8ª Edição, deverão apresentar às informações relevantes para a SUCON/SEF/SEEC-DF até o dia 28 de fevereiro de 2020.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9034" y="1"/>
            <a:ext cx="10075333" cy="108099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</a:t>
            </a:r>
            <a:r>
              <a:rPr lang="pt-BR" altLang="pt-BR" sz="2645" b="1" kern="0" dirty="0">
                <a:latin typeface="Corbel" pitchFamily="34" charset="0"/>
              </a:rPr>
              <a:t>ORDENADORES DE DESPESA</a:t>
            </a:r>
          </a:p>
        </p:txBody>
      </p:sp>
      <p:sp>
        <p:nvSpPr>
          <p:cNvPr id="31757" name="Retângulo 13"/>
          <p:cNvSpPr>
            <a:spLocks noChangeArrowheads="1"/>
          </p:cNvSpPr>
          <p:nvPr/>
        </p:nvSpPr>
        <p:spPr bwMode="auto">
          <a:xfrm>
            <a:off x="744583" y="2270449"/>
            <a:ext cx="8728457" cy="49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 smtClean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  <a:p>
            <a:pPr algn="just" eaLnBrk="1" hangingPunct="1"/>
            <a:endParaRPr lang="pt-BR" altLang="pt-BR" sz="3526" dirty="0">
              <a:latin typeface="Corbel" panose="020B0503020204020204" pitchFamily="34" charset="0"/>
            </a:endParaRPr>
          </a:p>
        </p:txBody>
      </p:sp>
      <p:pic>
        <p:nvPicPr>
          <p:cNvPr id="14" name="Imagem 13" descr="Resultado de imagem para gestão de dinhei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2" y="4486950"/>
            <a:ext cx="4630108" cy="304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Resultado de imagem para fatos relevant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67" y="1828795"/>
            <a:ext cx="4714332" cy="2627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9034" y="450624"/>
            <a:ext cx="10075333" cy="853519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DESPESA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09034" y="53143"/>
            <a:ext cx="184731" cy="3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pt-BR" sz="1983"/>
          </a:p>
        </p:txBody>
      </p:sp>
      <p:sp>
        <p:nvSpPr>
          <p:cNvPr id="34820" name="Título 9"/>
          <p:cNvSpPr>
            <a:spLocks noGrp="1"/>
          </p:cNvSpPr>
          <p:nvPr>
            <p:ph type="title"/>
          </p:nvPr>
        </p:nvSpPr>
        <p:spPr>
          <a:xfrm>
            <a:off x="812800" y="1701623"/>
            <a:ext cx="9067800" cy="688651"/>
          </a:xfrm>
        </p:spPr>
        <p:txBody>
          <a:bodyPr>
            <a:normAutofit/>
          </a:bodyPr>
          <a:lstStyle/>
          <a:p>
            <a:r>
              <a:rPr lang="pt-BR" altLang="pt-BR" dirty="0" smtClean="0">
                <a:latin typeface="Corbel" panose="020B0503020204020204" pitchFamily="34" charset="0"/>
              </a:rPr>
              <a:t>Impactos:  </a:t>
            </a:r>
          </a:p>
        </p:txBody>
      </p:sp>
      <p:sp>
        <p:nvSpPr>
          <p:cNvPr id="34821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812800" y="2773180"/>
            <a:ext cx="5235074" cy="3976945"/>
          </a:xfrm>
        </p:spPr>
        <p:txBody>
          <a:bodyPr>
            <a:normAutofit/>
          </a:bodyPr>
          <a:lstStyle/>
          <a:p>
            <a:r>
              <a:rPr lang="pt-BR" altLang="pt-BR" sz="3600" dirty="0" smtClean="0">
                <a:latin typeface="Corbel" panose="020B0503020204020204" pitchFamily="34" charset="0"/>
              </a:rPr>
              <a:t>Resultado Primário;</a:t>
            </a:r>
          </a:p>
          <a:p>
            <a:r>
              <a:rPr lang="pt-BR" altLang="pt-BR" sz="3600" dirty="0" smtClean="0">
                <a:latin typeface="Corbel" panose="020B0503020204020204" pitchFamily="34" charset="0"/>
              </a:rPr>
              <a:t>Balanço Patrimonial; </a:t>
            </a:r>
          </a:p>
          <a:p>
            <a:r>
              <a:rPr lang="pt-BR" altLang="pt-BR" sz="3600" dirty="0" smtClean="0">
                <a:latin typeface="Corbel" panose="020B0503020204020204" pitchFamily="34" charset="0"/>
              </a:rPr>
              <a:t>Balanço Orçamentário;</a:t>
            </a:r>
          </a:p>
          <a:p>
            <a:r>
              <a:rPr lang="pt-BR" altLang="pt-BR" sz="3600" dirty="0" smtClean="0">
                <a:latin typeface="Corbel" panose="020B0503020204020204" pitchFamily="34" charset="0"/>
              </a:rPr>
              <a:t>Demonstração da Variação Patrimonial; e</a:t>
            </a:r>
          </a:p>
          <a:p>
            <a:r>
              <a:rPr lang="pt-BR" altLang="pt-BR" sz="3600" dirty="0" smtClean="0">
                <a:latin typeface="Corbel" panose="020B0503020204020204" pitchFamily="34" charset="0"/>
              </a:rPr>
              <a:t>Receita Corrente Líquida.</a:t>
            </a:r>
            <a:r>
              <a:rPr lang="pt-BR" altLang="pt-BR" sz="3200" dirty="0" smtClean="0"/>
              <a:t>   </a:t>
            </a:r>
          </a:p>
        </p:txBody>
      </p:sp>
      <p:pic>
        <p:nvPicPr>
          <p:cNvPr id="34822" name="Espaço Reservado para Conteúdo 10" descr="Imagem relacionad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7263" y="1873384"/>
            <a:ext cx="3303337" cy="4920470"/>
          </a:xfr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1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1059451" y="1873384"/>
            <a:ext cx="5644636" cy="46336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Corbel" panose="020B0503020204020204" pitchFamily="34" charset="0"/>
              </a:rPr>
              <a:t>Art. 27. Os casos omissos e as dúvidas suscitadas, em razão da aplicação deste Decreto, </a:t>
            </a:r>
            <a:r>
              <a:rPr lang="pt-BR" sz="2800" b="1" i="1" u="sng" dirty="0">
                <a:solidFill>
                  <a:srgbClr val="FF0000"/>
                </a:solidFill>
                <a:latin typeface="Corbel" panose="020B0503020204020204" pitchFamily="34" charset="0"/>
              </a:rPr>
              <a:t>deverão ser encaminhados ao Gabinete do Secretário da Secretaria de Estado de Economia do </a:t>
            </a:r>
            <a:r>
              <a:rPr lang="pt-BR" sz="2800" dirty="0">
                <a:latin typeface="Corbel" panose="020B0503020204020204" pitchFamily="34" charset="0"/>
              </a:rPr>
              <a:t>Distrito Federal (GAB/SEEC-DF), devidamente motivados, a fim de subsidiar análise para deliberação, após as datas limites para execução orçamentária.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dirty="0" smtClean="0"/>
          </a:p>
        </p:txBody>
      </p:sp>
      <p:pic>
        <p:nvPicPr>
          <p:cNvPr id="35843" name="Imagem 9" descr="http://ogerente.com.br/rede/mercado/files/2011/07/fusao-de-empre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4" y="1873384"/>
            <a:ext cx="3144253" cy="49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2926"/>
            <a:ext cx="10693400" cy="1086130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DESPESA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1059451" y="1873384"/>
            <a:ext cx="5644636" cy="46336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b="1" dirty="0"/>
              <a:t>DECRETO Nº 39.608, DE 31 DE DEZEMBRO DE 2018 </a:t>
            </a:r>
            <a:endParaRPr lang="pt-BR" dirty="0"/>
          </a:p>
          <a:p>
            <a:pPr algn="ctr"/>
            <a:r>
              <a:rPr lang="pt-BR" b="1" dirty="0"/>
              <a:t>(</a:t>
            </a:r>
            <a:r>
              <a:rPr lang="pt-BR" b="1" dirty="0" err="1"/>
              <a:t>Dodf</a:t>
            </a:r>
            <a:r>
              <a:rPr lang="pt-BR" b="1" dirty="0"/>
              <a:t> nº 94 </a:t>
            </a:r>
            <a:r>
              <a:rPr lang="pt-BR" b="1" dirty="0" err="1"/>
              <a:t>pag</a:t>
            </a:r>
            <a:r>
              <a:rPr lang="pt-BR" b="1" dirty="0"/>
              <a:t> 14 31/12/2018)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algn="just"/>
            <a:r>
              <a:rPr lang="pt-BR" dirty="0"/>
              <a:t>Dispõe sobre a verificação e validação de registros contábeis que especifica e dá outras providências.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O GOVERNADOR DO DISTRITO FEDERAL, no uso de suas atribuições que lhe confere o art. 100, IV e VII, da Lei Orgânica do Distrito Federal e tendo em vista o disposto na Lei nº 4.320, de 17 de março de 1964, e na Lei Complementar nº 101, de 04 de maio de 2000,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 E C R E TA :</a:t>
            </a:r>
          </a:p>
          <a:p>
            <a:pPr algn="just"/>
            <a:r>
              <a:rPr lang="pt-BR" dirty="0"/>
              <a:t>Art. 1º Em até 120 dias da publicação deste Decreto, as unidades gestoras que apresentam saldo nas contas constantes do Anexo Único deverão verificar e validar os registros contábeis, procedendo aos ajustes se necessários</a:t>
            </a:r>
            <a:endParaRPr lang="pt-BR" altLang="pt-BR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2926"/>
            <a:ext cx="10693400" cy="1086130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</a:t>
            </a:r>
            <a:r>
              <a:rPr lang="pt-BR" altLang="pt-BR" sz="2645" b="1" kern="0" dirty="0" smtClean="0">
                <a:latin typeface="Corbel" pitchFamily="34" charset="0"/>
              </a:rPr>
              <a:t>DESPESA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DÍVIDAS PATRIMONIAIS </a:t>
            </a:r>
            <a:endParaRPr lang="pt-BR" altLang="pt-BR" sz="2645" b="1" kern="0" dirty="0">
              <a:latin typeface="Corbel" pitchFamily="34" charset="0"/>
            </a:endParaRPr>
          </a:p>
        </p:txBody>
      </p:sp>
      <p:pic>
        <p:nvPicPr>
          <p:cNvPr id="5" name="Picture 4" descr="Resultado de imagem para DI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1572126"/>
            <a:ext cx="3747168" cy="51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176464" y="1873384"/>
            <a:ext cx="7090610" cy="5683116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latin typeface="Corbel" panose="020B0503020204020204" pitchFamily="34" charset="0"/>
              </a:rPr>
              <a:t>Parágrafo único. </a:t>
            </a:r>
            <a:r>
              <a:rPr lang="pt-BR" sz="2800" b="1" i="1" u="sng" dirty="0">
                <a:latin typeface="Corbel" panose="020B0503020204020204" pitchFamily="34" charset="0"/>
              </a:rPr>
              <a:t>Os valores que não forem validados devem ser transferidos para as contas de Provisões, co</a:t>
            </a:r>
            <a:r>
              <a:rPr lang="pt-BR" sz="2800" dirty="0">
                <a:latin typeface="Corbel" panose="020B0503020204020204" pitchFamily="34" charset="0"/>
              </a:rPr>
              <a:t>nforme Nota Técnica nº 001/2017 - COPROC/SUCON/SEF, aprovada pela Instrução Normativa nº 10/2017 - SUCON/SEF</a:t>
            </a:r>
            <a:r>
              <a:rPr lang="pt-BR" sz="28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endParaRPr lang="pt-BR" sz="2800" dirty="0">
              <a:latin typeface="Corbel" panose="020B0503020204020204" pitchFamily="34" charset="0"/>
            </a:endParaRPr>
          </a:p>
          <a:p>
            <a:pPr algn="just"/>
            <a:r>
              <a:rPr lang="pt-BR" sz="2800" dirty="0" smtClean="0">
                <a:latin typeface="Corbel" panose="020B0503020204020204" pitchFamily="34" charset="0"/>
              </a:rPr>
              <a:t>Art</a:t>
            </a:r>
            <a:r>
              <a:rPr lang="pt-BR" sz="2800" dirty="0">
                <a:latin typeface="Corbel" panose="020B0503020204020204" pitchFamily="34" charset="0"/>
              </a:rPr>
              <a:t>. 2º Somente devem ser lançados nas contas a que se refere o caput do art. 1º os débitos vencidos e com certeza de exigibilidade e, que por algum motivo não tenham sido empenhados, ou estejam em processo de reconhecimento da despesa.</a:t>
            </a:r>
          </a:p>
          <a:p>
            <a:pPr marL="0" indent="0" algn="just">
              <a:buNone/>
            </a:pPr>
            <a:endParaRPr lang="pt-BR" sz="2800" dirty="0">
              <a:latin typeface="Corbel" panose="020B0503020204020204" pitchFamily="34" charset="0"/>
            </a:endParaRPr>
          </a:p>
          <a:p>
            <a:pPr algn="just"/>
            <a:endParaRPr lang="pt-BR" sz="2800" dirty="0">
              <a:latin typeface="Corbel" panose="020B0503020204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2926"/>
            <a:ext cx="10693400" cy="1086130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XIII  </a:t>
            </a:r>
            <a:r>
              <a:rPr lang="pt-BR" altLang="pt-BR" sz="2645" b="1" kern="0" dirty="0">
                <a:latin typeface="Corbel" pitchFamily="34" charset="0"/>
              </a:rPr>
              <a:t>INTERCÂMBIO </a:t>
            </a:r>
            <a:r>
              <a:rPr lang="pt-BR" altLang="pt-BR" sz="2645" b="1" kern="0" dirty="0" smtClean="0">
                <a:latin typeface="Corbel" pitchFamily="34" charset="0"/>
              </a:rPr>
              <a:t>COM  </a:t>
            </a:r>
            <a:r>
              <a:rPr lang="pt-BR" altLang="pt-BR" sz="2645" b="1" kern="0" dirty="0">
                <a:latin typeface="Corbel" pitchFamily="34" charset="0"/>
              </a:rPr>
              <a:t>ORDENADORES DE </a:t>
            </a:r>
            <a:r>
              <a:rPr lang="pt-BR" altLang="pt-BR" sz="2645" b="1" kern="0" dirty="0" smtClean="0">
                <a:latin typeface="Corbel" pitchFamily="34" charset="0"/>
              </a:rPr>
              <a:t>DESPESA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altLang="pt-BR" sz="2645" b="1" kern="0" dirty="0" smtClean="0">
                <a:latin typeface="Corbel" pitchFamily="34" charset="0"/>
              </a:rPr>
              <a:t>DÍVIDAS PATRIMONIAIS </a:t>
            </a:r>
            <a:endParaRPr lang="pt-BR" altLang="pt-BR" sz="2645" b="1" kern="0" dirty="0">
              <a:latin typeface="Corbel" pitchFamily="34" charset="0"/>
            </a:endParaRPr>
          </a:p>
        </p:txBody>
      </p:sp>
      <p:pic>
        <p:nvPicPr>
          <p:cNvPr id="5" name="Picture 4" descr="Resultado de imagem para DIVI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46" y="1572126"/>
            <a:ext cx="3169653" cy="58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 descr="http://blogs.maiscomunidade.com/blogdocallado/files/2013/10/17.10-Transpar%C3%AA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0"/>
            <a:ext cx="10075333" cy="74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11745" y="0"/>
            <a:ext cx="5672622" cy="40948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085" dirty="0">
                <a:solidFill>
                  <a:schemeClr val="tx1"/>
                </a:solidFill>
              </a:rPr>
              <a:t>Art. 28. Cabe à </a:t>
            </a:r>
            <a:r>
              <a:rPr lang="pt-BR" sz="3085" dirty="0" err="1">
                <a:solidFill>
                  <a:schemeClr val="tx1"/>
                </a:solidFill>
              </a:rPr>
              <a:t>Controladoria-Geral</a:t>
            </a:r>
            <a:r>
              <a:rPr lang="pt-BR" sz="3085" dirty="0">
                <a:solidFill>
                  <a:schemeClr val="tx1"/>
                </a:solidFill>
              </a:rPr>
              <a:t> do Distrito Federal acompanhar e zelar pelo cumprimento do disposto neste Decreto, no que compete as suas atribuições legais.</a:t>
            </a:r>
            <a:endParaRPr lang="pt-BR" sz="3085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m para frases einstein 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" y="0"/>
            <a:ext cx="10075333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9034" y="7348347"/>
            <a:ext cx="10075333" cy="208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83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3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https://encrypted-tbn2.gstatic.com/images?q=tbn:ANd9GcSK9ds1-CW8pP1Cx4q9xw90B9H-HTwd-J8DOid4hN29yorkQ-0EXD9v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9" y="1"/>
            <a:ext cx="5025422" cy="750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9033" y="0"/>
            <a:ext cx="5037667" cy="211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645" dirty="0">
                <a:solidFill>
                  <a:schemeClr val="tx1"/>
                </a:solidFill>
                <a:latin typeface="Corbel" pitchFamily="34" charset="0"/>
              </a:rPr>
              <a:t>Governo do Distrito Federal </a:t>
            </a:r>
          </a:p>
          <a:p>
            <a:pPr algn="ctr">
              <a:defRPr/>
            </a:pPr>
            <a:r>
              <a:rPr lang="pt-BR" sz="2645" dirty="0">
                <a:solidFill>
                  <a:schemeClr val="tx1"/>
                </a:solidFill>
                <a:latin typeface="Corbel" pitchFamily="34" charset="0"/>
              </a:rPr>
              <a:t>Secretaria de Estado de </a:t>
            </a:r>
            <a:r>
              <a:rPr lang="pt-BR" sz="2645" dirty="0" smtClean="0">
                <a:solidFill>
                  <a:schemeClr val="tx1"/>
                </a:solidFill>
                <a:latin typeface="Corbel" pitchFamily="34" charset="0"/>
              </a:rPr>
              <a:t>Economia </a:t>
            </a:r>
            <a:endParaRPr lang="pt-BR" sz="2645" dirty="0">
              <a:solidFill>
                <a:schemeClr val="tx1"/>
              </a:solidFill>
              <a:latin typeface="Corbel" pitchFamily="34" charset="0"/>
            </a:endParaRPr>
          </a:p>
          <a:p>
            <a:pPr algn="ctr">
              <a:defRPr/>
            </a:pPr>
            <a:r>
              <a:rPr lang="pt-BR" sz="2645" dirty="0">
                <a:solidFill>
                  <a:schemeClr val="tx1"/>
                </a:solidFill>
                <a:latin typeface="Corbel" pitchFamily="34" charset="0"/>
              </a:rPr>
              <a:t>Subsecretaria de Contabilidade</a:t>
            </a:r>
          </a:p>
          <a:p>
            <a:pPr algn="ctr">
              <a:defRPr/>
            </a:pPr>
            <a:r>
              <a:rPr lang="pt-BR" sz="2645" dirty="0">
                <a:solidFill>
                  <a:schemeClr val="tx1"/>
                </a:solidFill>
                <a:latin typeface="Corbel" pitchFamily="34" charset="0"/>
              </a:rPr>
              <a:t>3312 5003/5100</a:t>
            </a:r>
          </a:p>
        </p:txBody>
      </p:sp>
      <p:pic>
        <p:nvPicPr>
          <p:cNvPr id="38916" name="Picture 6" descr="http://2.bp.blogspot.com/-krP1iNC0dOQ/U2maxKfXG7I/AAAAAAAAAys/FsnC6bdIG5w/s1600/duv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0"/>
            <a:ext cx="5037667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2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30500" y="469900"/>
            <a:ext cx="57973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684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INTERCÂMBIO COM  ORDENADORES DE DESPESA </a:t>
            </a:r>
          </a:p>
          <a:p>
            <a:pPr>
              <a:lnSpc>
                <a:spcPts val="21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2400" y="1562100"/>
            <a:ext cx="3394327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pt-BR" sz="2290" dirty="0" smtClean="0">
                <a:solidFill>
                  <a:srgbClr val="000000"/>
                </a:solidFill>
                <a:latin typeface="Corbel" panose="020B0503020204020204" pitchFamily="34" charset="0"/>
              </a:rPr>
              <a:t>DECRETO Nº 40.195, de 22  </a:t>
            </a:r>
            <a:br>
              <a:rPr lang="pt-BR" sz="2290" dirty="0" smtClean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pt-BR" sz="2290" dirty="0" smtClean="0">
                <a:solidFill>
                  <a:srgbClr val="000000"/>
                </a:solidFill>
                <a:latin typeface="Corbel" panose="020B0503020204020204" pitchFamily="34" charset="0"/>
              </a:rPr>
              <a:t>	outubro de 2019 </a:t>
            </a:r>
          </a:p>
          <a:p>
            <a:pPr marL="0" marR="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pt-BR" sz="229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85900" y="2667000"/>
            <a:ext cx="4137351" cy="22313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367284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  <a:tab pos="1066800" algn="l"/>
              </a:tabLst>
              <a:defRPr/>
            </a:pPr>
            <a:r>
              <a:rPr lang="pt-BR" sz="2290" dirty="0" smtClean="0">
                <a:solidFill>
                  <a:srgbClr val="000000"/>
                </a:solidFill>
                <a:latin typeface="Corbel "/>
              </a:rPr>
              <a:t>Dispõe sobre os prazos e </a:t>
            </a:r>
            <a:br>
              <a:rPr lang="pt-BR" sz="2290" dirty="0" smtClean="0">
                <a:solidFill>
                  <a:srgbClr val="000000"/>
                </a:solidFill>
                <a:latin typeface="Corbel "/>
              </a:rPr>
            </a:br>
            <a:r>
              <a:rPr lang="pt-BR" sz="2290" dirty="0" smtClean="0">
                <a:solidFill>
                  <a:srgbClr val="000000"/>
                </a:solidFill>
                <a:latin typeface="Corbel "/>
              </a:rPr>
              <a:t>	procedimentos para </a:t>
            </a:r>
            <a:br>
              <a:rPr lang="pt-BR" sz="2290" dirty="0" smtClean="0">
                <a:solidFill>
                  <a:srgbClr val="000000"/>
                </a:solidFill>
                <a:latin typeface="Corbel "/>
              </a:rPr>
            </a:br>
            <a:r>
              <a:rPr lang="pt-BR" sz="2290" dirty="0" smtClean="0">
                <a:solidFill>
                  <a:srgbClr val="000000"/>
                </a:solidFill>
                <a:latin typeface="Corbel "/>
              </a:rPr>
              <a:t>encerramento do exercício </a:t>
            </a:r>
            <a:br>
              <a:rPr lang="pt-BR" sz="2290" dirty="0" smtClean="0">
                <a:solidFill>
                  <a:srgbClr val="000000"/>
                </a:solidFill>
                <a:latin typeface="Corbel "/>
              </a:rPr>
            </a:br>
            <a:r>
              <a:rPr lang="pt-BR" sz="2290" dirty="0" smtClean="0">
                <a:solidFill>
                  <a:srgbClr val="000000"/>
                </a:solidFill>
                <a:latin typeface="Corbel "/>
              </a:rPr>
              <a:t>financeiro de 2019, e dá outras </a:t>
            </a:r>
            <a:br>
              <a:rPr lang="pt-BR" sz="2290" dirty="0" smtClean="0">
                <a:solidFill>
                  <a:srgbClr val="000000"/>
                </a:solidFill>
                <a:latin typeface="Corbel "/>
              </a:rPr>
            </a:br>
            <a:r>
              <a:rPr lang="pt-BR" sz="2290" dirty="0" smtClean="0">
                <a:solidFill>
                  <a:srgbClr val="000000"/>
                </a:solidFill>
                <a:latin typeface="Corbel "/>
              </a:rPr>
              <a:t>		providências. </a:t>
            </a:r>
          </a:p>
          <a:p>
            <a:pPr marL="0" marR="0" lvl="0" indent="367284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  <a:tab pos="1066800" algn="l"/>
              </a:tabLst>
              <a:defRPr/>
            </a:pPr>
            <a:endParaRPr lang="pt-BR" sz="2290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93900" y="5207000"/>
            <a:ext cx="3039294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874" dirty="0" smtClean="0">
                <a:solidFill>
                  <a:srgbClr val="000000"/>
                </a:solidFill>
                <a:latin typeface="Corbel "/>
              </a:rPr>
              <a:t>DODF nº  203 ,  23/10/2019 </a:t>
            </a:r>
          </a:p>
          <a:p>
            <a:pPr>
              <a:lnSpc>
                <a:spcPts val="2300"/>
              </a:lnSpc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58300" y="6642100"/>
            <a:ext cx="15068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4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8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647700"/>
            <a:ext cx="775552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INTERCÂMBIO COM 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1100" y="1524000"/>
            <a:ext cx="494686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Art. 1º Fica estabelecida a data final de</a:t>
            </a:r>
            <a:r>
              <a:rPr lang="pt-BR" sz="1810" dirty="0" smtClean="0">
                <a:solidFill>
                  <a:srgbClr val="FF0000"/>
                </a:solidFill>
                <a:latin typeface="Corbel "/>
                <a:cs typeface="Arial" panose="020B0604020202020204" pitchFamily="34" charset="0"/>
              </a:rPr>
              <a:t> 31 de </a:t>
            </a:r>
          </a:p>
          <a:p>
            <a:pPr>
              <a:lnSpc>
                <a:spcPts val="2100"/>
              </a:lnSpc>
            </a:pPr>
            <a:endParaRPr lang="pt-BR" sz="1810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24000" y="1790700"/>
            <a:ext cx="48122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810" dirty="0" smtClean="0">
                <a:solidFill>
                  <a:srgbClr val="FF0000"/>
                </a:solidFill>
                <a:latin typeface="Arial" panose="020B0604020202020204" pitchFamily="34" charset="0"/>
              </a:rPr>
              <a:t>dezembro de 2019</a:t>
            </a:r>
            <a:r>
              <a:rPr lang="pt-BR" sz="1810" dirty="0" smtClean="0">
                <a:solidFill>
                  <a:srgbClr val="000000"/>
                </a:solidFill>
                <a:latin typeface="Arial" panose="020B0604020202020204" pitchFamily="34" charset="0"/>
              </a:rPr>
              <a:t> para as unidades gestoras </a:t>
            </a:r>
          </a:p>
          <a:p>
            <a:pPr>
              <a:lnSpc>
                <a:spcPts val="2100"/>
              </a:lnSpc>
            </a:pPr>
            <a:endParaRPr lang="pt-BR" sz="181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24000" y="2057400"/>
            <a:ext cx="1085233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10" smtClean="0">
                <a:solidFill>
                  <a:srgbClr val="000000"/>
                </a:solidFill>
                <a:latin typeface="Arial" panose="020B0604020202020204" pitchFamily="34" charset="0"/>
              </a:rPr>
              <a:t>realizarem</a:t>
            </a:r>
            <a:endParaRPr lang="pt-BR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84500" y="2057400"/>
            <a:ext cx="1237518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10" smtClean="0">
                <a:solidFill>
                  <a:srgbClr val="000000"/>
                </a:solidFill>
                <a:latin typeface="Arial" panose="020B0604020202020204" pitchFamily="34" charset="0"/>
              </a:rPr>
              <a:t>os    ajustes</a:t>
            </a:r>
            <a:endParaRPr lang="pt-BR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49800" y="2057400"/>
            <a:ext cx="1537280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810" smtClean="0">
                <a:solidFill>
                  <a:srgbClr val="000000"/>
                </a:solidFill>
                <a:latin typeface="Arial" panose="020B0604020202020204" pitchFamily="34" charset="0"/>
              </a:rPr>
              <a:t>orçamentários,</a:t>
            </a:r>
            <a:endParaRPr lang="pt-BR" sz="181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4000" y="2336800"/>
            <a:ext cx="486832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BR" sz="1810" dirty="0" smtClean="0">
                <a:solidFill>
                  <a:srgbClr val="000000"/>
                </a:solidFill>
                <a:latin typeface="Corbel "/>
              </a:rPr>
              <a:t>financeiros,  patrimoniais  e  contábeis  com </a:t>
            </a:r>
            <a:br>
              <a:rPr lang="pt-BR" sz="1810" dirty="0" smtClean="0">
                <a:solidFill>
                  <a:srgbClr val="000000"/>
                </a:solidFill>
                <a:latin typeface="Corbel 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</a:rPr>
              <a:t>vistas ao encerramento do exercício financeiro </a:t>
            </a:r>
            <a:br>
              <a:rPr lang="pt-BR" sz="1810" dirty="0" smtClean="0">
                <a:solidFill>
                  <a:srgbClr val="000000"/>
                </a:solidFill>
                <a:latin typeface="Corbel 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</a:rPr>
              <a:t>de 2019. </a:t>
            </a:r>
          </a:p>
          <a:p>
            <a:pPr>
              <a:lnSpc>
                <a:spcPts val="2100"/>
              </a:lnSpc>
            </a:pPr>
            <a:endParaRPr lang="pt-BR" sz="181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81100" y="3543300"/>
            <a:ext cx="5220981" cy="2693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pt-BR" sz="18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Parágrafo   único.   A   Subsecretaria   de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Contabilidade  da  Secretaria  de  Estado  de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Fazenda do DF - SUCON/SEF, na condição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de órgão central de contabilidade, tem até o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dia</a:t>
            </a:r>
            <a:r>
              <a:rPr lang="pt-BR" sz="1810" dirty="0" smtClean="0">
                <a:solidFill>
                  <a:srgbClr val="FF0000"/>
                </a:solidFill>
                <a:latin typeface="Corbel "/>
                <a:cs typeface="Arial" panose="020B0604020202020204" pitchFamily="34" charset="0"/>
              </a:rPr>
              <a:t> 10 de janeiro de 2019</a:t>
            </a: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 para realizar os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ajustes finais necessários ao encerramento do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exercício de 2018 no Sistema Integrado de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Administração  Contábil - SIAC  do  Sistema </a:t>
            </a:r>
            <a:b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</a:br>
            <a:r>
              <a:rPr lang="pt-BR" sz="1810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	Integrado de Gestão Governamental - SIGGO. </a:t>
            </a:r>
          </a:p>
          <a:p>
            <a:pPr marL="0" marR="0" lvl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pt-BR" sz="1810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44600" y="6337300"/>
            <a:ext cx="150682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5 </a:t>
            </a:r>
          </a:p>
          <a:p>
            <a:pPr>
              <a:lnSpc>
                <a:spcPts val="1600"/>
              </a:lnSpc>
            </a:pP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0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4200" y="647700"/>
            <a:ext cx="775552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42" dirty="0" smtClean="0">
                <a:solidFill>
                  <a:srgbClr val="000000"/>
                </a:solidFill>
                <a:latin typeface="Arial" panose="020B0604020202020204" pitchFamily="34" charset="0"/>
              </a:rPr>
              <a:t>XIII  INTERCÂMBIO COM  ORDENADORES DE DESPESA </a:t>
            </a:r>
          </a:p>
          <a:p>
            <a:pPr>
              <a:lnSpc>
                <a:spcPts val="27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1100" y="1524000"/>
            <a:ext cx="517148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2014" dirty="0" smtClean="0">
                <a:solidFill>
                  <a:srgbClr val="000000"/>
                </a:solidFill>
                <a:latin typeface="Corbel "/>
                <a:cs typeface="Arial" panose="020B0604020202020204" pitchFamily="34" charset="0"/>
              </a:rPr>
              <a:t>•  Art. 2º Fica vedada a emissão de notas de </a:t>
            </a:r>
          </a:p>
          <a:p>
            <a:pPr>
              <a:lnSpc>
                <a:spcPts val="2300"/>
              </a:lnSpc>
            </a:pPr>
            <a:endParaRPr lang="pt-BR" sz="2014" dirty="0">
              <a:solidFill>
                <a:srgbClr val="000000"/>
              </a:solidFill>
              <a:latin typeface="Corbel 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24000" y="1828800"/>
            <a:ext cx="495969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2014" dirty="0" smtClean="0">
                <a:solidFill>
                  <a:srgbClr val="000000"/>
                </a:solidFill>
                <a:latin typeface="Corbel "/>
              </a:rPr>
              <a:t>empenho </a:t>
            </a:r>
            <a:r>
              <a:rPr lang="pt-BR" sz="2014" u="sng" dirty="0" smtClean="0">
                <a:solidFill>
                  <a:srgbClr val="FF0000"/>
                </a:solidFill>
                <a:latin typeface="Corbel "/>
              </a:rPr>
              <a:t>após 01 de novembro de 2019</a:t>
            </a:r>
            <a:r>
              <a:rPr lang="pt-BR" sz="2014" dirty="0" smtClean="0">
                <a:solidFill>
                  <a:srgbClr val="000000"/>
                </a:solidFill>
                <a:latin typeface="Corbel "/>
              </a:rPr>
              <a:t>. </a:t>
            </a:r>
          </a:p>
          <a:p>
            <a:pPr>
              <a:lnSpc>
                <a:spcPts val="2300"/>
              </a:lnSpc>
            </a:pPr>
            <a:endParaRPr lang="pt-BR" dirty="0">
              <a:latin typeface="Corbel 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1100" y="2184400"/>
            <a:ext cx="509274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Parágrafo único. O disposto no caput não </a:t>
            </a:r>
            <a:b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 aplica às seguintes despesas: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81100" y="2857500"/>
            <a:ext cx="502220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46100" algn="l"/>
              </a:tabLst>
              <a:defRPr/>
            </a:pPr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 	- pessoal e encargos sociais e demais </a:t>
            </a:r>
          </a:p>
          <a:p>
            <a:pPr marL="0" marR="0" lvl="0" indent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46100" algn="l"/>
              </a:tabLst>
              <a:defRPr/>
            </a:pP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24000" y="3149600"/>
            <a:ext cx="4616648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custeios   relacionados   às   folhas   de </a:t>
            </a:r>
            <a:b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pagamento; </a:t>
            </a:r>
          </a:p>
          <a:p>
            <a:pPr>
              <a:lnSpc>
                <a:spcPts val="2400"/>
              </a:lnSpc>
            </a:pP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81100" y="3822700"/>
            <a:ext cx="89768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00200" y="3822700"/>
            <a:ext cx="2148024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II - auxílio Funeral;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81100" y="4191000"/>
            <a:ext cx="450444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III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43100" y="4191000"/>
            <a:ext cx="4182235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- suprimento  de  fundos  de  caráter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24000" y="4495800"/>
            <a:ext cx="923330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secreto;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81100" y="4864100"/>
            <a:ext cx="89768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00200" y="4864100"/>
            <a:ext cx="4623060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IV - formação do Patrimônio do Servidor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24000" y="5168900"/>
            <a:ext cx="1990994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Público - PASEP;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81100" y="5524500"/>
            <a:ext cx="2887009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V - sentenças judiciais;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81100" y="5892800"/>
            <a:ext cx="89768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00200" y="5892800"/>
            <a:ext cx="4714432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dirty="0" smtClean="0">
                <a:solidFill>
                  <a:srgbClr val="000000"/>
                </a:solidFill>
                <a:latin typeface="Arial" panose="020B0604020202020204" pitchFamily="34" charset="0"/>
              </a:rPr>
              <a:t>VI - custeadas com recursos transferidos</a:t>
            </a:r>
            <a:endParaRPr lang="pt-BR" sz="2014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44600" y="6324600"/>
            <a:ext cx="100990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1414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pt-BR" sz="14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24000" y="6197600"/>
            <a:ext cx="3500958" cy="309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pt-BR" sz="2014" smtClean="0">
                <a:solidFill>
                  <a:srgbClr val="000000"/>
                </a:solidFill>
                <a:latin typeface="Arial" panose="020B0604020202020204" pitchFamily="34" charset="0"/>
              </a:rPr>
              <a:t>pela União ao Distrito Federal;</a:t>
            </a:r>
            <a:endParaRPr lang="pt-BR" sz="2014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Corbel 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Corbel "/>
                <a:ea typeface="+mn-ea"/>
                <a:cs typeface="+mn-cs"/>
              </a:rPr>
            </a:br>
            <a:endParaRPr lang="pt-BR" dirty="0">
              <a:latin typeface="Corbel 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VII - </a:t>
            </a:r>
            <a:r>
              <a:rPr lang="pt-BR" dirty="0">
                <a:latin typeface="Corbel "/>
              </a:rPr>
              <a:t>financiadas com recursos de convênios ou operações de crédito, quando o Distrito Federal for o beneficiário, desde que guarde compatibilidade com o ingresso dos respectivos recursos financeiros;</a:t>
            </a:r>
          </a:p>
          <a:p>
            <a:pPr algn="just"/>
            <a:r>
              <a:rPr lang="pt-BR" dirty="0">
                <a:latin typeface="Corbel "/>
              </a:rPr>
              <a:t> VIII - relativas aos órgãos do Poder Legislativo;</a:t>
            </a:r>
          </a:p>
          <a:p>
            <a:pPr algn="just"/>
            <a:r>
              <a:rPr lang="pt-BR" dirty="0">
                <a:latin typeface="Corbel "/>
              </a:rPr>
              <a:t> IX - relativas à Defensoria Pública do Distrito Federal (DPDF); </a:t>
            </a:r>
          </a:p>
          <a:p>
            <a:pPr algn="just"/>
            <a:r>
              <a:rPr lang="pt-BR" dirty="0">
                <a:latin typeface="Corbel "/>
              </a:rPr>
              <a:t>X - amortização, juros e encargos da dívida pública; </a:t>
            </a:r>
          </a:p>
          <a:p>
            <a:pPr algn="just"/>
            <a:r>
              <a:rPr lang="pt-BR" dirty="0">
                <a:latin typeface="Corbel "/>
              </a:rPr>
              <a:t>XI - relativas ao Fundo dos Direitos da Criança e do Adolescente do Distrito Federal (FDCADF); </a:t>
            </a:r>
          </a:p>
          <a:p>
            <a:pPr algn="just"/>
            <a:r>
              <a:rPr lang="pt-BR" dirty="0">
                <a:latin typeface="Corbel "/>
              </a:rPr>
              <a:t>XII - relativas ao Fundo de Apoio à Cultura do Distrito Federal (FAC-DF); </a:t>
            </a:r>
          </a:p>
          <a:p>
            <a:pPr marL="0" indent="0" algn="just">
              <a:buNone/>
            </a:pPr>
            <a:endParaRPr lang="pt-BR" dirty="0">
              <a:latin typeface="Corbel 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XIII - </a:t>
            </a:r>
            <a:r>
              <a:rPr lang="pt-BR" dirty="0">
                <a:latin typeface="Corbel "/>
              </a:rPr>
              <a:t>relativas à Fundação de Apoio à Pesquisa do Distrito Federal (</a:t>
            </a:r>
            <a:r>
              <a:rPr lang="pt-BR" dirty="0">
                <a:solidFill>
                  <a:srgbClr val="FF0000"/>
                </a:solidFill>
                <a:latin typeface="Corbel "/>
              </a:rPr>
              <a:t>FAP-DF); </a:t>
            </a:r>
          </a:p>
          <a:p>
            <a:pPr algn="just"/>
            <a:r>
              <a:rPr lang="pt-BR" dirty="0">
                <a:latin typeface="Corbel "/>
              </a:rPr>
              <a:t>XIV - relativas à Agência Reguladora de Águas, Energia e Saneamento Básico do Distrito Federal (ADASA-DF); </a:t>
            </a:r>
            <a:endParaRPr lang="pt-BR" dirty="0" smtClean="0">
              <a:latin typeface="Corbel "/>
            </a:endParaRPr>
          </a:p>
          <a:p>
            <a:pPr algn="just"/>
            <a:r>
              <a:rPr lang="pt-BR" dirty="0" smtClean="0">
                <a:latin typeface="Corbel "/>
              </a:rPr>
              <a:t>XV </a:t>
            </a:r>
            <a:r>
              <a:rPr lang="pt-BR" dirty="0">
                <a:latin typeface="Corbel "/>
              </a:rPr>
              <a:t>- relativas ao Fundo de Saúde do Distrito Federal </a:t>
            </a:r>
            <a:r>
              <a:rPr lang="pt-BR" dirty="0">
                <a:solidFill>
                  <a:srgbClr val="FF0000"/>
                </a:solidFill>
                <a:latin typeface="Corbel "/>
              </a:rPr>
              <a:t>(FSDF); </a:t>
            </a:r>
          </a:p>
          <a:p>
            <a:pPr algn="just"/>
            <a:r>
              <a:rPr lang="pt-BR" dirty="0">
                <a:latin typeface="Corbel "/>
              </a:rPr>
              <a:t>XVI - relativas à Fundo Antidrogas do Distrito Federal (</a:t>
            </a:r>
            <a:r>
              <a:rPr lang="pt-BR" dirty="0">
                <a:solidFill>
                  <a:srgbClr val="FF0000"/>
                </a:solidFill>
                <a:latin typeface="Corbel "/>
              </a:rPr>
              <a:t>FUNPAD-DF);</a:t>
            </a:r>
          </a:p>
          <a:p>
            <a:pPr algn="just"/>
            <a:r>
              <a:rPr lang="pt-BR" dirty="0">
                <a:latin typeface="Corbel "/>
              </a:rPr>
              <a:t> XVII - emendas parlamentares impositivas cujas </a:t>
            </a:r>
            <a:r>
              <a:rPr lang="pt-BR" dirty="0" err="1">
                <a:latin typeface="Corbel "/>
              </a:rPr>
              <a:t>subfunções</a:t>
            </a:r>
            <a:r>
              <a:rPr lang="pt-BR" dirty="0">
                <a:latin typeface="Corbel "/>
              </a:rPr>
              <a:t> constem no Anexo XIII da Lei nº 6.216, de 17 de agosto de 2018; </a:t>
            </a:r>
          </a:p>
          <a:p>
            <a:pPr algn="just"/>
            <a:r>
              <a:rPr lang="pt-BR" dirty="0">
                <a:latin typeface="Corbel "/>
              </a:rPr>
              <a:t>XVIII - demais despesas obrigatórias constantes do Anexo VI da Lei nº 6.216, de 2018; </a:t>
            </a:r>
          </a:p>
          <a:p>
            <a:pPr algn="just"/>
            <a:r>
              <a:rPr lang="pt-BR" dirty="0">
                <a:latin typeface="Corbel "/>
              </a:rPr>
              <a:t>XIX - relativas ao Fundo Único do Meio Ambiente do Distrito Federal (</a:t>
            </a:r>
            <a:r>
              <a:rPr lang="pt-BR" dirty="0">
                <a:solidFill>
                  <a:srgbClr val="FF0000"/>
                </a:solidFill>
                <a:latin typeface="Corbel "/>
              </a:rPr>
              <a:t>FUNAM-DF); </a:t>
            </a:r>
          </a:p>
          <a:p>
            <a:pPr algn="just"/>
            <a:r>
              <a:rPr lang="pt-BR" dirty="0">
                <a:latin typeface="Corbel "/>
              </a:rPr>
              <a:t>XX - créditos adicionais que forem abertos após 1º de novembro de 2019; e</a:t>
            </a:r>
          </a:p>
          <a:p>
            <a:pPr algn="just"/>
            <a:r>
              <a:rPr lang="pt-BR" dirty="0">
                <a:latin typeface="Corbel "/>
              </a:rPr>
              <a:t> XXI - financiadas com as fontes de recursos 135 (Operações de Crédito Internas) e 136 (Operações de Crédito Externas). </a:t>
            </a:r>
          </a:p>
          <a:p>
            <a:endParaRPr lang="pt-BR" dirty="0">
              <a:latin typeface="Corbel 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lnSpc>
                <a:spcPts val="2700"/>
              </a:lnSpc>
              <a:spcBef>
                <a:spcPts val="0"/>
              </a:spcBef>
            </a:pPr>
            <a: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XIII  INTERCÂMBIO COM  ORDENADORES DE DESPESA </a:t>
            </a:r>
            <a:br>
              <a:rPr lang="pt-BR" sz="2242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71" y="2011568"/>
            <a:ext cx="4436436" cy="47945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orbel "/>
              </a:rPr>
              <a:t>Art. 4º A Unidade Gestora Executora (UGE), que tenha saldo de créditos orçamentários descentralizados, que não forem empenhados até o dia 1° de novembro de 2019 ou não se enquadrem nas ressalvas do parágrafo único do art. 2º deste Decreto, deverá realizar o estorno do saldo da Nota de Movimentação de Crédito (NMC) correspondente, conforme estabelece o Decreto nº 37.427, de 22 de junho de 2016.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1" t="20829"/>
          <a:stretch/>
        </p:blipFill>
        <p:spPr>
          <a:xfrm>
            <a:off x="5621311" y="1417566"/>
            <a:ext cx="4817256" cy="5982533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2BA4-8A17-4B0A-BC02-5ECED081728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2471</Words>
  <Application>Microsoft Office PowerPoint</Application>
  <PresentationFormat>Personalizar</PresentationFormat>
  <Paragraphs>422</Paragraphs>
  <Slides>38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Corbel</vt:lpstr>
      <vt:lpstr>Corbel </vt:lpstr>
      <vt:lpstr>HP Simplified</vt:lpstr>
      <vt:lpstr>Times New Roman</vt:lpstr>
      <vt:lpstr>Wingdings</vt:lpstr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XIII  INTERCÂMBIO COM  ORDENADORES DE DESPESA  </vt:lpstr>
      <vt:lpstr>XIII  INTERCÂMBIO COM  ORDENADORES DE DESPESA  </vt:lpstr>
      <vt:lpstr>XIII  INTERCÂMBIO COM  ORDENADORES DE DESPESA  </vt:lpstr>
      <vt:lpstr>XIII  INTERCÂMBIO COM  ORDENADORES DE DESPESA  </vt:lpstr>
      <vt:lpstr>Apresentação do PowerPoint</vt:lpstr>
      <vt:lpstr> Execução dos Restos a Pagar em 2019 (R$)</vt:lpstr>
      <vt:lpstr>Apresentação do PowerPoint</vt:lpstr>
      <vt:lpstr>XIII  INTERCÂMBIO COM  ORDENADORES DE DESPESA  </vt:lpstr>
      <vt:lpstr>XIII  INTERCÂMBIO COM  ORDENADORES DE DESPESA  </vt:lpstr>
      <vt:lpstr>Apresentação do PowerPoint</vt:lpstr>
      <vt:lpstr>Apresentação do PowerPoint</vt:lpstr>
      <vt:lpstr>Apresentação do PowerPoint</vt:lpstr>
      <vt:lpstr>XIII  INTERCÂMBIO COM  ORDENADORES DE DESPESA  </vt:lpstr>
      <vt:lpstr>XIII  INTERCÂMBIO COM  ORDENADORES DE DESPESA  </vt:lpstr>
      <vt:lpstr>XIII  INTERCÂMBIO COM  ORDENADORES DE DESPESA  </vt:lpstr>
      <vt:lpstr>XIII  INTERCÂMBIO COM  ORDENADORES DE DESPESA  </vt:lpstr>
      <vt:lpstr>XIII  INTERCÂMBIO COM  ORDENADORES DE DESPESA  </vt:lpstr>
      <vt:lpstr>Apresentação do PowerPoint</vt:lpstr>
      <vt:lpstr>Apresentação do PowerPoint</vt:lpstr>
      <vt:lpstr> </vt:lpstr>
      <vt:lpstr> </vt:lpstr>
      <vt:lpstr> </vt:lpstr>
      <vt:lpstr> ALERTAS </vt:lpstr>
      <vt:lpstr>Apresentação do PowerPoint</vt:lpstr>
      <vt:lpstr>Apresentação do PowerPoint</vt:lpstr>
      <vt:lpstr>Impactos: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Jose Luiz Marques Barreto</cp:lastModifiedBy>
  <cp:revision>35</cp:revision>
  <dcterms:created xsi:type="dcterms:W3CDTF">2019-10-30T00:43:55Z</dcterms:created>
  <dcterms:modified xsi:type="dcterms:W3CDTF">2019-10-30T14:54:15Z</dcterms:modified>
</cp:coreProperties>
</file>