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0" r:id="rId2"/>
    <p:sldId id="363" r:id="rId3"/>
    <p:sldId id="426" r:id="rId4"/>
    <p:sldId id="427" r:id="rId5"/>
    <p:sldId id="395" r:id="rId6"/>
    <p:sldId id="361" r:id="rId7"/>
    <p:sldId id="329" r:id="rId8"/>
    <p:sldId id="396" r:id="rId9"/>
    <p:sldId id="397" r:id="rId10"/>
    <p:sldId id="428" r:id="rId11"/>
    <p:sldId id="398" r:id="rId12"/>
    <p:sldId id="399" r:id="rId13"/>
    <p:sldId id="366" r:id="rId14"/>
    <p:sldId id="365" r:id="rId15"/>
    <p:sldId id="389" r:id="rId16"/>
    <p:sldId id="417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6" r:id="rId29"/>
    <p:sldId id="412" r:id="rId30"/>
    <p:sldId id="413" r:id="rId31"/>
    <p:sldId id="414" r:id="rId32"/>
    <p:sldId id="415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302" r:id="rId4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ITANTE" initials="V" lastIdx="34" clrIdx="0">
    <p:extLst/>
  </p:cmAuthor>
  <p:cmAuthor id="2" name="Rafaela Araújo Ratton" initials="RA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8" autoAdjust="0"/>
    <p:restoredTop sz="95441" autoAdjust="0"/>
  </p:normalViewPr>
  <p:slideViewPr>
    <p:cSldViewPr>
      <p:cViewPr>
        <p:scale>
          <a:sx n="90" d="100"/>
          <a:sy n="90" d="100"/>
        </p:scale>
        <p:origin x="1698" y="-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52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3D6EE47-2FAE-499E-A6C1-A6D5A5E2C7E4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52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CBACF655-FDE4-4CCB-ADCF-E66B907AB2D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7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0646FCF5-CB75-4813-B825-50A316FDDB6D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7DB6724-07F4-4B65-902B-8CA62C66141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0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55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83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23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7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0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1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6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7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8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5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5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3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33F6-6469-4486-92CF-BDDB9C310D51}" type="datetimeFigureOut">
              <a:rPr lang="pt-BR" smtClean="0"/>
              <a:pPr/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1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camento@seplag.df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5805264"/>
            <a:ext cx="91440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51520" y="3105542"/>
            <a:ext cx="889248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Projeto de Lei de Diretrizes Orçamentárias - </a:t>
            </a: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pt-BR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1326"/>
            <a:ext cx="2086422" cy="17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52547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209" y="5733256"/>
            <a:ext cx="86335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www.seplag.df.gov.br/projeto-de-lei-de-diretrizes-orcamentarias-pldo-2019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0341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49620" y="4797152"/>
            <a:ext cx="544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www.sigabrasilia.df.gov.br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516399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93885" y="5589240"/>
            <a:ext cx="495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www.ouvidoria.df.gov.br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39328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Abrangência da LDO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DIRETRIZES ORÇAMENTÁRIAS - LDO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</p:spTree>
    <p:extLst>
      <p:ext uri="{BB962C8B-B14F-4D97-AF65-F5344CB8AC3E}">
        <p14:creationId xmlns:p14="http://schemas.microsoft.com/office/powerpoint/2010/main" val="3083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Texto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PLDO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(Capítulos)</a:t>
            </a:r>
          </a:p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Texto Disponibilizado em 18/04/2018.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1628800"/>
            <a:ext cx="8712968" cy="6493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DISPOSIÇÕES </a:t>
            </a:r>
            <a:r>
              <a:rPr lang="pt-BR" sz="2050" dirty="0" smtClean="0"/>
              <a:t>INICIAIS (Artigo 1º);</a:t>
            </a: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BR" sz="2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050" dirty="0"/>
              <a:t>DA ESTRUTURA E ORGANIZAÇÃO DO </a:t>
            </a:r>
            <a:r>
              <a:rPr lang="pt-BR" sz="2050" dirty="0" smtClean="0"/>
              <a:t>ORÇAMENTO (Artigos 2º ao 4º);</a:t>
            </a:r>
            <a:endParaRPr lang="pt-BR" sz="2050" dirty="0"/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METAS E PRIORIDADES E DAS METAS FISCAIS (Artigos </a:t>
            </a:r>
            <a:r>
              <a:rPr lang="pt-BR" sz="2050" dirty="0" smtClean="0"/>
              <a:t>5º e 6º</a:t>
            </a:r>
            <a:r>
              <a:rPr lang="pt-BR" sz="2050" dirty="0"/>
              <a:t>);</a:t>
            </a:r>
            <a:endParaRPr lang="pt-BR" sz="2050" dirty="0">
              <a:solidFill>
                <a:srgbClr val="00B050"/>
              </a:solidFill>
            </a:endParaRPr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DIRETRIZES PARA ELABORAÇÃO DO ORÇAMENTO (Artigos </a:t>
            </a:r>
            <a:r>
              <a:rPr lang="pt-BR" sz="2050" dirty="0" smtClean="0"/>
              <a:t>7º </a:t>
            </a:r>
            <a:r>
              <a:rPr lang="pt-BR" sz="2050" dirty="0"/>
              <a:t>ao </a:t>
            </a:r>
            <a:r>
              <a:rPr lang="pt-BR" sz="2050" dirty="0" smtClean="0"/>
              <a:t>39);</a:t>
            </a:r>
            <a:endParaRPr lang="pt-BR" sz="2050" dirty="0"/>
          </a:p>
          <a:p>
            <a:pPr marL="666900" indent="-3429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DISPOSIÇÕES RELATIVAS A DESPESAS COM </a:t>
            </a:r>
            <a:r>
              <a:rPr lang="pt-BR" sz="2050" dirty="0" smtClean="0"/>
              <a:t>PESSOAL ENCARGOS </a:t>
            </a:r>
            <a:r>
              <a:rPr lang="pt-BR" sz="2050" dirty="0"/>
              <a:t>SOCIAIS E BENEFÍCIOS AOS SERVIDORES, EMPREGADOS E SEUS DEPENDENTES (Artigos </a:t>
            </a:r>
            <a:r>
              <a:rPr lang="pt-BR" sz="2050" dirty="0" smtClean="0"/>
              <a:t>40 </a:t>
            </a:r>
            <a:r>
              <a:rPr lang="pt-BR" sz="2050" dirty="0"/>
              <a:t>ao </a:t>
            </a:r>
            <a:r>
              <a:rPr lang="pt-BR" sz="2050" dirty="0" smtClean="0"/>
              <a:t>49);</a:t>
            </a:r>
          </a:p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t-BR" sz="2000" dirty="0" smtClean="0"/>
          </a:p>
          <a:p>
            <a:pPr marL="666900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endParaRPr lang="pt-BR" sz="36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endParaRPr lang="pt-BR" sz="2600" b="1" i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do Texto do PLDO – 2019 (Capítulos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Texto Disponibilizado em 18/04/2018.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1196752"/>
            <a:ext cx="8712968" cy="622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DIRETRIZES PARA EXECUÇÃO E ALTERAÇÕES DO </a:t>
            </a:r>
            <a:r>
              <a:rPr lang="pt-BR" sz="2400" dirty="0" smtClean="0"/>
              <a:t>ORÇAMENTO </a:t>
            </a:r>
            <a:r>
              <a:rPr lang="pt-BR" sz="2400" dirty="0"/>
              <a:t>(Artigos </a:t>
            </a:r>
            <a:r>
              <a:rPr lang="pt-BR" sz="2400" dirty="0" smtClean="0"/>
              <a:t>50 </a:t>
            </a:r>
            <a:r>
              <a:rPr lang="pt-BR" sz="2400" dirty="0"/>
              <a:t>ao </a:t>
            </a:r>
            <a:r>
              <a:rPr lang="pt-BR" sz="2400" dirty="0" smtClean="0"/>
              <a:t>63);</a:t>
            </a:r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 smtClean="0"/>
              <a:t>DA </a:t>
            </a:r>
            <a:r>
              <a:rPr lang="pt-BR" sz="2400" dirty="0"/>
              <a:t>POLÍTICA DE APLICAÇÃO DO AGENTE FINANCEIRO OFICIAL DE </a:t>
            </a:r>
            <a:r>
              <a:rPr lang="pt-BR" sz="2400" dirty="0" smtClean="0"/>
              <a:t>FOMENTO </a:t>
            </a:r>
            <a:r>
              <a:rPr lang="pt-BR" sz="2400" dirty="0"/>
              <a:t>(Artigos </a:t>
            </a:r>
            <a:r>
              <a:rPr lang="pt-BR" sz="2400" dirty="0" smtClean="0"/>
              <a:t>64 e 65);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SOBRE ALTERAÇÕES NA LEGISLAÇÃO </a:t>
            </a:r>
            <a:r>
              <a:rPr lang="pt-BR" sz="2400" dirty="0" smtClean="0"/>
              <a:t>TRIBUTÁRIA </a:t>
            </a:r>
            <a:r>
              <a:rPr lang="pt-BR" sz="2400" dirty="0"/>
              <a:t>(Artigos </a:t>
            </a:r>
            <a:r>
              <a:rPr lang="pt-BR" sz="2400" dirty="0" smtClean="0"/>
              <a:t>66 ao 71);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SOBRE A POLÍTICA </a:t>
            </a:r>
            <a:r>
              <a:rPr lang="pt-BR" sz="2400" dirty="0" smtClean="0"/>
              <a:t>TARIFÁRIA (Artigo 72);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 TRANSPARÊNCIA E DA PARTICIPAÇÃO </a:t>
            </a:r>
            <a:r>
              <a:rPr lang="pt-BR" sz="2400" dirty="0" smtClean="0"/>
              <a:t>POPULAR </a:t>
            </a:r>
            <a:r>
              <a:rPr lang="pt-BR" sz="2400" dirty="0"/>
              <a:t>(Artigos </a:t>
            </a:r>
            <a:r>
              <a:rPr lang="pt-BR" sz="2400" dirty="0" smtClean="0"/>
              <a:t>73 ao 79);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</a:t>
            </a:r>
            <a:r>
              <a:rPr lang="pt-BR" sz="2400" dirty="0" smtClean="0"/>
              <a:t>FINAIS </a:t>
            </a:r>
            <a:r>
              <a:rPr lang="pt-BR" sz="2400" dirty="0"/>
              <a:t>(Artigos </a:t>
            </a:r>
            <a:r>
              <a:rPr lang="pt-BR" sz="2400" dirty="0" smtClean="0"/>
              <a:t>80 </a:t>
            </a:r>
            <a:r>
              <a:rPr lang="pt-BR" sz="2400" dirty="0"/>
              <a:t>ao </a:t>
            </a:r>
            <a:r>
              <a:rPr lang="pt-BR" sz="2400" dirty="0" smtClean="0"/>
              <a:t>92).</a:t>
            </a:r>
            <a:endParaRPr lang="pt-BR" sz="2400" dirty="0"/>
          </a:p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t-BR" sz="2250" dirty="0"/>
          </a:p>
        </p:txBody>
      </p:sp>
    </p:spTree>
    <p:extLst>
      <p:ext uri="{BB962C8B-B14F-4D97-AF65-F5344CB8AC3E}">
        <p14:creationId xmlns:p14="http://schemas.microsoft.com/office/powerpoint/2010/main" val="37312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/>
              <a:t>Anexo I - Metas e Prioridades;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II - Metas Fiscais Anuais;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III - Avaliação do Cumprimento das Metas Relativas ao </a:t>
            </a:r>
            <a:r>
              <a:rPr lang="pt-BR" sz="4600" b="1" dirty="0" smtClean="0"/>
              <a:t>Exercício </a:t>
            </a:r>
            <a:r>
              <a:rPr lang="pt-BR" sz="4600" b="1" dirty="0"/>
              <a:t>Anterior;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IV - Despesas de Pessoal Autorizadas a Sofrerem Acréscimos;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V - Metas Fiscais Atuais Comparadas com as Fixadas nos Três Exercícios Anteriores 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VI - Margem de Expansão das Despesas Obrigatórias de Caráter Continuado;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VII - Evolução do Patrimônio Líquido;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VIII - Demonstrativo da Origem e Aplicação de Recursos de Alienação de Ativos</a:t>
            </a: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/>
              <a:t>Anexo IX - Avaliação da Situação Financeira e Atuarial;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X - Receitas e Despesas Previdenciárias do Regime Próprio de Previdência dos Servidores;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XI - Projeção da Renúncia de Receita de Origem Tributária,  Creditícia e Financeira;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XII - Riscos Fiscais;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XIII - Subfunções Relacionadas a Emendas Parlamentares Individuais Obrigatórias;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Quadro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A – Relação de Projetos em Andamento;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Quadro </a:t>
            </a:r>
            <a:r>
              <a:rPr lang="pt-BR" sz="4600" b="1" dirty="0"/>
              <a:t>B – Relatório de Conservação do Patrimônio Público.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endParaRPr lang="pt-BR" sz="28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Lista de Anexos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Quadros do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PLDO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 e Prioridades – Versão 2019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52"/>
            <a:ext cx="9144000" cy="55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 Fiscais Anuais – Versão 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483"/>
            <a:ext cx="9144000" cy="46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do Cumprimento das Metas Relativas ao Exercício Anterior – Versão 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2" y="1352198"/>
            <a:ext cx="6919016" cy="54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Iniciais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5516" y="836712"/>
            <a:ext cx="8712968" cy="82330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/>
              <a:t>Agradecimento pela participação</a:t>
            </a:r>
            <a:r>
              <a:rPr lang="pt-BR" sz="2800" b="1" dirty="0" smtClean="0"/>
              <a:t>.</a:t>
            </a:r>
          </a:p>
          <a:p>
            <a:pPr algn="just"/>
            <a:endParaRPr lang="pt-BR" sz="2800" b="1" dirty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Apresentação COGER/SUOP/SEPLAG</a:t>
            </a:r>
          </a:p>
          <a:p>
            <a:pPr marL="342900" indent="-342900" algn="just">
              <a:buFontTx/>
              <a:buChar char="-"/>
            </a:pPr>
            <a:r>
              <a:rPr lang="pt-BR" sz="2800" b="1" dirty="0" smtClean="0">
                <a:hlinkClick r:id="rId3"/>
              </a:rPr>
              <a:t>Orcamento@seplag.df.gov.br</a:t>
            </a:r>
            <a:endParaRPr lang="pt-BR" sz="2800" b="1" dirty="0" smtClean="0"/>
          </a:p>
          <a:p>
            <a:pPr marL="342900" indent="-342900" algn="just">
              <a:buFontTx/>
              <a:buChar char="-"/>
            </a:pPr>
            <a:r>
              <a:rPr lang="pt-BR" sz="2800" b="1" dirty="0" smtClean="0"/>
              <a:t>Telefones: 3414.6257/6254/6221</a:t>
            </a:r>
          </a:p>
          <a:p>
            <a:pPr marL="342900" indent="-342900" algn="just">
              <a:buFontTx/>
              <a:buChar char="-"/>
            </a:pPr>
            <a:r>
              <a:rPr lang="pt-BR" sz="2800" b="1" dirty="0" smtClean="0"/>
              <a:t>Recebimento de </a:t>
            </a:r>
            <a:r>
              <a:rPr lang="pt-BR" sz="2800" b="1" dirty="0" err="1" smtClean="0"/>
              <a:t>Sugest</a:t>
            </a:r>
            <a:r>
              <a:rPr lang="en-US" sz="2800" b="1" dirty="0" err="1" smtClean="0"/>
              <a:t>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até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dia</a:t>
            </a:r>
            <a:r>
              <a:rPr lang="en-US" sz="2800" b="1" dirty="0" smtClean="0"/>
              <a:t> 04/05/2018.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/>
              <a:t>Divulgação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resultados</a:t>
            </a:r>
            <a:r>
              <a:rPr lang="en-US" sz="2800" b="1" dirty="0" smtClean="0"/>
              <a:t> 05/05/2018.</a:t>
            </a:r>
            <a:endParaRPr lang="pt-BR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Novas formas de divulgação (lista de </a:t>
            </a:r>
            <a:r>
              <a:rPr lang="pt-BR" sz="2800" b="1" dirty="0" err="1" smtClean="0"/>
              <a:t>emails</a:t>
            </a:r>
            <a:r>
              <a:rPr lang="pt-BR" sz="2800" b="1" dirty="0" smtClean="0"/>
              <a:t>, cartazes).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Lista de Presença.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Importância de preenchimento do Formulário Inicial.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Expectativa da Audiência Pública.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Sugestão de Melhorias.</a:t>
            </a:r>
          </a:p>
          <a:p>
            <a:pPr algn="just"/>
            <a:endParaRPr lang="pt-BR" sz="2100" b="1" dirty="0" smtClean="0"/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01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Despesas de Pessoal Autorizadas a Sofrerem Acréscimos – Versão 2018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18490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Fiscais Atuais Comparadas com as Fixadas nos Três Exercícios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Anteriores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/>
        </p:blipFill>
        <p:spPr>
          <a:xfrm>
            <a:off x="0" y="1772817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18490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Margem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Expansão das Despesas Obrigatórias de Caráter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Continuado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1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Patrimônio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Líquido – Versão 2019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Demonstrativo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Origem e Aplicação de Recursos de Alienação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Ativos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5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Avaliação da Situação Financeira 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Atuarial – Versão 2019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7579"/>
            <a:ext cx="3960440" cy="5553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34886"/>
            <a:ext cx="3502485" cy="55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Receitas e Despesas Previdenciárias do Regime Próprio de Previdência dos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Servidores – Versão 2019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726"/>
          <a:stretch/>
        </p:blipFill>
        <p:spPr>
          <a:xfrm>
            <a:off x="1211204" y="1772817"/>
            <a:ext cx="672159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Projeção da Renúncia de Receita de Origem Tributária,  Creditícia 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Financeira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35959"/>
            <a:ext cx="7776864" cy="49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Projeção da Renúncia de Receita de Origem Tributária,  Creditícia 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Financeira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6" y="1772816"/>
            <a:ext cx="7861087" cy="50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Riscos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Fiscais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832"/>
            <a:ext cx="9144000" cy="55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Informações Iniciais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5516" y="836712"/>
            <a:ext cx="8712968" cy="7786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Desenvolvimento da Audiência Pública.</a:t>
            </a:r>
          </a:p>
          <a:p>
            <a:pPr algn="just"/>
            <a:endParaRPr lang="pt-BR" sz="2800" b="1" dirty="0" smtClean="0"/>
          </a:p>
          <a:p>
            <a:pPr marL="342900" indent="-342900" algn="just">
              <a:buFontTx/>
              <a:buChar char="-"/>
            </a:pPr>
            <a:r>
              <a:rPr lang="pt-BR" sz="2800" b="1" dirty="0" smtClean="0"/>
              <a:t>Apresentação </a:t>
            </a:r>
            <a:r>
              <a:rPr lang="pt-BR" sz="2800" b="1" dirty="0"/>
              <a:t>breve do PLDO 2019. </a:t>
            </a:r>
            <a:r>
              <a:rPr lang="pt-BR" sz="2800" b="1" dirty="0" smtClean="0"/>
              <a:t>(Foco na </a:t>
            </a:r>
            <a:r>
              <a:rPr lang="en-US" sz="2800" b="1" dirty="0" err="1" smtClean="0"/>
              <a:t>demonstração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anexos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destaque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parte </a:t>
            </a:r>
            <a:r>
              <a:rPr lang="en-US" sz="2800" b="1" dirty="0" err="1" smtClean="0"/>
              <a:t>conceitual</a:t>
            </a:r>
            <a:r>
              <a:rPr lang="en-US" sz="2800" b="1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pt-BR" sz="2800" b="1" dirty="0"/>
          </a:p>
          <a:p>
            <a:pPr marL="342900" indent="-342900" algn="just">
              <a:buFontTx/>
              <a:buChar char="-"/>
            </a:pPr>
            <a:r>
              <a:rPr lang="pt-BR" sz="2800" b="1" dirty="0"/>
              <a:t>Abertura para participação</a:t>
            </a:r>
            <a:r>
              <a:rPr lang="pt-BR" sz="2800" b="1" dirty="0" smtClean="0"/>
              <a:t>. (Maior tempo para a </a:t>
            </a:r>
            <a:r>
              <a:rPr lang="en-US" sz="2800" b="1" dirty="0" err="1" smtClean="0"/>
              <a:t>interação</a:t>
            </a:r>
            <a:r>
              <a:rPr lang="en-US" sz="2800" b="1" dirty="0" smtClean="0"/>
              <a:t>)</a:t>
            </a:r>
          </a:p>
          <a:p>
            <a:pPr algn="just"/>
            <a:endParaRPr lang="pt-BR" sz="2800" b="1" dirty="0"/>
          </a:p>
          <a:p>
            <a:pPr marL="342900" indent="-342900" algn="just">
              <a:buFontTx/>
              <a:buChar char="-"/>
            </a:pPr>
            <a:r>
              <a:rPr lang="pt-BR" sz="2800" b="1" dirty="0"/>
              <a:t>Distribuição de formulários específicos para sugestões e dúvidas no processo orçamentário</a:t>
            </a:r>
            <a:r>
              <a:rPr lang="pt-BR" sz="2800" b="1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pt-BR" sz="2400" b="1" dirty="0" smtClean="0"/>
          </a:p>
          <a:p>
            <a:pPr algn="just"/>
            <a:endParaRPr lang="pt-BR" sz="2400" b="1" dirty="0"/>
          </a:p>
          <a:p>
            <a:pPr marL="342900" indent="-342900" algn="just">
              <a:buFontTx/>
              <a:buChar char="-"/>
            </a:pPr>
            <a:endParaRPr lang="pt-BR" sz="2400" b="1" dirty="0"/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25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Subfunções Relacionadas a Emendas Parlamentares Individuais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Obrigatórias – Versão 2019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05" y="1772816"/>
            <a:ext cx="4993990" cy="50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de Projetos em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Andamento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541"/>
            <a:ext cx="9144000" cy="55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Relatório de Conservação do Patrimônio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Público – Versão 2018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740"/>
            <a:ext cx="9144000" cy="50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0" y="1376184"/>
            <a:ext cx="864096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dirty="0">
                <a:cs typeface="Arial" pitchFamily="34" charset="0"/>
              </a:rPr>
              <a:t> Constituição Federal (art. 165);</a:t>
            </a:r>
          </a:p>
          <a:p>
            <a:pPr algn="just">
              <a:buClr>
                <a:srgbClr val="FF0000"/>
              </a:buClr>
              <a:defRPr/>
            </a:pPr>
            <a:endParaRPr lang="pt-BR" sz="3200" dirty="0"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endParaRPr lang="pt-BR" sz="3200" dirty="0"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dirty="0">
                <a:cs typeface="Arial" pitchFamily="34" charset="0"/>
              </a:rPr>
              <a:t> Lei Orgânica do Distrito Federal (art. 149);</a:t>
            </a:r>
          </a:p>
          <a:p>
            <a:pPr algn="just">
              <a:buClr>
                <a:srgbClr val="FF0000"/>
              </a:buClr>
              <a:defRPr/>
            </a:pPr>
            <a:endParaRPr lang="pt-BR" sz="3200" dirty="0"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endParaRPr lang="pt-BR" sz="3200" dirty="0"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dirty="0">
                <a:cs typeface="Arial" pitchFamily="34" charset="0"/>
              </a:rPr>
              <a:t> LRF – Lei Complementar nº 101/2000 (art. 4º).</a:t>
            </a:r>
          </a:p>
          <a:p>
            <a:pPr marL="914400" lvl="1" indent="-45720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t-BR" sz="3200" dirty="0">
                <a:solidFill>
                  <a:srgbClr val="0000FF"/>
                </a:solidFill>
                <a:cs typeface="Arial" pitchFamily="34" charset="0"/>
              </a:rPr>
              <a:t>Audiência Pública</a:t>
            </a:r>
            <a:r>
              <a:rPr lang="pt-BR" sz="3200" dirty="0">
                <a:cs typeface="Arial" pitchFamily="34" charset="0"/>
              </a:rPr>
              <a:t> (art. 48).</a:t>
            </a:r>
          </a:p>
          <a:p>
            <a:pPr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 </a:t>
            </a:r>
            <a:endParaRPr lang="pt-BR" sz="2400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908720"/>
            <a:ext cx="8712968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cs typeface="Arial" pitchFamily="34" charset="0"/>
              </a:rPr>
              <a:t>  Constituição Federal (art. 165)</a:t>
            </a:r>
          </a:p>
          <a:p>
            <a:pPr>
              <a:buClr>
                <a:srgbClr val="FF0000"/>
              </a:buClr>
              <a:defRPr/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 </a:t>
            </a:r>
          </a:p>
          <a:p>
            <a:pPr algn="just"/>
            <a:r>
              <a:rPr lang="pt-BR" sz="2400" i="1" dirty="0"/>
              <a:t>§ 2º A </a:t>
            </a:r>
            <a:r>
              <a:rPr lang="pt-BR" sz="2400" b="1" i="1" dirty="0"/>
              <a:t>lei de diretrizes orçamentárias </a:t>
            </a:r>
            <a:r>
              <a:rPr lang="pt-BR" sz="2400" i="1" dirty="0"/>
              <a:t>compreenderá as </a:t>
            </a:r>
            <a:r>
              <a:rPr lang="pt-BR" sz="2400" b="1" i="1" dirty="0"/>
              <a:t>metas e prioridades</a:t>
            </a:r>
            <a:r>
              <a:rPr lang="pt-BR" sz="2400" i="1" dirty="0"/>
              <a:t> da administração pública federal, incluindo as despesas de capital para o exercício financeiro subsequente, orientará a elaboração da lei orçamentária anual, disporá sobre as alterações na legislação tributária e estabelecerá a política de aplicação das agências financeiras oficiais de fomento.</a:t>
            </a:r>
            <a:endParaRPr lang="pt-BR" sz="2400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908720"/>
            <a:ext cx="8712968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cs typeface="Arial" pitchFamily="34" charset="0"/>
              </a:rPr>
              <a:t>  Lei Orgânica do Distrito Federal (art. 149)</a:t>
            </a:r>
          </a:p>
          <a:p>
            <a:pPr>
              <a:buClr>
                <a:srgbClr val="FF0000"/>
              </a:buClr>
              <a:defRPr/>
            </a:pPr>
            <a:endParaRPr lang="pt-BR" sz="3200" b="1" dirty="0">
              <a:cs typeface="Arial" pitchFamily="34" charset="0"/>
            </a:endParaRPr>
          </a:p>
          <a:p>
            <a:pPr algn="just">
              <a:defRPr/>
            </a:pPr>
            <a:r>
              <a:rPr lang="pt-BR" sz="2400" i="1" dirty="0"/>
              <a:t>§ 3º A </a:t>
            </a:r>
            <a:r>
              <a:rPr lang="pt-BR" sz="2400" b="1" i="1" dirty="0"/>
              <a:t>lei de diretrizes orçamentárias</a:t>
            </a:r>
            <a:r>
              <a:rPr lang="pt-BR" sz="2400" i="1" dirty="0"/>
              <a:t>, </a:t>
            </a:r>
            <a:r>
              <a:rPr lang="pt-BR" sz="2400" i="1" u="sng" dirty="0">
                <a:solidFill>
                  <a:srgbClr val="FF0000"/>
                </a:solidFill>
              </a:rPr>
              <a:t>compatível com o plano plurianual</a:t>
            </a:r>
            <a:r>
              <a:rPr lang="pt-BR" sz="2400" i="1" dirty="0"/>
              <a:t>, compreenderá as metas e prioridades da administração pública </a:t>
            </a:r>
            <a:r>
              <a:rPr lang="pt-BR" sz="2400" i="1" u="sng" dirty="0">
                <a:solidFill>
                  <a:srgbClr val="FF0000"/>
                </a:solidFill>
              </a:rPr>
              <a:t>do Distrito Federal</a:t>
            </a:r>
            <a:r>
              <a:rPr lang="pt-BR" sz="2400" i="1" dirty="0"/>
              <a:t>, incluídas as despesas de capital para o exercício financeiro subsequente; orientará a elaboração da lei orçamentária anual; disporá sobre as alterações da legislação tributária; estabelecerá a política tarifária das entidades da administração indireta e a política de aplicação das agências financeiras oficiais de fomento; </a:t>
            </a:r>
            <a:r>
              <a:rPr lang="pt-BR" sz="2400" i="1" u="sng" dirty="0">
                <a:solidFill>
                  <a:srgbClr val="FF0000"/>
                </a:solidFill>
              </a:rPr>
              <a:t>bem como definirá a política de pessoal a curto prazo da administração direta e indireta do Governo</a:t>
            </a:r>
            <a:r>
              <a:rPr lang="pt-B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908720"/>
            <a:ext cx="8712968" cy="59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 </a:t>
            </a:r>
            <a:r>
              <a:rPr lang="pt-BR" sz="3200" b="1" dirty="0">
                <a:cs typeface="Arial" pitchFamily="34" charset="0"/>
              </a:rPr>
              <a:t>LRF - Lei Complementar nº 101/2000 (art. 4º)</a:t>
            </a:r>
          </a:p>
          <a:p>
            <a:pPr algn="just"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pt-BR" sz="2400" i="1" dirty="0"/>
              <a:t>Art. 4º A </a:t>
            </a:r>
            <a:r>
              <a:rPr lang="pt-BR" sz="2400" b="1" i="1" dirty="0"/>
              <a:t>lei de diretrizes orçamentárias </a:t>
            </a:r>
            <a:r>
              <a:rPr lang="pt-BR" sz="2400" i="1" dirty="0"/>
              <a:t>atenderá o disposto no § 2º do art. 165 da Constituição e: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I – disporá também sobre:</a:t>
            </a:r>
          </a:p>
          <a:p>
            <a:pPr algn="just"/>
            <a:r>
              <a:rPr lang="pt-BR" sz="2000" i="1" dirty="0"/>
              <a:t>a) </a:t>
            </a:r>
            <a:r>
              <a:rPr lang="pt-BR" sz="2000" i="1" u="sng" dirty="0">
                <a:solidFill>
                  <a:srgbClr val="FF0000"/>
                </a:solidFill>
              </a:rPr>
              <a:t>equilíbrio entre receitas e despesas</a:t>
            </a:r>
            <a:r>
              <a:rPr lang="pt-BR" sz="2000" i="1" dirty="0"/>
              <a:t>;</a:t>
            </a:r>
          </a:p>
          <a:p>
            <a:pPr algn="just"/>
            <a:r>
              <a:rPr lang="pt-BR" sz="2000" i="1" dirty="0"/>
              <a:t>b) </a:t>
            </a:r>
            <a:r>
              <a:rPr lang="pt-BR" sz="2000" i="1" u="sng" dirty="0">
                <a:solidFill>
                  <a:srgbClr val="FF0000"/>
                </a:solidFill>
              </a:rPr>
              <a:t>critérios e forma de limitação de empenho</a:t>
            </a:r>
            <a:r>
              <a:rPr lang="pt-BR" sz="2000" i="1" dirty="0"/>
              <a:t>, a ser efetivada nas hipóteses previstas na alínea “b” do inciso II deste artigo, no art. 9º e no inciso II do § 1º do art. 31;</a:t>
            </a:r>
          </a:p>
          <a:p>
            <a:pPr algn="just"/>
            <a:r>
              <a:rPr lang="pt-BR" sz="2000" i="1" dirty="0"/>
              <a:t>c) (VETADO)</a:t>
            </a:r>
          </a:p>
          <a:p>
            <a:pPr algn="just"/>
            <a:r>
              <a:rPr lang="pt-BR" sz="2000" i="1" dirty="0"/>
              <a:t>d) (VETADO)</a:t>
            </a:r>
          </a:p>
          <a:p>
            <a:pPr algn="just"/>
            <a:r>
              <a:rPr lang="pt-BR" sz="2000" i="1" dirty="0"/>
              <a:t>e) </a:t>
            </a:r>
            <a:r>
              <a:rPr lang="pt-BR" sz="2000" i="1" u="sng" dirty="0">
                <a:solidFill>
                  <a:srgbClr val="FF0000"/>
                </a:solidFill>
              </a:rPr>
              <a:t>normas relativas ao controle de custos</a:t>
            </a:r>
            <a:r>
              <a:rPr lang="pt-BR" sz="2000" i="1" dirty="0"/>
              <a:t> e à </a:t>
            </a:r>
            <a:r>
              <a:rPr lang="pt-BR" sz="2000" i="1" u="sng" dirty="0">
                <a:solidFill>
                  <a:srgbClr val="FF0000"/>
                </a:solidFill>
              </a:rPr>
              <a:t>avaliação dos resultados</a:t>
            </a:r>
            <a:r>
              <a:rPr lang="pt-BR" sz="2000" i="1" dirty="0"/>
              <a:t> dos programas financiados com recursos dos orçamentos;</a:t>
            </a:r>
          </a:p>
          <a:p>
            <a:pPr algn="just"/>
            <a:r>
              <a:rPr lang="pt-BR" sz="2000" i="1" dirty="0"/>
              <a:t>f) demais </a:t>
            </a:r>
            <a:r>
              <a:rPr lang="pt-BR" sz="2000" i="1" u="sng" dirty="0">
                <a:solidFill>
                  <a:srgbClr val="FF0000"/>
                </a:solidFill>
              </a:rPr>
              <a:t>condições e exigências para transferências de recursos a entidades públicas e privadas</a:t>
            </a:r>
            <a:r>
              <a:rPr lang="pt-BR" sz="2000" i="1" dirty="0"/>
              <a:t>;</a:t>
            </a:r>
            <a:endParaRPr lang="pt-BR" sz="2000" b="1" i="1" dirty="0"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908720"/>
            <a:ext cx="8712968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 </a:t>
            </a:r>
            <a:r>
              <a:rPr lang="pt-BR" sz="3200" b="1" dirty="0">
                <a:cs typeface="Arial" pitchFamily="34" charset="0"/>
              </a:rPr>
              <a:t>LRF - Lei Complementar nº 101/2000 (art. 4º)</a:t>
            </a:r>
          </a:p>
          <a:p>
            <a:pPr algn="just"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pt-BR" sz="2400" i="1" dirty="0"/>
              <a:t>II – (VETADO)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III – (VETADO)</a:t>
            </a:r>
          </a:p>
          <a:p>
            <a:pPr algn="just"/>
            <a:endParaRPr lang="pt-BR" sz="2400" b="1" i="1" dirty="0">
              <a:cs typeface="Arial" pitchFamily="34" charset="0"/>
            </a:endParaRPr>
          </a:p>
          <a:p>
            <a:pPr algn="just">
              <a:defRPr/>
            </a:pPr>
            <a:r>
              <a:rPr lang="pt-BR" sz="2400" i="1" dirty="0"/>
              <a:t>§ 1º </a:t>
            </a:r>
            <a:r>
              <a:rPr lang="pt-BR" sz="2400" b="1" i="1" u="sng" dirty="0">
                <a:solidFill>
                  <a:srgbClr val="FF0000"/>
                </a:solidFill>
              </a:rPr>
              <a:t>Integrará o projeto de lei de diretrizes orçamentárias Anexo de Metas Fiscais</a:t>
            </a:r>
            <a:r>
              <a:rPr lang="pt-BR" sz="2400" i="1" dirty="0"/>
              <a:t>, em que serão estabelecidas metas anuais, em valores correntes e constantes, relativas a receitas, despesas, resultados nominal e primário e montante da dívida pública, para o exercício a que se referirem e para os dois seguintes.</a:t>
            </a:r>
            <a:endParaRPr lang="pt-BR" sz="2400" b="1" i="1" dirty="0"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6430" y="908720"/>
            <a:ext cx="8712968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 </a:t>
            </a:r>
            <a:r>
              <a:rPr lang="pt-BR" sz="3200" b="1" dirty="0">
                <a:cs typeface="Arial" pitchFamily="34" charset="0"/>
              </a:rPr>
              <a:t>LRF - Lei Complementar nº 101/2000 (art. 4º)</a:t>
            </a:r>
          </a:p>
          <a:p>
            <a:pPr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pt-BR" sz="2400" i="1" dirty="0"/>
              <a:t>§ 2º O Anexo conterá, ainda: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I – avaliação do cumprimento das metas relativas ao ano anterior;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II – demonstrativo das metas anuais, instruído com memória e metodologia de cálculo que justifiquem os resultados pretendidos, comparando-as com as fixadas nos três exercícios anteriores, e evidenciando a consistência delas com as premissas e os objetivos da</a:t>
            </a:r>
          </a:p>
          <a:p>
            <a:pPr algn="just"/>
            <a:r>
              <a:rPr lang="pt-BR" sz="2400" i="1" dirty="0"/>
              <a:t>política econômica nacional;</a:t>
            </a:r>
            <a:endParaRPr lang="pt-BR" sz="2400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5463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6430" y="908720"/>
            <a:ext cx="8712968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 </a:t>
            </a:r>
            <a:r>
              <a:rPr lang="pt-BR" sz="3200" b="1" dirty="0">
                <a:cs typeface="Arial" pitchFamily="34" charset="0"/>
              </a:rPr>
              <a:t>LRF - Lei Complementar nº 101/2000 (art. 4º)</a:t>
            </a:r>
          </a:p>
          <a:p>
            <a:pPr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pt-BR" sz="2400" i="1" dirty="0"/>
              <a:t>III – evolução do patrimônio líquido, também nos últimos três exercícios, destacando a origem e a aplicação dos recursos obtidos com a alienação de ativos;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/>
              <a:t>IV – avaliação da situação financeira e atuarial:</a:t>
            </a:r>
          </a:p>
          <a:p>
            <a:pPr algn="just"/>
            <a:r>
              <a:rPr lang="pt-BR" sz="2000" i="1" dirty="0"/>
              <a:t>a) dos regimes geral de previdência social e próprio dos servidores públicos e do Fundo de Amparo ao Trabalhador;</a:t>
            </a:r>
          </a:p>
          <a:p>
            <a:pPr algn="just"/>
            <a:r>
              <a:rPr lang="pt-BR" sz="2000" i="1" dirty="0"/>
              <a:t>b) dos demais fundos públicos e programas estatais de natureza atuarial;</a:t>
            </a:r>
          </a:p>
          <a:p>
            <a:pPr algn="just"/>
            <a:endParaRPr lang="pt-BR" sz="2000" i="1" dirty="0"/>
          </a:p>
          <a:p>
            <a:pPr algn="just"/>
            <a:r>
              <a:rPr lang="pt-BR" sz="2400" i="1" dirty="0"/>
              <a:t>V – demonstrativo da estimativa e compensação da renúncia de receita e da margem de expansão das despesas obrigatórias de</a:t>
            </a:r>
          </a:p>
          <a:p>
            <a:pPr algn="just"/>
            <a:r>
              <a:rPr lang="pt-BR" sz="2400" i="1" dirty="0"/>
              <a:t>caráter continuado.</a:t>
            </a:r>
            <a:endParaRPr lang="pt-BR" sz="2400" b="1" i="1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Datas Importantes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LDO 2019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17232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26/04/2018 – Audi</a:t>
            </a:r>
            <a:r>
              <a:rPr lang="en-US" sz="2400" dirty="0" err="1" smtClean="0"/>
              <a:t>ência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com </a:t>
            </a:r>
            <a:r>
              <a:rPr lang="en-US" sz="2400" dirty="0" err="1" smtClean="0"/>
              <a:t>Texto</a:t>
            </a:r>
            <a:r>
              <a:rPr lang="en-US" sz="2400" dirty="0"/>
              <a:t> </a:t>
            </a:r>
            <a:r>
              <a:rPr lang="en-US" sz="2400" dirty="0" err="1" smtClean="0"/>
              <a:t>Preliminar</a:t>
            </a:r>
            <a:r>
              <a:rPr lang="en-US" sz="2400" dirty="0" smtClean="0"/>
              <a:t> e </a:t>
            </a:r>
            <a:r>
              <a:rPr lang="en-US" sz="2400" dirty="0" err="1" smtClean="0"/>
              <a:t>alguns</a:t>
            </a:r>
            <a:r>
              <a:rPr lang="en-US" sz="2400" dirty="0" smtClean="0"/>
              <a:t> </a:t>
            </a:r>
            <a:r>
              <a:rPr lang="en-US" sz="2400" dirty="0" err="1" smtClean="0"/>
              <a:t>anexos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publicados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04/05/2018 - Prazo m</a:t>
            </a:r>
            <a:r>
              <a:rPr lang="en-US" sz="2400" dirty="0" err="1" smtClean="0"/>
              <a:t>áximo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recebimento</a:t>
            </a:r>
            <a:r>
              <a:rPr lang="en-US" sz="2400" dirty="0" smtClean="0"/>
              <a:t> das </a:t>
            </a:r>
            <a:r>
              <a:rPr lang="en-US" sz="2400" dirty="0" err="1" smtClean="0"/>
              <a:t>sugestões</a:t>
            </a:r>
            <a:r>
              <a:rPr lang="en-US" sz="2400" dirty="0" smtClean="0"/>
              <a:t> no </a:t>
            </a:r>
            <a:r>
              <a:rPr lang="en-US" sz="2400" dirty="0" err="1" smtClean="0"/>
              <a:t>âmbito</a:t>
            </a:r>
            <a:r>
              <a:rPr lang="en-US" sz="2400" dirty="0" smtClean="0"/>
              <a:t> do </a:t>
            </a:r>
            <a:r>
              <a:rPr lang="en-US" sz="2400" dirty="0" err="1" smtClean="0"/>
              <a:t>Executivo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15/05/2018 – Prazo de Envio do PLDO 2019 pelo Poder Executivo.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Meio de Junho – Expectativa de Audi</a:t>
            </a:r>
            <a:r>
              <a:rPr lang="en-US" sz="2400" dirty="0" err="1" smtClean="0"/>
              <a:t>ência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do PLDO 2019 </a:t>
            </a:r>
            <a:r>
              <a:rPr lang="en-US" sz="2400" dirty="0" err="1" smtClean="0"/>
              <a:t>na</a:t>
            </a:r>
            <a:r>
              <a:rPr lang="en-US" sz="2400" dirty="0" smtClean="0"/>
              <a:t> CLDF.</a:t>
            </a:r>
            <a:endParaRPr lang="pt-BR" sz="2400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dirty="0" smtClean="0"/>
              <a:t>Final de Junho – Expectativa de </a:t>
            </a:r>
            <a:r>
              <a:rPr lang="pt-BR" sz="2400" dirty="0" err="1" smtClean="0"/>
              <a:t>Aprovaç</a:t>
            </a:r>
            <a:r>
              <a:rPr lang="en-US" sz="2400" dirty="0" err="1" smtClean="0"/>
              <a:t>ão</a:t>
            </a:r>
            <a:r>
              <a:rPr lang="en-US" sz="2400" dirty="0" smtClean="0"/>
              <a:t> do PLDO 2019 </a:t>
            </a:r>
            <a:r>
              <a:rPr lang="en-US" sz="2400" dirty="0" err="1" smtClean="0"/>
              <a:t>na</a:t>
            </a:r>
            <a:r>
              <a:rPr lang="en-US" sz="2400" dirty="0" smtClean="0"/>
              <a:t> CLDF.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Meio</a:t>
            </a:r>
            <a:r>
              <a:rPr lang="en-US" sz="2400" dirty="0" smtClean="0"/>
              <a:t> de Agosto – </a:t>
            </a:r>
            <a:r>
              <a:rPr lang="en-US" sz="2400" dirty="0" err="1" smtClean="0"/>
              <a:t>Expectativa</a:t>
            </a:r>
            <a:r>
              <a:rPr lang="en-US" sz="2400" dirty="0" smtClean="0"/>
              <a:t> de </a:t>
            </a:r>
            <a:r>
              <a:rPr lang="en-US" sz="2400" dirty="0" err="1" smtClean="0"/>
              <a:t>Publicação</a:t>
            </a:r>
            <a:r>
              <a:rPr lang="en-US" sz="2400" dirty="0" smtClean="0"/>
              <a:t> da LDO 2019.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/>
              <a:t>Sugestões</a:t>
            </a:r>
            <a:r>
              <a:rPr lang="en-US" sz="2400" dirty="0" smtClean="0"/>
              <a:t> </a:t>
            </a:r>
            <a:r>
              <a:rPr lang="en-US" sz="2400" dirty="0" err="1" smtClean="0"/>
              <a:t>podem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feitas</a:t>
            </a:r>
            <a:r>
              <a:rPr lang="en-US" sz="2400" dirty="0" smtClean="0"/>
              <a:t> a </a:t>
            </a:r>
            <a:r>
              <a:rPr lang="en-US" sz="2400" dirty="0" err="1" smtClean="0"/>
              <a:t>qualquer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, de </a:t>
            </a:r>
            <a:r>
              <a:rPr lang="en-US" sz="2400" dirty="0" err="1" smtClean="0"/>
              <a:t>acordo</a:t>
            </a:r>
            <a:r>
              <a:rPr lang="en-US" sz="2400" dirty="0" smtClean="0"/>
              <a:t> com a </a:t>
            </a:r>
            <a:r>
              <a:rPr lang="en-US" sz="2400" b="1" dirty="0" smtClean="0"/>
              <a:t>Lei de </a:t>
            </a:r>
            <a:r>
              <a:rPr lang="en-US" sz="2400" b="1" dirty="0" err="1" smtClean="0"/>
              <a:t>Acesso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Informação</a:t>
            </a:r>
            <a:r>
              <a:rPr lang="en-US" sz="2400" b="1" dirty="0"/>
              <a:t> </a:t>
            </a:r>
            <a:r>
              <a:rPr lang="en-US" sz="2400" dirty="0" smtClean="0"/>
              <a:t>do Distrito Federal.</a:t>
            </a:r>
            <a:endParaRPr lang="pt-BR" sz="2400" dirty="0" smtClean="0"/>
          </a:p>
          <a:p>
            <a:pPr marL="0" indent="0" algn="just">
              <a:buClr>
                <a:srgbClr val="FF0000"/>
              </a:buClr>
              <a:buNone/>
            </a:pPr>
            <a:endParaRPr lang="pt-BR" sz="3100" dirty="0" smtClean="0"/>
          </a:p>
          <a:p>
            <a:pPr marL="0" indent="0" algn="just">
              <a:buClr>
                <a:srgbClr val="FF0000"/>
              </a:buClr>
              <a:buNone/>
            </a:pP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19171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Fundamentação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6430" y="908720"/>
            <a:ext cx="8712968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pt-BR" sz="3200" b="1" dirty="0">
                <a:cs typeface="Arial" pitchFamily="34" charset="0"/>
              </a:rPr>
              <a:t>  Lei Complementar nº 101/2000 - LRF (art. 4º)</a:t>
            </a:r>
          </a:p>
          <a:p>
            <a:pPr>
              <a:buClr>
                <a:srgbClr val="FF0000"/>
              </a:buClr>
              <a:defRPr/>
            </a:pPr>
            <a:endParaRPr lang="pt-BR" sz="32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pt-BR" sz="2400" i="1" dirty="0"/>
              <a:t>§ 3º A lei de diretrizes orçamentárias conterá Anexo de Riscos Fiscais, onde serão avaliados os passivos contingentes e outros riscos capazes de afetar as contas públicas, informando as providências a serem tomadas, caso se concretizem.</a:t>
            </a:r>
          </a:p>
          <a:p>
            <a:pPr algn="just"/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3059832" y="58772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FIM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0" y="5805264"/>
            <a:ext cx="91440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51520" y="1340768"/>
            <a:ext cx="85129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AGRADECEMOS A PRESENÇA DE TODOS</a:t>
            </a: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SUBSECRETARIA DE ORÇAMENTO PÚBLICO</a:t>
            </a:r>
          </a:p>
          <a:p>
            <a:pPr algn="ctr"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pt-BR" sz="24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Anexo do Palácio do Buriti, 10º Andar</a:t>
            </a:r>
          </a:p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Contatos: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3414.6257/3414.6254/3414.6221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orcamento@seplag.df.gov.br</a:t>
            </a:r>
          </a:p>
          <a:p>
            <a:pPr algn="ctr">
              <a:defRPr/>
            </a:pPr>
            <a:endParaRPr lang="pt-BR" sz="24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Orçament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ário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5516" y="2284790"/>
            <a:ext cx="8712968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b="1" dirty="0"/>
              <a:t>PPA – Plano Plurianual</a:t>
            </a:r>
            <a:r>
              <a:rPr lang="pt-BR" sz="2400" dirty="0"/>
              <a:t>: Trata das ações que o Distrito Federal irá realizar durante o período de 4 anos. É a peça macro do planejamento público</a:t>
            </a:r>
            <a:r>
              <a:rPr lang="pt-BR" sz="2400" dirty="0" smtClean="0"/>
              <a:t>; (SUPLAN/SEPLAG)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FF"/>
                </a:solidFill>
              </a:rPr>
              <a:t>LDO – Lei de Diretrizes Orçamentárias</a:t>
            </a:r>
            <a:r>
              <a:rPr lang="pt-BR" sz="2400" dirty="0">
                <a:solidFill>
                  <a:srgbClr val="0000FF"/>
                </a:solidFill>
              </a:rPr>
              <a:t>: Elaborada anualmente. Estabelece os parâmetros para o orçamento a ser elaborado e executado</a:t>
            </a:r>
            <a:r>
              <a:rPr lang="pt-BR" sz="2400" dirty="0" smtClean="0">
                <a:solidFill>
                  <a:srgbClr val="0000FF"/>
                </a:solidFill>
              </a:rPr>
              <a:t>; Integra PPA e LOA. (COGER/SUOP/SEPLAG)</a:t>
            </a:r>
            <a:endParaRPr lang="pt-BR" sz="2400" dirty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b="1" dirty="0"/>
              <a:t>LOA – Lei Orçamentária Anual: </a:t>
            </a:r>
            <a:r>
              <a:rPr lang="pt-BR" sz="2400" dirty="0"/>
              <a:t>Elaborada anualmente. Define a programação orçamentária para o exercício, respeitando as ações estabelecidas no PPA e os parâmetros definidos na LDO</a:t>
            </a:r>
            <a:r>
              <a:rPr lang="pt-BR" sz="2400" dirty="0" smtClean="0"/>
              <a:t>. (COGER/SUOP/SEPLAG)</a:t>
            </a:r>
          </a:p>
          <a:p>
            <a:pPr algn="just"/>
            <a:r>
              <a:rPr lang="pt-BR" sz="2400" dirty="0" smtClean="0"/>
              <a:t>* Poderes Executivo </a:t>
            </a:r>
            <a:r>
              <a:rPr lang="pt-BR" sz="2400" dirty="0"/>
              <a:t>e</a:t>
            </a:r>
            <a:r>
              <a:rPr lang="pt-BR" sz="2400" dirty="0" smtClean="0"/>
              <a:t> Legislativo somente.</a:t>
            </a:r>
          </a:p>
          <a:p>
            <a:pPr algn="just"/>
            <a:r>
              <a:rPr lang="pt-BR" sz="2400" u="sng" dirty="0" smtClean="0"/>
              <a:t>* Todos esses instrumentos possuem audiência pública específica.</a:t>
            </a:r>
            <a:endParaRPr lang="pt-BR" sz="2400" u="sng" dirty="0"/>
          </a:p>
        </p:txBody>
      </p:sp>
      <p:grpSp>
        <p:nvGrpSpPr>
          <p:cNvPr id="7" name="Grupo 6"/>
          <p:cNvGrpSpPr/>
          <p:nvPr/>
        </p:nvGrpSpPr>
        <p:grpSpPr>
          <a:xfrm>
            <a:off x="400734" y="1002730"/>
            <a:ext cx="8342532" cy="1078335"/>
            <a:chOff x="732865" y="1586273"/>
            <a:chExt cx="8196143" cy="1078335"/>
          </a:xfrm>
        </p:grpSpPr>
        <p:sp>
          <p:nvSpPr>
            <p:cNvPr id="8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>
              <a:off x="1639328" y="679810"/>
              <a:ext cx="1066800" cy="2879725"/>
            </a:xfrm>
            <a:prstGeom prst="can">
              <a:avLst>
                <a:gd name="adj" fmla="val 1022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Planejamento Orçamentário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635375" y="1700784"/>
              <a:ext cx="5293633" cy="963824"/>
              <a:chOff x="3635375" y="1700784"/>
              <a:chExt cx="5293633" cy="963824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5637537" y="1925178"/>
                <a:ext cx="1068371" cy="739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LDO</a:t>
                </a: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6982572" y="1916832"/>
                <a:ext cx="1946436" cy="73624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0000CC"/>
                    </a:solidFill>
                  </a:rPr>
                  <a:t>LOA</a:t>
                </a:r>
              </a:p>
            </p:txBody>
          </p:sp>
          <p:grpSp>
            <p:nvGrpSpPr>
              <p:cNvPr id="12" name="Grupo 11"/>
              <p:cNvGrpSpPr/>
              <p:nvPr/>
            </p:nvGrpSpPr>
            <p:grpSpPr>
              <a:xfrm>
                <a:off x="3635375" y="1700784"/>
                <a:ext cx="4320416" cy="216048"/>
                <a:chOff x="3635375" y="1700784"/>
                <a:chExt cx="4320416" cy="216048"/>
              </a:xfrm>
            </p:grpSpPr>
            <p:sp>
              <p:nvSpPr>
                <p:cNvPr id="14" name="Line 6"/>
                <p:cNvSpPr>
                  <a:spLocks noChangeShapeType="1"/>
                </p:cNvSpPr>
                <p:nvPr/>
              </p:nvSpPr>
              <p:spPr bwMode="auto">
                <a:xfrm>
                  <a:off x="4571464" y="1701572"/>
                  <a:ext cx="1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>
                  <a:off x="3635375" y="1700784"/>
                  <a:ext cx="4319593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300192" y="1700808"/>
                  <a:ext cx="0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7" name="Line 6"/>
                <p:cNvSpPr>
                  <a:spLocks noChangeShapeType="1"/>
                </p:cNvSpPr>
                <p:nvPr/>
              </p:nvSpPr>
              <p:spPr bwMode="auto">
                <a:xfrm>
                  <a:off x="7955790" y="1700808"/>
                  <a:ext cx="1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3896138" y="1916832"/>
                <a:ext cx="1428411" cy="7477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0000CC"/>
                    </a:solidFill>
                  </a:rPr>
                  <a:t>PPA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Orçamentário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7" name="Group 4"/>
          <p:cNvGrpSpPr>
            <a:grpSpLocks noGrp="1" noChangeAspect="1"/>
          </p:cNvGrpSpPr>
          <p:nvPr/>
        </p:nvGrpSpPr>
        <p:grpSpPr bwMode="auto">
          <a:xfrm>
            <a:off x="-31282" y="-936171"/>
            <a:ext cx="9144000" cy="6858000"/>
            <a:chOff x="2319" y="6105"/>
            <a:chExt cx="7182" cy="5670"/>
          </a:xfrm>
          <a:gradFill flip="none" rotWithShape="1">
            <a:gsLst>
              <a:gs pos="50000">
                <a:srgbClr val="F8DB0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" name="AutoShape 5"/>
            <p:cNvSpPr>
              <a:spLocks noChangeAspect="1" noChangeArrowheads="1"/>
            </p:cNvSpPr>
            <p:nvPr/>
          </p:nvSpPr>
          <p:spPr bwMode="auto">
            <a:xfrm>
              <a:off x="2319" y="6105"/>
              <a:ext cx="7182" cy="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26" y="8670"/>
              <a:ext cx="4804" cy="24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235" y="10718"/>
              <a:ext cx="2495" cy="9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Acompanhamento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6278" y="10726"/>
              <a:ext cx="2516" cy="9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Execução Orçamentária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7553" y="9491"/>
              <a:ext cx="1807" cy="10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latin typeface="+mj-lt"/>
                </a:rPr>
                <a:t>LOA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093" y="8166"/>
              <a:ext cx="1984" cy="10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latin typeface="+mj-lt"/>
                </a:rPr>
                <a:t>LDO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237" y="7928"/>
              <a:ext cx="1521" cy="87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PPA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693" y="8166"/>
              <a:ext cx="2086" cy="9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CC"/>
                  </a:solidFill>
                  <a:latin typeface="+mj-lt"/>
                  <a:cs typeface="Arial" pitchFamily="34" charset="0"/>
                </a:rPr>
                <a:t>Controle</a:t>
              </a:r>
            </a:p>
            <a:p>
              <a:pPr>
                <a:defRPr/>
              </a:pPr>
              <a:endParaRPr lang="pt-BR" dirty="0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453" y="9419"/>
              <a:ext cx="2013" cy="10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CC"/>
                  </a:solidFill>
                  <a:latin typeface="+mj-lt"/>
                  <a:cs typeface="Arial" pitchFamily="34" charset="0"/>
                </a:rPr>
                <a:t>Avaliação</a:t>
              </a:r>
            </a:p>
          </p:txBody>
        </p:sp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 rot="16200000">
              <a:off x="5380" y="8696"/>
              <a:ext cx="1286" cy="2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64 h 21600"/>
                <a:gd name="T20" fmla="*/ 18436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7" y="10876"/>
                  </a:moveTo>
                  <a:cubicBezTo>
                    <a:pt x="18747" y="10851"/>
                    <a:pt x="18748" y="10825"/>
                    <a:pt x="18748" y="10800"/>
                  </a:cubicBezTo>
                  <a:cubicBezTo>
                    <a:pt x="18748" y="6410"/>
                    <a:pt x="15189" y="2852"/>
                    <a:pt x="10800" y="2852"/>
                  </a:cubicBezTo>
                  <a:cubicBezTo>
                    <a:pt x="6410" y="2852"/>
                    <a:pt x="2852" y="6410"/>
                    <a:pt x="2852" y="10800"/>
                  </a:cubicBezTo>
                  <a:cubicBezTo>
                    <a:pt x="2852" y="15189"/>
                    <a:pt x="6410" y="18748"/>
                    <a:pt x="10800" y="18748"/>
                  </a:cubicBezTo>
                  <a:cubicBezTo>
                    <a:pt x="11926" y="18748"/>
                    <a:pt x="13040" y="18508"/>
                    <a:pt x="14067" y="18045"/>
                  </a:cubicBezTo>
                  <a:lnTo>
                    <a:pt x="15240" y="20644"/>
                  </a:lnTo>
                  <a:cubicBezTo>
                    <a:pt x="13844" y="21274"/>
                    <a:pt x="12331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34"/>
                    <a:pt x="21599" y="10869"/>
                    <a:pt x="21599" y="10904"/>
                  </a:cubicBezTo>
                  <a:lnTo>
                    <a:pt x="24299" y="10930"/>
                  </a:lnTo>
                  <a:lnTo>
                    <a:pt x="20133" y="15016"/>
                  </a:lnTo>
                  <a:lnTo>
                    <a:pt x="16047" y="10850"/>
                  </a:lnTo>
                  <a:lnTo>
                    <a:pt x="18747" y="108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rgbClr val="FFC000"/>
              </a:extrusionClr>
            </a:sp3d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27"/>
          <p:cNvGrpSpPr/>
          <p:nvPr/>
        </p:nvGrpSpPr>
        <p:grpSpPr>
          <a:xfrm>
            <a:off x="467541" y="2100211"/>
            <a:ext cx="7832517" cy="1644993"/>
            <a:chOff x="756171" y="4952358"/>
            <a:chExt cx="7832517" cy="1644993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 rot="-5400000">
              <a:off x="1475954" y="4437408"/>
              <a:ext cx="1440160" cy="2879725"/>
            </a:xfrm>
            <a:prstGeom prst="can">
              <a:avLst>
                <a:gd name="adj" fmla="val 1549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Participação </a:t>
              </a:r>
              <a:r>
                <a:rPr lang="pt-BR" sz="3200" dirty="0">
                  <a:solidFill>
                    <a:srgbClr val="0000CC"/>
                  </a:solidFill>
                </a:rPr>
                <a:t>Popular</a:t>
              </a: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585271" y="5179096"/>
              <a:ext cx="2804203" cy="4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0" hangingPunct="0">
                <a:buClr>
                  <a:schemeClr val="tx2"/>
                </a:buClr>
                <a:buSzPct val="70000"/>
                <a:buFont typeface="Wingdings" pitchFamily="2" charset="2"/>
                <a:buChar char="l"/>
                <a:defRPr/>
              </a:pPr>
              <a:endParaRPr lang="pt-BR" dirty="0">
                <a:latin typeface="Arial" pitchFamily="34" charset="0"/>
              </a:endParaRP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4159563" y="4952358"/>
              <a:ext cx="4429125" cy="3476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Audiência Pública </a:t>
              </a: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159562" y="5534467"/>
              <a:ext cx="4429125" cy="3689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8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Portal da Transparência</a:t>
              </a: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3200" b="1" dirty="0"/>
            </a:p>
          </p:txBody>
        </p:sp>
      </p:grpSp>
      <p:sp>
        <p:nvSpPr>
          <p:cNvPr id="33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e Acompanhamento Social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886281" y="3848669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</a:rPr>
              <a:t>Siga Brasília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870932" y="3248137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</a:rPr>
              <a:t>Site </a:t>
            </a:r>
            <a:r>
              <a:rPr lang="pt-BR" sz="2400" b="1" dirty="0" err="1" smtClean="0">
                <a:solidFill>
                  <a:srgbClr val="0000CC"/>
                </a:solidFill>
              </a:rPr>
              <a:t>Seplag</a:t>
            </a:r>
            <a:endParaRPr lang="pt-BR" sz="2400" b="1" dirty="0" smtClean="0">
              <a:solidFill>
                <a:srgbClr val="0000CC"/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307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/>
          <a:stretch/>
        </p:blipFill>
        <p:spPr>
          <a:xfrm>
            <a:off x="0" y="44624"/>
            <a:ext cx="9144000" cy="5040560"/>
          </a:xfrm>
        </p:spPr>
      </p:pic>
      <p:sp>
        <p:nvSpPr>
          <p:cNvPr id="11" name="CaixaDeTexto 10"/>
          <p:cNvSpPr txBox="1"/>
          <p:nvPr/>
        </p:nvSpPr>
        <p:spPr>
          <a:xfrm>
            <a:off x="1702432" y="5517232"/>
            <a:ext cx="573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www.transparencia.df.gov.br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3"/>
            <a:ext cx="9144000" cy="583940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6051" y="6021288"/>
            <a:ext cx="435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www.seplag.df.gov.br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rgbClr val="FF0000"/>
          </a:solidFill>
          <a:prstDash val="solid"/>
        </a:ln>
      </a:spPr>
      <a:bodyPr rtlCol="0" anchor="ctr"/>
      <a:lstStyle>
        <a:defPPr algn="ctr">
          <a:defRPr dirty="0">
            <a:solidFill>
              <a:srgbClr val="0000FF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1643</Words>
  <Application>Microsoft Office PowerPoint</Application>
  <PresentationFormat>Apresentação na tela (4:3)</PresentationFormat>
  <Paragraphs>222</Paragraphs>
  <Slides>41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Datas Importantes da LDO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Abrangência da LDO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pablo.pereira</dc:creator>
  <cp:lastModifiedBy>Ernesto Favoreto Junior</cp:lastModifiedBy>
  <cp:revision>559</cp:revision>
  <cp:lastPrinted>2016-04-22T20:13:43Z</cp:lastPrinted>
  <dcterms:created xsi:type="dcterms:W3CDTF">2013-05-10T14:16:05Z</dcterms:created>
  <dcterms:modified xsi:type="dcterms:W3CDTF">2018-04-25T17:39:43Z</dcterms:modified>
</cp:coreProperties>
</file>