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handoutMasterIdLst>
    <p:handoutMasterId r:id="rId44"/>
  </p:handoutMasterIdLst>
  <p:sldIdLst>
    <p:sldId id="290" r:id="rId2"/>
    <p:sldId id="363" r:id="rId3"/>
    <p:sldId id="426" r:id="rId4"/>
    <p:sldId id="427" r:id="rId5"/>
    <p:sldId id="395" r:id="rId6"/>
    <p:sldId id="361" r:id="rId7"/>
    <p:sldId id="329" r:id="rId8"/>
    <p:sldId id="396" r:id="rId9"/>
    <p:sldId id="397" r:id="rId10"/>
    <p:sldId id="428" r:id="rId11"/>
    <p:sldId id="398" r:id="rId12"/>
    <p:sldId id="399" r:id="rId13"/>
    <p:sldId id="366" r:id="rId14"/>
    <p:sldId id="365" r:id="rId15"/>
    <p:sldId id="389" r:id="rId16"/>
    <p:sldId id="417" r:id="rId17"/>
    <p:sldId id="401" r:id="rId18"/>
    <p:sldId id="402" r:id="rId19"/>
    <p:sldId id="403" r:id="rId20"/>
    <p:sldId id="404" r:id="rId21"/>
    <p:sldId id="405" r:id="rId22"/>
    <p:sldId id="406" r:id="rId23"/>
    <p:sldId id="407" r:id="rId24"/>
    <p:sldId id="408" r:id="rId25"/>
    <p:sldId id="409" r:id="rId26"/>
    <p:sldId id="410" r:id="rId27"/>
    <p:sldId id="411" r:id="rId28"/>
    <p:sldId id="416" r:id="rId29"/>
    <p:sldId id="412" r:id="rId30"/>
    <p:sldId id="413" r:id="rId31"/>
    <p:sldId id="414" r:id="rId32"/>
    <p:sldId id="415" r:id="rId33"/>
    <p:sldId id="418" r:id="rId34"/>
    <p:sldId id="419" r:id="rId35"/>
    <p:sldId id="420" r:id="rId36"/>
    <p:sldId id="421" r:id="rId37"/>
    <p:sldId id="422" r:id="rId38"/>
    <p:sldId id="423" r:id="rId39"/>
    <p:sldId id="424" r:id="rId40"/>
    <p:sldId id="425" r:id="rId41"/>
    <p:sldId id="302" r:id="rId42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ISITANTE" initials="V" lastIdx="34" clrIdx="0">
    <p:extLst/>
  </p:cmAuthor>
  <p:cmAuthor id="2" name="Rafaela Araújo Ratton" initials="RAR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E9ED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448" autoAdjust="0"/>
    <p:restoredTop sz="95441" autoAdjust="0"/>
  </p:normalViewPr>
  <p:slideViewPr>
    <p:cSldViewPr>
      <p:cViewPr>
        <p:scale>
          <a:sx n="90" d="100"/>
          <a:sy n="90" d="100"/>
        </p:scale>
        <p:origin x="1698" y="-4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925" cy="496973"/>
          </a:xfrm>
          <a:prstGeom prst="rect">
            <a:avLst/>
          </a:prstGeom>
        </p:spPr>
        <p:txBody>
          <a:bodyPr vert="horz" lIns="92208" tIns="46104" rIns="92208" bIns="46104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152" y="1"/>
            <a:ext cx="2945925" cy="496973"/>
          </a:xfrm>
          <a:prstGeom prst="rect">
            <a:avLst/>
          </a:prstGeom>
        </p:spPr>
        <p:txBody>
          <a:bodyPr vert="horz" lIns="92208" tIns="46104" rIns="92208" bIns="46104" rtlCol="0"/>
          <a:lstStyle>
            <a:lvl1pPr algn="r">
              <a:defRPr sz="1200"/>
            </a:lvl1pPr>
          </a:lstStyle>
          <a:p>
            <a:fld id="{63D6EE47-2FAE-499E-A6C1-A6D5A5E2C7E4}" type="datetimeFigureOut">
              <a:rPr lang="pt-BR" smtClean="0"/>
              <a:pPr/>
              <a:t>25/04/2018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063"/>
            <a:ext cx="2945925" cy="496973"/>
          </a:xfrm>
          <a:prstGeom prst="rect">
            <a:avLst/>
          </a:prstGeom>
        </p:spPr>
        <p:txBody>
          <a:bodyPr vert="horz" lIns="92208" tIns="46104" rIns="92208" bIns="46104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152" y="9428063"/>
            <a:ext cx="2945925" cy="496973"/>
          </a:xfrm>
          <a:prstGeom prst="rect">
            <a:avLst/>
          </a:prstGeom>
        </p:spPr>
        <p:txBody>
          <a:bodyPr vert="horz" lIns="92208" tIns="46104" rIns="92208" bIns="46104" rtlCol="0" anchor="b"/>
          <a:lstStyle>
            <a:lvl1pPr algn="r">
              <a:defRPr sz="1200"/>
            </a:lvl1pPr>
          </a:lstStyle>
          <a:p>
            <a:fld id="{CBACF655-FDE4-4CCB-ADCF-E66B907AB2D7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797691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2208" tIns="46104" rIns="92208" bIns="46104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2208" tIns="46104" rIns="92208" bIns="46104" rtlCol="0"/>
          <a:lstStyle>
            <a:lvl1pPr algn="r">
              <a:defRPr sz="1200"/>
            </a:lvl1pPr>
          </a:lstStyle>
          <a:p>
            <a:fld id="{0646FCF5-CB75-4813-B825-50A316FDDB6D}" type="datetimeFigureOut">
              <a:rPr lang="pt-BR" smtClean="0"/>
              <a:pPr/>
              <a:t>25/04/2018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08" tIns="46104" rIns="92208" bIns="46104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2208" tIns="46104" rIns="92208" bIns="46104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9428583"/>
            <a:ext cx="2945659" cy="496332"/>
          </a:xfrm>
          <a:prstGeom prst="rect">
            <a:avLst/>
          </a:prstGeom>
        </p:spPr>
        <p:txBody>
          <a:bodyPr vert="horz" lIns="92208" tIns="46104" rIns="92208" bIns="46104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4" y="9428583"/>
            <a:ext cx="2945659" cy="496332"/>
          </a:xfrm>
          <a:prstGeom prst="rect">
            <a:avLst/>
          </a:prstGeom>
        </p:spPr>
        <p:txBody>
          <a:bodyPr vert="horz" lIns="92208" tIns="46104" rIns="92208" bIns="46104" rtlCol="0" anchor="b"/>
          <a:lstStyle>
            <a:lvl1pPr algn="r">
              <a:defRPr sz="1200"/>
            </a:lvl1pPr>
          </a:lstStyle>
          <a:p>
            <a:fld id="{D7DB6724-07F4-4B65-902B-8CA62C661411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900981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sz="18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D90EBE-A417-45F3-B852-BC4314CC04E2}" type="slidenum">
              <a:rPr lang="pt-BR" smtClean="0"/>
              <a:pPr>
                <a:defRPr/>
              </a:pPr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345534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DB6724-07F4-4B65-902B-8CA62C661411}" type="slidenum">
              <a:rPr lang="pt-BR" smtClean="0"/>
              <a:pPr/>
              <a:t>34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769020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DB6724-07F4-4B65-902B-8CA62C661411}" type="slidenum">
              <a:rPr lang="pt-BR" smtClean="0"/>
              <a:pPr/>
              <a:t>35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503908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DB6724-07F4-4B65-902B-8CA62C661411}" type="slidenum">
              <a:rPr lang="pt-BR" smtClean="0"/>
              <a:pPr/>
              <a:t>36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662351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DB6724-07F4-4B65-902B-8CA62C661411}" type="slidenum">
              <a:rPr lang="pt-BR" smtClean="0"/>
              <a:pPr/>
              <a:t>37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379499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DB6724-07F4-4B65-902B-8CA62C661411}" type="slidenum">
              <a:rPr lang="pt-BR" smtClean="0"/>
              <a:pPr/>
              <a:t>38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772104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DB6724-07F4-4B65-902B-8CA62C661411}" type="slidenum">
              <a:rPr lang="pt-BR" smtClean="0"/>
              <a:pPr/>
              <a:t>39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085188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DB6724-07F4-4B65-902B-8CA62C661411}" type="slidenum">
              <a:rPr lang="pt-BR" smtClean="0"/>
              <a:pPr/>
              <a:t>40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46862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DB6724-07F4-4B65-902B-8CA62C661411}" type="slidenum">
              <a:rPr lang="pt-BR" smtClean="0"/>
              <a:pPr/>
              <a:t>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279348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DB6724-07F4-4B65-902B-8CA62C661411}" type="slidenum">
              <a:rPr lang="pt-BR" smtClean="0"/>
              <a:pPr/>
              <a:t>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648375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DB6724-07F4-4B65-902B-8CA62C661411}" type="slidenum">
              <a:rPr lang="pt-BR" smtClean="0"/>
              <a:pPr/>
              <a:t>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093935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DB6724-07F4-4B65-902B-8CA62C661411}" type="slidenum">
              <a:rPr lang="pt-BR" smtClean="0"/>
              <a:pPr/>
              <a:t>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279348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6C14F7-08F3-48FB-9A73-6CF98E2165AD}" type="slidenum">
              <a:rPr lang="pt-BR" smtClean="0"/>
              <a:pPr/>
              <a:t>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722350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DB6724-07F4-4B65-902B-8CA62C661411}" type="slidenum">
              <a:rPr lang="pt-BR" smtClean="0"/>
              <a:pPr/>
              <a:t>14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279348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DB6724-07F4-4B65-902B-8CA62C661411}" type="slidenum">
              <a:rPr lang="pt-BR" smtClean="0"/>
              <a:pPr/>
              <a:t>15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279348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DB6724-07F4-4B65-902B-8CA62C661411}" type="slidenum">
              <a:rPr lang="pt-BR" smtClean="0"/>
              <a:pPr/>
              <a:t>33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47235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033F6-6469-4486-92CF-BDDB9C310D51}" type="datetimeFigureOut">
              <a:rPr lang="pt-BR" smtClean="0"/>
              <a:pPr/>
              <a:t>25/04/2018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620791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033F6-6469-4486-92CF-BDDB9C310D51}" type="datetimeFigureOut">
              <a:rPr lang="pt-BR" smtClean="0"/>
              <a:pPr/>
              <a:t>25/04/2018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47131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033F6-6469-4486-92CF-BDDB9C310D51}" type="datetimeFigureOut">
              <a:rPr lang="pt-BR" smtClean="0"/>
              <a:pPr/>
              <a:t>25/04/2018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24648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033F6-6469-4486-92CF-BDDB9C310D51}" type="datetimeFigureOut">
              <a:rPr lang="pt-BR" smtClean="0"/>
              <a:pPr/>
              <a:t>25/04/2018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917141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033F6-6469-4486-92CF-BDDB9C310D51}" type="datetimeFigureOut">
              <a:rPr lang="pt-BR" smtClean="0"/>
              <a:pPr/>
              <a:t>25/04/2018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73829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033F6-6469-4486-92CF-BDDB9C310D51}" type="datetimeFigureOut">
              <a:rPr lang="pt-BR" smtClean="0"/>
              <a:pPr/>
              <a:t>25/04/2018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06511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033F6-6469-4486-92CF-BDDB9C310D51}" type="datetimeFigureOut">
              <a:rPr lang="pt-BR" smtClean="0"/>
              <a:pPr/>
              <a:t>25/04/2018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494939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033F6-6469-4486-92CF-BDDB9C310D51}" type="datetimeFigureOut">
              <a:rPr lang="pt-BR" smtClean="0"/>
              <a:pPr/>
              <a:t>25/04/2018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56579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033F6-6469-4486-92CF-BDDB9C310D51}" type="datetimeFigureOut">
              <a:rPr lang="pt-BR" smtClean="0"/>
              <a:pPr/>
              <a:t>25/04/2018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3222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033F6-6469-4486-92CF-BDDB9C310D51}" type="datetimeFigureOut">
              <a:rPr lang="pt-BR" smtClean="0"/>
              <a:pPr/>
              <a:t>25/04/2018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59394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033F6-6469-4486-92CF-BDDB9C310D51}" type="datetimeFigureOut">
              <a:rPr lang="pt-BR" smtClean="0"/>
              <a:pPr/>
              <a:t>25/04/2018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59123-F069-4DE5-B037-895604096A1E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1986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A033F6-6469-4486-92CF-BDDB9C310D51}" type="datetimeFigureOut">
              <a:rPr lang="pt-BR" smtClean="0"/>
              <a:pPr/>
              <a:t>25/04/2018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B59123-F069-4DE5-B037-895604096A1E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91162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Orcamento@seplag.df.gov.br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9" name="Text Box 21"/>
          <p:cNvSpPr txBox="1">
            <a:spLocks noChangeArrowheads="1"/>
          </p:cNvSpPr>
          <p:nvPr/>
        </p:nvSpPr>
        <p:spPr bwMode="auto">
          <a:xfrm>
            <a:off x="0" y="5805264"/>
            <a:ext cx="9144000" cy="762000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pt-BR" sz="4400" b="1" dirty="0">
              <a:solidFill>
                <a:schemeClr val="bg1"/>
              </a:solidFill>
            </a:endParaRPr>
          </a:p>
        </p:txBody>
      </p:sp>
      <p:sp>
        <p:nvSpPr>
          <p:cNvPr id="2050" name="Rectangle 4"/>
          <p:cNvSpPr>
            <a:spLocks noChangeArrowheads="1"/>
          </p:cNvSpPr>
          <p:nvPr/>
        </p:nvSpPr>
        <p:spPr bwMode="auto">
          <a:xfrm>
            <a:off x="0" y="1"/>
            <a:ext cx="9144000" cy="765175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>
            <a:solidFill>
              <a:schemeClr val="accent5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2064" name="Text Box 16"/>
          <p:cNvSpPr txBox="1">
            <a:spLocks noChangeArrowheads="1"/>
          </p:cNvSpPr>
          <p:nvPr/>
        </p:nvSpPr>
        <p:spPr bwMode="auto">
          <a:xfrm>
            <a:off x="0" y="188641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Secretaria de Estado de Planejamento, Orçamento e Gestão - SEPLAG</a:t>
            </a:r>
          </a:p>
        </p:txBody>
      </p:sp>
      <p:sp>
        <p:nvSpPr>
          <p:cNvPr id="2056" name="Rectangle 18"/>
          <p:cNvSpPr>
            <a:spLocks noChangeArrowheads="1"/>
          </p:cNvSpPr>
          <p:nvPr/>
        </p:nvSpPr>
        <p:spPr bwMode="auto">
          <a:xfrm>
            <a:off x="1412" y="6777038"/>
            <a:ext cx="9144000" cy="36512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2057" name="Rectangle 19"/>
          <p:cNvSpPr>
            <a:spLocks noChangeArrowheads="1"/>
          </p:cNvSpPr>
          <p:nvPr/>
        </p:nvSpPr>
        <p:spPr bwMode="auto">
          <a:xfrm>
            <a:off x="1412" y="6707188"/>
            <a:ext cx="9144000" cy="36512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2" name="Text Box 20"/>
          <p:cNvSpPr txBox="1">
            <a:spLocks noChangeArrowheads="1"/>
          </p:cNvSpPr>
          <p:nvPr/>
        </p:nvSpPr>
        <p:spPr bwMode="auto">
          <a:xfrm>
            <a:off x="251520" y="3105542"/>
            <a:ext cx="8892480" cy="144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4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Projeto de Lei de Diretrizes Orçamentárias - </a:t>
            </a:r>
            <a:r>
              <a:rPr lang="pt-BR" sz="44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2019</a:t>
            </a:r>
            <a:endParaRPr lang="pt-BR" sz="44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15" name="Picture 2" descr="http://www.terracap.df.gov.br/portal/images/logos/gdf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161326"/>
            <a:ext cx="2086422" cy="1754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24"/>
            <a:ext cx="9144000" cy="5254775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255209" y="5733256"/>
            <a:ext cx="863358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100" b="1" dirty="0" smtClean="0">
                <a:solidFill>
                  <a:schemeClr val="tx2"/>
                </a:solidFill>
              </a:rPr>
              <a:t>www.seplag.df.gov.br/projeto-de-lei-de-diretrizes-orcamentarias-pldo-2019</a:t>
            </a:r>
            <a:endParaRPr lang="pt-BR" sz="2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0379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24"/>
            <a:ext cx="9144000" cy="4034118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1849620" y="4797152"/>
            <a:ext cx="54447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 smtClean="0">
                <a:solidFill>
                  <a:schemeClr val="tx2"/>
                </a:solidFill>
              </a:rPr>
              <a:t>www.sigabrasilia.df.gov.br</a:t>
            </a:r>
            <a:endParaRPr lang="pt-BR" sz="36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946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24"/>
            <a:ext cx="9144000" cy="5163992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2093885" y="5589240"/>
            <a:ext cx="49562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 smtClean="0">
                <a:solidFill>
                  <a:schemeClr val="tx2"/>
                </a:solidFill>
              </a:rPr>
              <a:t>www.ouvidoria.df.gov.br</a:t>
            </a:r>
            <a:endParaRPr lang="pt-BR" sz="36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3920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Box 710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0" y="139328"/>
            <a:ext cx="9144000" cy="646331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5D5D44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Abrangência da LDO</a:t>
            </a:r>
            <a:endParaRPr lang="pt-BR" sz="2400" b="1" dirty="0">
              <a:solidFill>
                <a:schemeClr val="bg1"/>
              </a:solidFill>
            </a:endParaRPr>
          </a:p>
        </p:txBody>
      </p:sp>
      <p:sp>
        <p:nvSpPr>
          <p:cNvPr id="17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/>
          <a:p>
            <a:pPr marL="0" indent="0" algn="ctr">
              <a:buNone/>
              <a:defRPr/>
            </a:pPr>
            <a:r>
              <a:rPr lang="pt-BR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LEI DE DIRETRIZES ORÇAMENTÁRIAS - LDO</a:t>
            </a: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-36512" y="1"/>
            <a:ext cx="9144000" cy="765175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5" name="Text Box 16"/>
          <p:cNvSpPr txBox="1">
            <a:spLocks noChangeArrowheads="1"/>
          </p:cNvSpPr>
          <p:nvPr/>
        </p:nvSpPr>
        <p:spPr bwMode="auto">
          <a:xfrm>
            <a:off x="0" y="188641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Secretaria de Estado de Planejamento, Orçamento e Gestão - SEPLAG</a:t>
            </a:r>
          </a:p>
        </p:txBody>
      </p:sp>
    </p:spTree>
    <p:extLst>
      <p:ext uri="{BB962C8B-B14F-4D97-AF65-F5344CB8AC3E}">
        <p14:creationId xmlns:p14="http://schemas.microsoft.com/office/powerpoint/2010/main" val="3083450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10"/>
          <p:cNvSpPr txBox="1">
            <a:spLocks noChangeArrowheads="1"/>
          </p:cNvSpPr>
          <p:nvPr/>
        </p:nvSpPr>
        <p:spPr bwMode="auto">
          <a:xfrm>
            <a:off x="0" y="-3577"/>
            <a:ext cx="9144000" cy="1200329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Estrutura </a:t>
            </a:r>
            <a:r>
              <a:rPr 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do Texto </a:t>
            </a: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do PLDO – </a:t>
            </a:r>
            <a:r>
              <a:rPr 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2019 (Capítulos)</a:t>
            </a:r>
          </a:p>
          <a:p>
            <a:pPr algn="ctr">
              <a:defRPr/>
            </a:pPr>
            <a:r>
              <a:rPr 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Texto Disponibilizado em 18/04/2018. </a:t>
            </a:r>
            <a:endParaRPr lang="pt-BR" sz="2400" b="1" dirty="0">
              <a:solidFill>
                <a:schemeClr val="bg1"/>
              </a:solidFill>
            </a:endParaRP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0" y="0"/>
            <a:ext cx="9144000" cy="17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5" name="Text Box 20"/>
          <p:cNvSpPr txBox="1">
            <a:spLocks noChangeArrowheads="1"/>
          </p:cNvSpPr>
          <p:nvPr/>
        </p:nvSpPr>
        <p:spPr bwMode="auto">
          <a:xfrm>
            <a:off x="0" y="1628800"/>
            <a:ext cx="8712968" cy="649357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666900" indent="-342900">
              <a:lnSpc>
                <a:spcPct val="200000"/>
              </a:lnSpc>
              <a:buClr>
                <a:srgbClr val="FF0000"/>
              </a:buClr>
              <a:buFont typeface="Wingdings" panose="05000000000000000000" pitchFamily="2" charset="2"/>
              <a:buChar char="q"/>
              <a:defRPr/>
            </a:pPr>
            <a:r>
              <a:rPr lang="pt-BR" sz="2050" dirty="0"/>
              <a:t> DAS DISPOSIÇÕES </a:t>
            </a:r>
            <a:r>
              <a:rPr lang="pt-BR" sz="2050" dirty="0" smtClean="0"/>
              <a:t>INICIAIS (Artigo 1º);</a:t>
            </a:r>
            <a:r>
              <a:rPr lang="pt-BR" sz="2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endParaRPr lang="pt-BR" sz="205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666900" indent="-342900">
              <a:lnSpc>
                <a:spcPct val="200000"/>
              </a:lnSpc>
              <a:spcBef>
                <a:spcPts val="0"/>
              </a:spcBef>
              <a:buClr>
                <a:srgbClr val="FF0000"/>
              </a:buClr>
              <a:buFont typeface="Wingdings" panose="05000000000000000000" pitchFamily="2" charset="2"/>
              <a:buChar char="q"/>
              <a:defRPr/>
            </a:pPr>
            <a:r>
              <a:rPr lang="pt-BR" sz="2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pt-BR" sz="2050" dirty="0"/>
              <a:t>DA ESTRUTURA E ORGANIZAÇÃO DO </a:t>
            </a:r>
            <a:r>
              <a:rPr lang="pt-BR" sz="2050" dirty="0" smtClean="0"/>
              <a:t>ORÇAMENTO (Artigos 2º ao 4º);</a:t>
            </a:r>
            <a:endParaRPr lang="pt-BR" sz="2050" dirty="0"/>
          </a:p>
          <a:p>
            <a:pPr marL="666900" indent="-342900">
              <a:lnSpc>
                <a:spcPct val="200000"/>
              </a:lnSpc>
              <a:spcBef>
                <a:spcPts val="0"/>
              </a:spcBef>
              <a:buClr>
                <a:srgbClr val="FF0000"/>
              </a:buClr>
              <a:buFont typeface="Wingdings" panose="05000000000000000000" pitchFamily="2" charset="2"/>
              <a:buChar char="q"/>
              <a:defRPr/>
            </a:pPr>
            <a:r>
              <a:rPr lang="pt-BR" sz="2050" dirty="0"/>
              <a:t> DAS METAS E PRIORIDADES E DAS METAS FISCAIS (Artigos </a:t>
            </a:r>
            <a:r>
              <a:rPr lang="pt-BR" sz="2050" dirty="0" smtClean="0"/>
              <a:t>5º e 6º</a:t>
            </a:r>
            <a:r>
              <a:rPr lang="pt-BR" sz="2050" dirty="0"/>
              <a:t>);</a:t>
            </a:r>
            <a:endParaRPr lang="pt-BR" sz="2050" dirty="0">
              <a:solidFill>
                <a:srgbClr val="00B050"/>
              </a:solidFill>
            </a:endParaRPr>
          </a:p>
          <a:p>
            <a:pPr marL="666900" indent="-342900">
              <a:lnSpc>
                <a:spcPct val="200000"/>
              </a:lnSpc>
              <a:spcBef>
                <a:spcPts val="0"/>
              </a:spcBef>
              <a:buClr>
                <a:srgbClr val="FF0000"/>
              </a:buClr>
              <a:buFont typeface="Wingdings" panose="05000000000000000000" pitchFamily="2" charset="2"/>
              <a:buChar char="q"/>
              <a:defRPr/>
            </a:pPr>
            <a:r>
              <a:rPr lang="pt-BR" sz="2050" dirty="0"/>
              <a:t> DAS DIRETRIZES PARA ELABORAÇÃO DO ORÇAMENTO (Artigos </a:t>
            </a:r>
            <a:r>
              <a:rPr lang="pt-BR" sz="2050" dirty="0" smtClean="0"/>
              <a:t>7º </a:t>
            </a:r>
            <a:r>
              <a:rPr lang="pt-BR" sz="2050" dirty="0"/>
              <a:t>ao </a:t>
            </a:r>
            <a:r>
              <a:rPr lang="pt-BR" sz="2050" dirty="0" smtClean="0"/>
              <a:t>39);</a:t>
            </a:r>
            <a:endParaRPr lang="pt-BR" sz="2050" dirty="0"/>
          </a:p>
          <a:p>
            <a:pPr marL="666900" indent="-342900" algn="just">
              <a:lnSpc>
                <a:spcPct val="200000"/>
              </a:lnSpc>
              <a:buClr>
                <a:srgbClr val="FF0000"/>
              </a:buClr>
              <a:buFont typeface="Wingdings" panose="05000000000000000000" pitchFamily="2" charset="2"/>
              <a:buChar char="q"/>
              <a:defRPr/>
            </a:pPr>
            <a:r>
              <a:rPr lang="pt-BR" sz="2050" dirty="0"/>
              <a:t> DAS DISPOSIÇÕES RELATIVAS A DESPESAS COM </a:t>
            </a:r>
            <a:r>
              <a:rPr lang="pt-BR" sz="2050" dirty="0" smtClean="0"/>
              <a:t>PESSOAL ENCARGOS </a:t>
            </a:r>
            <a:r>
              <a:rPr lang="pt-BR" sz="2050" dirty="0"/>
              <a:t>SOCIAIS E BENEFÍCIOS AOS SERVIDORES, EMPREGADOS E SEUS DEPENDENTES (Artigos </a:t>
            </a:r>
            <a:r>
              <a:rPr lang="pt-BR" sz="2050" dirty="0" smtClean="0"/>
              <a:t>40 </a:t>
            </a:r>
            <a:r>
              <a:rPr lang="pt-BR" sz="2050" dirty="0"/>
              <a:t>ao </a:t>
            </a:r>
            <a:r>
              <a:rPr lang="pt-BR" sz="2050" dirty="0" smtClean="0"/>
              <a:t>49);</a:t>
            </a:r>
          </a:p>
          <a:p>
            <a:pPr marL="666900" indent="-342900">
              <a:lnSpc>
                <a:spcPct val="200000"/>
              </a:lnSpc>
              <a:buClr>
                <a:srgbClr val="FF0000"/>
              </a:buClr>
              <a:buFont typeface="Wingdings" panose="05000000000000000000" pitchFamily="2" charset="2"/>
              <a:buChar char="q"/>
              <a:defRPr/>
            </a:pPr>
            <a:endParaRPr lang="pt-BR" sz="2000" dirty="0" smtClean="0"/>
          </a:p>
          <a:p>
            <a:pPr marL="666900" indent="-342900" algn="just">
              <a:lnSpc>
                <a:spcPct val="150000"/>
              </a:lnSpc>
              <a:spcBef>
                <a:spcPts val="0"/>
              </a:spcBef>
              <a:buClr>
                <a:srgbClr val="FF0000"/>
              </a:buClr>
              <a:defRPr/>
            </a:pPr>
            <a:endParaRPr lang="pt-BR" sz="3600" dirty="0">
              <a:solidFill>
                <a:srgbClr val="00B050"/>
              </a:solidFill>
            </a:endParaRPr>
          </a:p>
          <a:p>
            <a:pPr>
              <a:lnSpc>
                <a:spcPct val="150000"/>
              </a:lnSpc>
              <a:buClr>
                <a:srgbClr val="FF0000"/>
              </a:buClr>
              <a:defRPr/>
            </a:pPr>
            <a:endParaRPr lang="pt-BR" sz="2600" b="1" i="1" dirty="0">
              <a:solidFill>
                <a:schemeClr val="bg2">
                  <a:lumMod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1204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10"/>
          <p:cNvSpPr txBox="1">
            <a:spLocks noChangeArrowheads="1"/>
          </p:cNvSpPr>
          <p:nvPr/>
        </p:nvSpPr>
        <p:spPr bwMode="auto">
          <a:xfrm>
            <a:off x="0" y="-3577"/>
            <a:ext cx="9144000" cy="1200329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Estrutura do Texto do PLDO – 2019 (Capítulos</a:t>
            </a:r>
            <a:r>
              <a:rPr 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)</a:t>
            </a:r>
          </a:p>
          <a:p>
            <a:pPr algn="ctr">
              <a:defRPr/>
            </a:pP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Texto Disponibilizado em 18/04/2018. </a:t>
            </a:r>
            <a:r>
              <a:rPr 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endParaRPr lang="pt-BR" sz="2400" b="1" dirty="0">
              <a:solidFill>
                <a:schemeClr val="bg1"/>
              </a:solidFill>
            </a:endParaRP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0" y="0"/>
            <a:ext cx="9144000" cy="17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5" name="Text Box 20"/>
          <p:cNvSpPr txBox="1">
            <a:spLocks noChangeArrowheads="1"/>
          </p:cNvSpPr>
          <p:nvPr/>
        </p:nvSpPr>
        <p:spPr bwMode="auto">
          <a:xfrm>
            <a:off x="0" y="1196752"/>
            <a:ext cx="8712968" cy="622785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666900" indent="-342900" algn="just"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q"/>
              <a:defRPr/>
            </a:pPr>
            <a:r>
              <a:rPr lang="pt-BR" sz="2400" dirty="0"/>
              <a:t>DAS DIRETRIZES PARA EXECUÇÃO E ALTERAÇÕES DO </a:t>
            </a:r>
            <a:r>
              <a:rPr lang="pt-BR" sz="2400" dirty="0" smtClean="0"/>
              <a:t>ORÇAMENTO </a:t>
            </a:r>
            <a:r>
              <a:rPr lang="pt-BR" sz="2400" dirty="0"/>
              <a:t>(Artigos </a:t>
            </a:r>
            <a:r>
              <a:rPr lang="pt-BR" sz="2400" dirty="0" smtClean="0"/>
              <a:t>50 </a:t>
            </a:r>
            <a:r>
              <a:rPr lang="pt-BR" sz="2400" dirty="0"/>
              <a:t>ao </a:t>
            </a:r>
            <a:r>
              <a:rPr lang="pt-BR" sz="2400" dirty="0" smtClean="0"/>
              <a:t>63);</a:t>
            </a:r>
          </a:p>
          <a:p>
            <a:pPr marL="666900" indent="-342900" algn="just"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q"/>
              <a:defRPr/>
            </a:pPr>
            <a:r>
              <a:rPr lang="pt-BR" sz="2400" dirty="0" smtClean="0"/>
              <a:t>DA </a:t>
            </a:r>
            <a:r>
              <a:rPr lang="pt-BR" sz="2400" dirty="0"/>
              <a:t>POLÍTICA DE APLICAÇÃO DO AGENTE FINANCEIRO OFICIAL DE </a:t>
            </a:r>
            <a:r>
              <a:rPr lang="pt-BR" sz="2400" dirty="0" smtClean="0"/>
              <a:t>FOMENTO </a:t>
            </a:r>
            <a:r>
              <a:rPr lang="pt-BR" sz="2400" dirty="0"/>
              <a:t>(Artigos </a:t>
            </a:r>
            <a:r>
              <a:rPr lang="pt-BR" sz="2400" dirty="0" smtClean="0"/>
              <a:t>64 e 65);</a:t>
            </a:r>
            <a:endParaRPr lang="pt-BR" sz="2400" dirty="0"/>
          </a:p>
          <a:p>
            <a:pPr marL="666900" indent="-342900" algn="just"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q"/>
              <a:defRPr/>
            </a:pPr>
            <a:r>
              <a:rPr lang="pt-BR" sz="2400" dirty="0"/>
              <a:t>DAS DISPOSIÇÕES SOBRE ALTERAÇÕES NA LEGISLAÇÃO </a:t>
            </a:r>
            <a:r>
              <a:rPr lang="pt-BR" sz="2400" dirty="0" smtClean="0"/>
              <a:t>TRIBUTÁRIA </a:t>
            </a:r>
            <a:r>
              <a:rPr lang="pt-BR" sz="2400" dirty="0"/>
              <a:t>(Artigos </a:t>
            </a:r>
            <a:r>
              <a:rPr lang="pt-BR" sz="2400" dirty="0" smtClean="0"/>
              <a:t>66 ao 71);</a:t>
            </a:r>
            <a:endParaRPr lang="pt-BR" sz="2400" dirty="0"/>
          </a:p>
          <a:p>
            <a:pPr marL="666900" indent="-342900" algn="just"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q"/>
              <a:defRPr/>
            </a:pPr>
            <a:r>
              <a:rPr lang="pt-BR" sz="2400" dirty="0"/>
              <a:t>DAS DISPOSIÇÕES SOBRE A POLÍTICA </a:t>
            </a:r>
            <a:r>
              <a:rPr lang="pt-BR" sz="2400" dirty="0" smtClean="0"/>
              <a:t>TARIFÁRIA (Artigo 72);</a:t>
            </a:r>
            <a:endParaRPr lang="pt-BR" sz="2400" dirty="0"/>
          </a:p>
          <a:p>
            <a:pPr marL="666900" indent="-342900" algn="just"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q"/>
              <a:defRPr/>
            </a:pPr>
            <a:r>
              <a:rPr lang="pt-BR" sz="2400" dirty="0"/>
              <a:t>DA TRANSPARÊNCIA E DA PARTICIPAÇÃO </a:t>
            </a:r>
            <a:r>
              <a:rPr lang="pt-BR" sz="2400" dirty="0" smtClean="0"/>
              <a:t>POPULAR </a:t>
            </a:r>
            <a:r>
              <a:rPr lang="pt-BR" sz="2400" dirty="0"/>
              <a:t>(Artigos </a:t>
            </a:r>
            <a:r>
              <a:rPr lang="pt-BR" sz="2400" dirty="0" smtClean="0"/>
              <a:t>73 ao 79);</a:t>
            </a:r>
            <a:endParaRPr lang="pt-BR" sz="2400" dirty="0"/>
          </a:p>
          <a:p>
            <a:pPr marL="666900" indent="-342900" algn="just"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q"/>
              <a:defRPr/>
            </a:pPr>
            <a:r>
              <a:rPr lang="pt-BR" sz="2400" dirty="0"/>
              <a:t>DAS DISPOSIÇÕES </a:t>
            </a:r>
            <a:r>
              <a:rPr lang="pt-BR" sz="2400" dirty="0" smtClean="0"/>
              <a:t>FINAIS </a:t>
            </a:r>
            <a:r>
              <a:rPr lang="pt-BR" sz="2400" dirty="0"/>
              <a:t>(Artigos </a:t>
            </a:r>
            <a:r>
              <a:rPr lang="pt-BR" sz="2400" dirty="0" smtClean="0"/>
              <a:t>80 </a:t>
            </a:r>
            <a:r>
              <a:rPr lang="pt-BR" sz="2400" dirty="0"/>
              <a:t>ao </a:t>
            </a:r>
            <a:r>
              <a:rPr lang="pt-BR" sz="2400" dirty="0" smtClean="0"/>
              <a:t>92).</a:t>
            </a:r>
            <a:endParaRPr lang="pt-BR" sz="2400" dirty="0"/>
          </a:p>
          <a:p>
            <a:pPr marL="666900" indent="-342900">
              <a:lnSpc>
                <a:spcPct val="200000"/>
              </a:lnSpc>
              <a:buClr>
                <a:srgbClr val="FF0000"/>
              </a:buClr>
              <a:buFont typeface="Wingdings" panose="05000000000000000000" pitchFamily="2" charset="2"/>
              <a:buChar char="q"/>
              <a:defRPr/>
            </a:pPr>
            <a:endParaRPr lang="pt-BR" sz="2250" dirty="0"/>
          </a:p>
        </p:txBody>
      </p:sp>
    </p:spTree>
    <p:extLst>
      <p:ext uri="{BB962C8B-B14F-4D97-AF65-F5344CB8AC3E}">
        <p14:creationId xmlns:p14="http://schemas.microsoft.com/office/powerpoint/2010/main" val="3731204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764704"/>
            <a:ext cx="9252520" cy="6336704"/>
          </a:xfrm>
        </p:spPr>
        <p:txBody>
          <a:bodyPr>
            <a:normAutofit fontScale="47500" lnSpcReduction="20000"/>
          </a:bodyPr>
          <a:lstStyle/>
          <a:p>
            <a:pPr marL="0" indent="0">
              <a:spcBef>
                <a:spcPts val="0"/>
              </a:spcBef>
              <a:buSzPct val="80000"/>
              <a:buNone/>
              <a:defRPr/>
            </a:pPr>
            <a:r>
              <a:rPr lang="pt-BR" sz="4600" b="1" dirty="0"/>
              <a:t>Anexo I - Metas e Prioridades;</a:t>
            </a:r>
          </a:p>
          <a:p>
            <a:pPr marL="0" indent="0">
              <a:spcBef>
                <a:spcPts val="0"/>
              </a:spcBef>
              <a:buSzPct val="80000"/>
              <a:buNone/>
              <a:defRPr/>
            </a:pPr>
            <a:r>
              <a:rPr lang="pt-BR" sz="4600" b="1" dirty="0" smtClean="0">
                <a:solidFill>
                  <a:schemeClr val="accent6">
                    <a:lumMod val="75000"/>
                  </a:schemeClr>
                </a:solidFill>
              </a:rPr>
              <a:t>Anexo </a:t>
            </a:r>
            <a:r>
              <a:rPr lang="pt-BR" sz="4600" b="1" dirty="0">
                <a:solidFill>
                  <a:schemeClr val="accent6">
                    <a:lumMod val="75000"/>
                  </a:schemeClr>
                </a:solidFill>
              </a:rPr>
              <a:t>II - Metas Fiscais Anuais;</a:t>
            </a:r>
          </a:p>
          <a:p>
            <a:pPr marL="0" indent="0">
              <a:spcBef>
                <a:spcPts val="0"/>
              </a:spcBef>
              <a:buSzPct val="80000"/>
              <a:buNone/>
              <a:defRPr/>
            </a:pPr>
            <a:r>
              <a:rPr lang="pt-BR" sz="4600" b="1" dirty="0" smtClean="0"/>
              <a:t>Anexo </a:t>
            </a:r>
            <a:r>
              <a:rPr lang="pt-BR" sz="4600" b="1" dirty="0"/>
              <a:t>III - Avaliação do Cumprimento das Metas Relativas ao </a:t>
            </a:r>
            <a:r>
              <a:rPr lang="pt-BR" sz="4600" b="1" dirty="0" smtClean="0"/>
              <a:t>Exercício </a:t>
            </a:r>
            <a:r>
              <a:rPr lang="pt-BR" sz="4600" b="1" dirty="0"/>
              <a:t>Anterior;</a:t>
            </a:r>
          </a:p>
          <a:p>
            <a:pPr marL="0" indent="0">
              <a:spcBef>
                <a:spcPts val="0"/>
              </a:spcBef>
              <a:buSzPct val="80000"/>
              <a:buNone/>
              <a:defRPr/>
            </a:pPr>
            <a:r>
              <a:rPr lang="pt-BR" sz="4600" b="1" dirty="0" smtClean="0">
                <a:solidFill>
                  <a:schemeClr val="accent6">
                    <a:lumMod val="75000"/>
                  </a:schemeClr>
                </a:solidFill>
              </a:rPr>
              <a:t>Anexo </a:t>
            </a:r>
            <a:r>
              <a:rPr lang="pt-BR" sz="4600" b="1" dirty="0">
                <a:solidFill>
                  <a:schemeClr val="accent6">
                    <a:lumMod val="75000"/>
                  </a:schemeClr>
                </a:solidFill>
              </a:rPr>
              <a:t>IV - Despesas de Pessoal Autorizadas a Sofrerem Acréscimos;</a:t>
            </a:r>
          </a:p>
          <a:p>
            <a:pPr marL="0" indent="0">
              <a:spcBef>
                <a:spcPts val="0"/>
              </a:spcBef>
              <a:buSzPct val="80000"/>
              <a:buNone/>
              <a:defRPr/>
            </a:pPr>
            <a:r>
              <a:rPr lang="pt-BR" sz="4600" b="1" dirty="0" smtClean="0"/>
              <a:t>Anexo </a:t>
            </a:r>
            <a:r>
              <a:rPr lang="pt-BR" sz="4600" b="1" dirty="0"/>
              <a:t>V - Metas Fiscais Atuais Comparadas com as Fixadas nos Três Exercícios Anteriores ;</a:t>
            </a:r>
          </a:p>
          <a:p>
            <a:pPr marL="0" indent="0">
              <a:spcBef>
                <a:spcPts val="0"/>
              </a:spcBef>
              <a:buSzPct val="80000"/>
              <a:buNone/>
              <a:defRPr/>
            </a:pPr>
            <a:r>
              <a:rPr lang="pt-BR" sz="4600" b="1" dirty="0" smtClean="0">
                <a:solidFill>
                  <a:schemeClr val="accent6">
                    <a:lumMod val="75000"/>
                  </a:schemeClr>
                </a:solidFill>
              </a:rPr>
              <a:t>Anexo </a:t>
            </a:r>
            <a:r>
              <a:rPr lang="pt-BR" sz="4600" b="1" dirty="0">
                <a:solidFill>
                  <a:schemeClr val="accent6">
                    <a:lumMod val="75000"/>
                  </a:schemeClr>
                </a:solidFill>
              </a:rPr>
              <a:t>VI - Margem de Expansão das Despesas Obrigatórias de Caráter Continuado;</a:t>
            </a:r>
          </a:p>
          <a:p>
            <a:pPr marL="0" indent="0">
              <a:spcBef>
                <a:spcPts val="0"/>
              </a:spcBef>
              <a:buSzPct val="80000"/>
              <a:buNone/>
              <a:defRPr/>
            </a:pPr>
            <a:r>
              <a:rPr lang="pt-BR" sz="4600" b="1" dirty="0" smtClean="0"/>
              <a:t>Anexo </a:t>
            </a:r>
            <a:r>
              <a:rPr lang="pt-BR" sz="4600" b="1" dirty="0"/>
              <a:t>VII - Evolução do Patrimônio Líquido;</a:t>
            </a:r>
          </a:p>
          <a:p>
            <a:pPr marL="0" indent="0">
              <a:spcBef>
                <a:spcPts val="0"/>
              </a:spcBef>
              <a:buSzPct val="80000"/>
              <a:buNone/>
              <a:defRPr/>
            </a:pPr>
            <a:r>
              <a:rPr lang="pt-BR" sz="4600" b="1" dirty="0" smtClean="0">
                <a:solidFill>
                  <a:schemeClr val="accent6">
                    <a:lumMod val="75000"/>
                  </a:schemeClr>
                </a:solidFill>
              </a:rPr>
              <a:t>Anexo </a:t>
            </a:r>
            <a:r>
              <a:rPr lang="pt-BR" sz="4600" b="1" dirty="0">
                <a:solidFill>
                  <a:schemeClr val="accent6">
                    <a:lumMod val="75000"/>
                  </a:schemeClr>
                </a:solidFill>
              </a:rPr>
              <a:t>VIII - Demonstrativo da Origem e Aplicação de Recursos de Alienação de Ativos</a:t>
            </a:r>
            <a:r>
              <a:rPr lang="pt-BR" sz="4600" b="1" dirty="0" smtClean="0">
                <a:solidFill>
                  <a:schemeClr val="accent6">
                    <a:lumMod val="75000"/>
                  </a:schemeClr>
                </a:solidFill>
              </a:rPr>
              <a:t>;</a:t>
            </a:r>
          </a:p>
          <a:p>
            <a:pPr marL="0" indent="0">
              <a:spcBef>
                <a:spcPts val="0"/>
              </a:spcBef>
              <a:buSzPct val="80000"/>
              <a:buNone/>
              <a:defRPr/>
            </a:pPr>
            <a:r>
              <a:rPr lang="pt-BR" sz="4600" b="1" dirty="0"/>
              <a:t>Anexo IX - Avaliação da Situação Financeira e Atuarial;</a:t>
            </a:r>
          </a:p>
          <a:p>
            <a:pPr marL="0" indent="0">
              <a:spcBef>
                <a:spcPts val="0"/>
              </a:spcBef>
              <a:buSzPct val="80000"/>
              <a:buNone/>
              <a:defRPr/>
            </a:pPr>
            <a:r>
              <a:rPr lang="pt-BR" sz="4600" b="1" dirty="0" smtClean="0">
                <a:solidFill>
                  <a:schemeClr val="accent6">
                    <a:lumMod val="75000"/>
                  </a:schemeClr>
                </a:solidFill>
              </a:rPr>
              <a:t>Anexo </a:t>
            </a:r>
            <a:r>
              <a:rPr lang="pt-BR" sz="4600" b="1" dirty="0">
                <a:solidFill>
                  <a:schemeClr val="accent6">
                    <a:lumMod val="75000"/>
                  </a:schemeClr>
                </a:solidFill>
              </a:rPr>
              <a:t>X - Receitas e Despesas Previdenciárias do Regime Próprio de Previdência dos Servidores;</a:t>
            </a:r>
          </a:p>
          <a:p>
            <a:pPr marL="0" indent="0">
              <a:spcBef>
                <a:spcPts val="0"/>
              </a:spcBef>
              <a:buSzPct val="80000"/>
              <a:buNone/>
              <a:defRPr/>
            </a:pPr>
            <a:r>
              <a:rPr lang="pt-BR" sz="4600" b="1" dirty="0" smtClean="0"/>
              <a:t>Anexo </a:t>
            </a:r>
            <a:r>
              <a:rPr lang="pt-BR" sz="4600" b="1" dirty="0"/>
              <a:t>XI - Projeção da Renúncia de Receita de Origem Tributária,  Creditícia e Financeira;</a:t>
            </a:r>
          </a:p>
          <a:p>
            <a:pPr marL="0" indent="0">
              <a:spcBef>
                <a:spcPts val="0"/>
              </a:spcBef>
              <a:buSzPct val="80000"/>
              <a:buNone/>
              <a:defRPr/>
            </a:pPr>
            <a:r>
              <a:rPr lang="pt-BR" sz="4600" b="1" dirty="0" smtClean="0">
                <a:solidFill>
                  <a:schemeClr val="accent6">
                    <a:lumMod val="75000"/>
                  </a:schemeClr>
                </a:solidFill>
              </a:rPr>
              <a:t>Anexo </a:t>
            </a:r>
            <a:r>
              <a:rPr lang="pt-BR" sz="4600" b="1" dirty="0">
                <a:solidFill>
                  <a:schemeClr val="accent6">
                    <a:lumMod val="75000"/>
                  </a:schemeClr>
                </a:solidFill>
              </a:rPr>
              <a:t>XII - Riscos Fiscais;</a:t>
            </a:r>
          </a:p>
          <a:p>
            <a:pPr marL="0" indent="0">
              <a:spcBef>
                <a:spcPts val="0"/>
              </a:spcBef>
              <a:buSzPct val="80000"/>
              <a:buNone/>
              <a:defRPr/>
            </a:pPr>
            <a:r>
              <a:rPr lang="pt-BR" sz="4600" b="1" dirty="0" smtClean="0"/>
              <a:t>Anexo </a:t>
            </a:r>
            <a:r>
              <a:rPr lang="pt-BR" sz="4600" b="1" dirty="0"/>
              <a:t>XIII - Subfunções Relacionadas a Emendas Parlamentares Individuais Obrigatórias;</a:t>
            </a:r>
          </a:p>
          <a:p>
            <a:pPr marL="0" indent="0">
              <a:spcBef>
                <a:spcPts val="0"/>
              </a:spcBef>
              <a:buSzPct val="80000"/>
              <a:buNone/>
              <a:defRPr/>
            </a:pPr>
            <a:r>
              <a:rPr lang="pt-BR" sz="4600" b="1" dirty="0" smtClean="0">
                <a:solidFill>
                  <a:schemeClr val="accent6">
                    <a:lumMod val="75000"/>
                  </a:schemeClr>
                </a:solidFill>
              </a:rPr>
              <a:t>Quadro </a:t>
            </a:r>
            <a:r>
              <a:rPr lang="pt-BR" sz="4600" b="1" dirty="0">
                <a:solidFill>
                  <a:schemeClr val="accent6">
                    <a:lumMod val="75000"/>
                  </a:schemeClr>
                </a:solidFill>
              </a:rPr>
              <a:t>A – Relação de Projetos em Andamento;</a:t>
            </a:r>
          </a:p>
          <a:p>
            <a:pPr marL="0" indent="0">
              <a:spcBef>
                <a:spcPts val="0"/>
              </a:spcBef>
              <a:buSzPct val="80000"/>
              <a:buNone/>
              <a:defRPr/>
            </a:pPr>
            <a:r>
              <a:rPr lang="pt-BR" sz="4600" b="1" dirty="0" smtClean="0"/>
              <a:t>Quadro </a:t>
            </a:r>
            <a:r>
              <a:rPr lang="pt-BR" sz="4600" b="1" dirty="0"/>
              <a:t>B – Relatório de Conservação do Patrimônio Público.</a:t>
            </a:r>
          </a:p>
          <a:p>
            <a:pPr marL="0" indent="0">
              <a:spcBef>
                <a:spcPts val="0"/>
              </a:spcBef>
              <a:buSzPct val="80000"/>
              <a:buNone/>
              <a:defRPr/>
            </a:pPr>
            <a:endParaRPr lang="pt-BR" sz="28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ts val="0"/>
              </a:spcBef>
              <a:buSzPct val="80000"/>
              <a:buNone/>
              <a:defRPr/>
            </a:pPr>
            <a:endParaRPr lang="pt-BR" sz="2800" b="1" dirty="0"/>
          </a:p>
          <a:p>
            <a:pPr marL="0" indent="0">
              <a:buNone/>
            </a:pPr>
            <a:endParaRPr lang="pt-BR" dirty="0"/>
          </a:p>
        </p:txBody>
      </p:sp>
      <p:sp>
        <p:nvSpPr>
          <p:cNvPr id="4" name="Text Box 710"/>
          <p:cNvSpPr txBox="1">
            <a:spLocks noChangeArrowheads="1"/>
          </p:cNvSpPr>
          <p:nvPr/>
        </p:nvSpPr>
        <p:spPr bwMode="auto">
          <a:xfrm>
            <a:off x="0" y="750"/>
            <a:ext cx="9144000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Lista de Anexos </a:t>
            </a:r>
            <a:r>
              <a:rPr 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 Quadros do </a:t>
            </a: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PLDO – </a:t>
            </a:r>
            <a:r>
              <a:rPr 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2019</a:t>
            </a:r>
            <a:endParaRPr lang="pt-BR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6403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10"/>
          <p:cNvSpPr txBox="1">
            <a:spLocks noChangeArrowheads="1"/>
          </p:cNvSpPr>
          <p:nvPr/>
        </p:nvSpPr>
        <p:spPr bwMode="auto">
          <a:xfrm>
            <a:off x="0" y="750"/>
            <a:ext cx="9144000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Metas e Prioridades – Versão 2019</a:t>
            </a:r>
            <a:endParaRPr lang="pt-BR" sz="2400" b="1" dirty="0">
              <a:solidFill>
                <a:schemeClr val="bg1"/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85652"/>
            <a:ext cx="9144000" cy="5595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247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10"/>
          <p:cNvSpPr txBox="1">
            <a:spLocks noChangeArrowheads="1"/>
          </p:cNvSpPr>
          <p:nvPr/>
        </p:nvSpPr>
        <p:spPr bwMode="auto">
          <a:xfrm>
            <a:off x="0" y="-27384"/>
            <a:ext cx="9144000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Metas Fiscais Anuais – Versão 2018</a:t>
            </a:r>
            <a:endParaRPr lang="pt-BR" sz="2400" b="1" dirty="0">
              <a:solidFill>
                <a:schemeClr val="bg1"/>
              </a:solidFill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9483"/>
            <a:ext cx="9144000" cy="466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632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10"/>
          <p:cNvSpPr txBox="1">
            <a:spLocks noChangeArrowheads="1"/>
          </p:cNvSpPr>
          <p:nvPr/>
        </p:nvSpPr>
        <p:spPr bwMode="auto">
          <a:xfrm>
            <a:off x="0" y="-27384"/>
            <a:ext cx="9144000" cy="1200329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Avaliação do Cumprimento das Metas Relativas ao Exercício Anterior – Versão 2018</a:t>
            </a:r>
            <a:endParaRPr lang="pt-BR" sz="2400" b="1" dirty="0">
              <a:solidFill>
                <a:schemeClr val="bg1"/>
              </a:solidFill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492" y="1352198"/>
            <a:ext cx="6919016" cy="5475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330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10"/>
          <p:cNvSpPr txBox="1">
            <a:spLocks noChangeArrowheads="1"/>
          </p:cNvSpPr>
          <p:nvPr/>
        </p:nvSpPr>
        <p:spPr bwMode="auto">
          <a:xfrm>
            <a:off x="0" y="750"/>
            <a:ext cx="9144000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Informações Iniciais</a:t>
            </a: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0" y="0"/>
            <a:ext cx="9144000" cy="17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5" name="Text Box 20"/>
          <p:cNvSpPr txBox="1">
            <a:spLocks noChangeArrowheads="1"/>
          </p:cNvSpPr>
          <p:nvPr/>
        </p:nvSpPr>
        <p:spPr bwMode="auto">
          <a:xfrm>
            <a:off x="215516" y="836712"/>
            <a:ext cx="8712968" cy="823302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 algn="just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t-BR" sz="2800" b="1" dirty="0"/>
              <a:t>Agradecimento pela participação</a:t>
            </a:r>
            <a:r>
              <a:rPr lang="pt-BR" sz="2800" b="1" dirty="0" smtClean="0"/>
              <a:t>.</a:t>
            </a:r>
          </a:p>
          <a:p>
            <a:pPr algn="just"/>
            <a:endParaRPr lang="pt-BR" sz="2800" b="1" dirty="0"/>
          </a:p>
          <a:p>
            <a:pPr marL="342900" indent="-342900" algn="just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t-BR" sz="2800" b="1" dirty="0" smtClean="0"/>
              <a:t>Apresentação COGER/SUOP/SEPLAG</a:t>
            </a:r>
          </a:p>
          <a:p>
            <a:pPr marL="342900" indent="-342900" algn="just">
              <a:buFontTx/>
              <a:buChar char="-"/>
            </a:pPr>
            <a:r>
              <a:rPr lang="pt-BR" sz="2800" b="1" dirty="0" smtClean="0">
                <a:hlinkClick r:id="rId3"/>
              </a:rPr>
              <a:t>Orcamento@seplag.df.gov.br</a:t>
            </a:r>
            <a:endParaRPr lang="pt-BR" sz="2800" b="1" dirty="0" smtClean="0"/>
          </a:p>
          <a:p>
            <a:pPr marL="342900" indent="-342900" algn="just">
              <a:buFontTx/>
              <a:buChar char="-"/>
            </a:pPr>
            <a:r>
              <a:rPr lang="pt-BR" sz="2800" b="1" dirty="0" smtClean="0"/>
              <a:t>Telefones: 3414.6257/6254/6221</a:t>
            </a:r>
          </a:p>
          <a:p>
            <a:pPr marL="342900" indent="-342900" algn="just">
              <a:buFontTx/>
              <a:buChar char="-"/>
            </a:pPr>
            <a:r>
              <a:rPr lang="pt-BR" sz="2800" b="1" dirty="0" smtClean="0"/>
              <a:t>Recebimento de </a:t>
            </a:r>
            <a:r>
              <a:rPr lang="pt-BR" sz="2800" b="1" dirty="0" err="1" smtClean="0"/>
              <a:t>Sugest</a:t>
            </a:r>
            <a:r>
              <a:rPr lang="en-US" sz="2800" b="1" dirty="0" err="1" smtClean="0"/>
              <a:t>ões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até</a:t>
            </a:r>
            <a:r>
              <a:rPr lang="en-US" sz="2800" b="1" dirty="0" smtClean="0"/>
              <a:t> o </a:t>
            </a:r>
            <a:r>
              <a:rPr lang="en-US" sz="2800" b="1" dirty="0" err="1" smtClean="0"/>
              <a:t>dia</a:t>
            </a:r>
            <a:r>
              <a:rPr lang="en-US" sz="2800" b="1" dirty="0" smtClean="0"/>
              <a:t> 04/05/2018.</a:t>
            </a:r>
          </a:p>
          <a:p>
            <a:pPr marL="342900" indent="-342900" algn="just">
              <a:buFontTx/>
              <a:buChar char="-"/>
            </a:pPr>
            <a:r>
              <a:rPr lang="en-US" sz="2800" b="1" dirty="0" err="1" smtClean="0"/>
              <a:t>Divulgação</a:t>
            </a:r>
            <a:r>
              <a:rPr lang="en-US" sz="2800" b="1" dirty="0" smtClean="0"/>
              <a:t> dos </a:t>
            </a:r>
            <a:r>
              <a:rPr lang="en-US" sz="2800" b="1" dirty="0" err="1" smtClean="0"/>
              <a:t>resultados</a:t>
            </a:r>
            <a:r>
              <a:rPr lang="en-US" sz="2800" b="1" dirty="0" smtClean="0"/>
              <a:t> 05/05/2018.</a:t>
            </a:r>
            <a:endParaRPr lang="pt-BR" sz="2800" b="1" dirty="0" smtClean="0"/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pt-BR" sz="2800" b="1" dirty="0" smtClean="0"/>
          </a:p>
          <a:p>
            <a:pPr marL="342900" indent="-342900" algn="just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t-BR" sz="2800" b="1" dirty="0" smtClean="0"/>
              <a:t>Novas formas de divulgação (lista de </a:t>
            </a:r>
            <a:r>
              <a:rPr lang="pt-BR" sz="2800" b="1" dirty="0" err="1" smtClean="0"/>
              <a:t>emails</a:t>
            </a:r>
            <a:r>
              <a:rPr lang="pt-BR" sz="2800" b="1" dirty="0" smtClean="0"/>
              <a:t>, cartazes).</a:t>
            </a:r>
          </a:p>
          <a:p>
            <a:pPr marL="342900" indent="-342900" algn="just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t-BR" sz="2800" b="1" dirty="0" smtClean="0"/>
              <a:t>Lista de Presença.</a:t>
            </a:r>
          </a:p>
          <a:p>
            <a:pPr marL="342900" indent="-342900" algn="just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t-BR" sz="2800" b="1" dirty="0" smtClean="0"/>
              <a:t>Importância de preenchimento do Formulário Inicial. </a:t>
            </a:r>
          </a:p>
          <a:p>
            <a:pPr marL="342900" indent="-342900" algn="just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t-BR" sz="2800" b="1" dirty="0" smtClean="0"/>
              <a:t>Expectativa da Audiência Pública. </a:t>
            </a:r>
          </a:p>
          <a:p>
            <a:pPr marL="342900" indent="-342900" algn="just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t-BR" sz="2800" b="1" dirty="0" smtClean="0"/>
              <a:t>Sugestão de Melhorias.</a:t>
            </a:r>
          </a:p>
          <a:p>
            <a:pPr algn="just"/>
            <a:endParaRPr lang="pt-BR" sz="2100" b="1" dirty="0" smtClean="0"/>
          </a:p>
          <a:p>
            <a:pPr marL="342900" indent="-342900" algn="just">
              <a:buFontTx/>
              <a:buChar char="-"/>
            </a:pPr>
            <a:endParaRPr lang="pt-BR" sz="2400" b="1" dirty="0" smtClean="0"/>
          </a:p>
          <a:p>
            <a:pPr algn="just"/>
            <a:endParaRPr lang="pt-BR" sz="2400" dirty="0" smtClean="0"/>
          </a:p>
          <a:p>
            <a:pPr marL="342900" indent="-342900" algn="just">
              <a:buFont typeface="Wingdings" panose="05000000000000000000" pitchFamily="2" charset="2"/>
              <a:buChar char="q"/>
            </a:pPr>
            <a:endParaRPr lang="pt-BR" sz="2400" dirty="0" smtClean="0"/>
          </a:p>
          <a:p>
            <a:pPr marL="342900" indent="-342900" algn="just">
              <a:buFont typeface="Wingdings" panose="05000000000000000000" pitchFamily="2" charset="2"/>
              <a:buChar char="q"/>
            </a:pPr>
            <a:endParaRPr lang="pt-BR" sz="2400" dirty="0" smtClean="0"/>
          </a:p>
          <a:p>
            <a:pPr marL="342900" indent="-342900" algn="just">
              <a:buFont typeface="Wingdings" panose="05000000000000000000" pitchFamily="2" charset="2"/>
              <a:buChar char="q"/>
            </a:pPr>
            <a:endParaRPr lang="pt-BR" sz="2400" dirty="0" smtClean="0"/>
          </a:p>
          <a:p>
            <a:pPr marL="342900" indent="-342900" algn="just">
              <a:buFont typeface="Wingdings" panose="05000000000000000000" pitchFamily="2" charset="2"/>
              <a:buChar char="q"/>
            </a:pP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3401814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710"/>
          <p:cNvSpPr txBox="1">
            <a:spLocks noChangeArrowheads="1"/>
          </p:cNvSpPr>
          <p:nvPr/>
        </p:nvSpPr>
        <p:spPr bwMode="auto">
          <a:xfrm>
            <a:off x="0" y="-27384"/>
            <a:ext cx="9144000" cy="1200329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Despesas de Pessoal Autorizadas a Sofrerem Acréscimos – Versão 2018</a:t>
            </a:r>
            <a:endParaRPr lang="pt-BR" sz="2400" b="1" dirty="0">
              <a:solidFill>
                <a:schemeClr val="bg1"/>
              </a:solidFill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96752"/>
            <a:ext cx="9144000" cy="5608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52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10"/>
          <p:cNvSpPr txBox="1">
            <a:spLocks noChangeArrowheads="1"/>
          </p:cNvSpPr>
          <p:nvPr/>
        </p:nvSpPr>
        <p:spPr bwMode="auto">
          <a:xfrm>
            <a:off x="0" y="18490"/>
            <a:ext cx="9144000" cy="1754326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Metas </a:t>
            </a: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Fiscais Atuais Comparadas com as Fixadas nos Três Exercícios </a:t>
            </a:r>
            <a:r>
              <a:rPr 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Anteriores – Versão 2018</a:t>
            </a:r>
            <a:endParaRPr 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97"/>
          <a:stretch/>
        </p:blipFill>
        <p:spPr>
          <a:xfrm>
            <a:off x="0" y="1772817"/>
            <a:ext cx="9144000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97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10"/>
          <p:cNvSpPr txBox="1">
            <a:spLocks noChangeArrowheads="1"/>
          </p:cNvSpPr>
          <p:nvPr/>
        </p:nvSpPr>
        <p:spPr bwMode="auto">
          <a:xfrm>
            <a:off x="0" y="18490"/>
            <a:ext cx="9144000" cy="1754326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Margem </a:t>
            </a: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 Expansão das Despesas Obrigatórias de Caráter </a:t>
            </a:r>
            <a:r>
              <a:rPr 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Continuado – Versão 2018</a:t>
            </a:r>
            <a:endParaRPr 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4824"/>
            <a:ext cx="9144000" cy="4157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199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10"/>
          <p:cNvSpPr txBox="1">
            <a:spLocks noChangeArrowheads="1"/>
          </p:cNvSpPr>
          <p:nvPr/>
        </p:nvSpPr>
        <p:spPr bwMode="auto">
          <a:xfrm>
            <a:off x="0" y="-27384"/>
            <a:ext cx="9144000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Evolução </a:t>
            </a: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do Patrimônio </a:t>
            </a:r>
            <a:r>
              <a:rPr 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Líquido – Versão 2019</a:t>
            </a:r>
            <a:endParaRPr 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2696"/>
            <a:ext cx="9144000" cy="6150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858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10"/>
          <p:cNvSpPr txBox="1">
            <a:spLocks noChangeArrowheads="1"/>
          </p:cNvSpPr>
          <p:nvPr/>
        </p:nvSpPr>
        <p:spPr bwMode="auto">
          <a:xfrm>
            <a:off x="0" y="-27384"/>
            <a:ext cx="9144000" cy="1200329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Demonstrativo </a:t>
            </a: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da Origem e Aplicação de Recursos de Alienação de </a:t>
            </a:r>
            <a:r>
              <a:rPr 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Ativos – Versão 2018</a:t>
            </a:r>
            <a:endParaRPr 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96752"/>
            <a:ext cx="9144000" cy="5583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281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10"/>
          <p:cNvSpPr txBox="1">
            <a:spLocks noChangeArrowheads="1"/>
          </p:cNvSpPr>
          <p:nvPr/>
        </p:nvSpPr>
        <p:spPr bwMode="auto">
          <a:xfrm>
            <a:off x="0" y="-3577"/>
            <a:ext cx="9144000" cy="1200329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Avaliação da Situação Financeira e </a:t>
            </a:r>
            <a:r>
              <a:rPr 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Atuarial – Versão 2019</a:t>
            </a:r>
            <a:endParaRPr 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197579"/>
            <a:ext cx="3960440" cy="555372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234886"/>
            <a:ext cx="3502485" cy="5516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512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10"/>
          <p:cNvSpPr txBox="1">
            <a:spLocks noChangeArrowheads="1"/>
          </p:cNvSpPr>
          <p:nvPr/>
        </p:nvSpPr>
        <p:spPr bwMode="auto">
          <a:xfrm>
            <a:off x="0" y="-27384"/>
            <a:ext cx="9144000" cy="1754326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Receitas e Despesas Previdenciárias do Regime Próprio de Previdência dos </a:t>
            </a:r>
            <a:r>
              <a:rPr 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Servidores – Versão 2019</a:t>
            </a:r>
            <a:endParaRPr 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10726"/>
          <a:stretch/>
        </p:blipFill>
        <p:spPr>
          <a:xfrm>
            <a:off x="1211204" y="1772817"/>
            <a:ext cx="6721592" cy="5040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915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10"/>
          <p:cNvSpPr txBox="1">
            <a:spLocks noChangeArrowheads="1"/>
          </p:cNvSpPr>
          <p:nvPr/>
        </p:nvSpPr>
        <p:spPr bwMode="auto">
          <a:xfrm>
            <a:off x="0" y="-27384"/>
            <a:ext cx="9144000" cy="1754326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Projeção da Renúncia de Receita de Origem Tributária,  Creditícia e </a:t>
            </a:r>
            <a:r>
              <a:rPr 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Financeira – Versão 2018</a:t>
            </a:r>
            <a:endParaRPr 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835959"/>
            <a:ext cx="7776864" cy="4977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650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710"/>
          <p:cNvSpPr txBox="1">
            <a:spLocks noChangeArrowheads="1"/>
          </p:cNvSpPr>
          <p:nvPr/>
        </p:nvSpPr>
        <p:spPr bwMode="auto">
          <a:xfrm>
            <a:off x="0" y="-27384"/>
            <a:ext cx="9144000" cy="1754326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Projeção da Renúncia de Receita de Origem Tributária,  Creditícia e </a:t>
            </a:r>
            <a:r>
              <a:rPr 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Financeira – Versão 2018</a:t>
            </a:r>
            <a:endParaRPr 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456" y="1772816"/>
            <a:ext cx="7861087" cy="5086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780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10"/>
          <p:cNvSpPr txBox="1">
            <a:spLocks noChangeArrowheads="1"/>
          </p:cNvSpPr>
          <p:nvPr/>
        </p:nvSpPr>
        <p:spPr bwMode="auto">
          <a:xfrm>
            <a:off x="0" y="-27384"/>
            <a:ext cx="9144000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Riscos </a:t>
            </a:r>
            <a:r>
              <a:rPr 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Fiscais – Versão 2018</a:t>
            </a:r>
            <a:endParaRPr 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0832"/>
            <a:ext cx="9144000" cy="5550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689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10"/>
          <p:cNvSpPr txBox="1">
            <a:spLocks noChangeArrowheads="1"/>
          </p:cNvSpPr>
          <p:nvPr/>
        </p:nvSpPr>
        <p:spPr bwMode="auto">
          <a:xfrm>
            <a:off x="0" y="750"/>
            <a:ext cx="9144000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Informações Iniciais</a:t>
            </a:r>
            <a:endParaRPr 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0" y="0"/>
            <a:ext cx="9144000" cy="17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5" name="Text Box 20"/>
          <p:cNvSpPr txBox="1">
            <a:spLocks noChangeArrowheads="1"/>
          </p:cNvSpPr>
          <p:nvPr/>
        </p:nvSpPr>
        <p:spPr bwMode="auto">
          <a:xfrm>
            <a:off x="215516" y="836712"/>
            <a:ext cx="8712968" cy="778674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 algn="just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t-BR" sz="2800" b="1" dirty="0" smtClean="0"/>
              <a:t>Desenvolvimento da Audiência Pública.</a:t>
            </a:r>
          </a:p>
          <a:p>
            <a:pPr algn="just"/>
            <a:endParaRPr lang="pt-BR" sz="2800" b="1" dirty="0" smtClean="0"/>
          </a:p>
          <a:p>
            <a:pPr marL="342900" indent="-342900" algn="just">
              <a:buFontTx/>
              <a:buChar char="-"/>
            </a:pPr>
            <a:r>
              <a:rPr lang="pt-BR" sz="2800" b="1" dirty="0" smtClean="0"/>
              <a:t>Apresentação </a:t>
            </a:r>
            <a:r>
              <a:rPr lang="pt-BR" sz="2800" b="1" dirty="0"/>
              <a:t>breve do PLDO 2019. </a:t>
            </a:r>
            <a:r>
              <a:rPr lang="pt-BR" sz="2800" b="1" dirty="0" smtClean="0"/>
              <a:t>(Foco na </a:t>
            </a:r>
            <a:r>
              <a:rPr lang="en-US" sz="2800" b="1" dirty="0" err="1" smtClean="0"/>
              <a:t>demonstração</a:t>
            </a:r>
            <a:r>
              <a:rPr lang="en-US" sz="2800" b="1" dirty="0" smtClean="0"/>
              <a:t> dos </a:t>
            </a:r>
            <a:r>
              <a:rPr lang="en-US" sz="2800" b="1" dirty="0" err="1" smtClean="0"/>
              <a:t>anexos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menos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destaque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na</a:t>
            </a:r>
            <a:r>
              <a:rPr lang="en-US" sz="2800" b="1" dirty="0" smtClean="0"/>
              <a:t> parte </a:t>
            </a:r>
            <a:r>
              <a:rPr lang="en-US" sz="2800" b="1" dirty="0" err="1" smtClean="0"/>
              <a:t>conceitual</a:t>
            </a:r>
            <a:r>
              <a:rPr lang="en-US" sz="2800" b="1" dirty="0" smtClean="0"/>
              <a:t>)</a:t>
            </a:r>
          </a:p>
          <a:p>
            <a:pPr marL="342900" indent="-342900" algn="just">
              <a:buFontTx/>
              <a:buChar char="-"/>
            </a:pPr>
            <a:endParaRPr lang="pt-BR" sz="2800" b="1" dirty="0"/>
          </a:p>
          <a:p>
            <a:pPr marL="342900" indent="-342900" algn="just">
              <a:buFontTx/>
              <a:buChar char="-"/>
            </a:pPr>
            <a:r>
              <a:rPr lang="pt-BR" sz="2800" b="1" dirty="0"/>
              <a:t>Abertura para participação</a:t>
            </a:r>
            <a:r>
              <a:rPr lang="pt-BR" sz="2800" b="1" dirty="0" smtClean="0"/>
              <a:t>. (Maior tempo para a </a:t>
            </a:r>
            <a:r>
              <a:rPr lang="en-US" sz="2800" b="1" dirty="0" err="1" smtClean="0"/>
              <a:t>interação</a:t>
            </a:r>
            <a:r>
              <a:rPr lang="en-US" sz="2800" b="1" dirty="0" smtClean="0"/>
              <a:t>)</a:t>
            </a:r>
          </a:p>
          <a:p>
            <a:pPr algn="just"/>
            <a:endParaRPr lang="pt-BR" sz="2800" b="1" dirty="0"/>
          </a:p>
          <a:p>
            <a:pPr marL="342900" indent="-342900" algn="just">
              <a:buFontTx/>
              <a:buChar char="-"/>
            </a:pPr>
            <a:r>
              <a:rPr lang="pt-BR" sz="2800" b="1" dirty="0"/>
              <a:t>Distribuição de formulários específicos para sugestões e dúvidas no processo orçamentário</a:t>
            </a:r>
            <a:r>
              <a:rPr lang="pt-BR" sz="2800" b="1" dirty="0" smtClean="0"/>
              <a:t>.</a:t>
            </a:r>
          </a:p>
          <a:p>
            <a:pPr marL="342900" indent="-342900" algn="just">
              <a:buFontTx/>
              <a:buChar char="-"/>
            </a:pPr>
            <a:endParaRPr lang="pt-BR" sz="2400" b="1" dirty="0" smtClean="0"/>
          </a:p>
          <a:p>
            <a:pPr algn="just"/>
            <a:endParaRPr lang="pt-BR" sz="2400" b="1" dirty="0"/>
          </a:p>
          <a:p>
            <a:pPr marL="342900" indent="-342900" algn="just">
              <a:buFontTx/>
              <a:buChar char="-"/>
            </a:pPr>
            <a:endParaRPr lang="pt-BR" sz="2400" b="1" dirty="0"/>
          </a:p>
          <a:p>
            <a:pPr algn="just"/>
            <a:endParaRPr lang="pt-BR" sz="2400" dirty="0" smtClean="0"/>
          </a:p>
          <a:p>
            <a:pPr marL="342900" indent="-342900" algn="just">
              <a:buFont typeface="Wingdings" panose="05000000000000000000" pitchFamily="2" charset="2"/>
              <a:buChar char="q"/>
            </a:pPr>
            <a:endParaRPr lang="pt-BR" sz="2400" dirty="0" smtClean="0"/>
          </a:p>
          <a:p>
            <a:pPr marL="342900" indent="-342900" algn="just">
              <a:buFont typeface="Wingdings" panose="05000000000000000000" pitchFamily="2" charset="2"/>
              <a:buChar char="q"/>
            </a:pPr>
            <a:endParaRPr lang="pt-BR" sz="2400" dirty="0" smtClean="0"/>
          </a:p>
          <a:p>
            <a:pPr marL="342900" indent="-342900" algn="just">
              <a:buFont typeface="Wingdings" panose="05000000000000000000" pitchFamily="2" charset="2"/>
              <a:buChar char="q"/>
            </a:pPr>
            <a:endParaRPr lang="pt-BR" sz="2400" dirty="0" smtClean="0"/>
          </a:p>
          <a:p>
            <a:pPr marL="342900" indent="-342900" algn="just">
              <a:buFont typeface="Wingdings" panose="05000000000000000000" pitchFamily="2" charset="2"/>
              <a:buChar char="q"/>
            </a:pP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1042517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10"/>
          <p:cNvSpPr txBox="1">
            <a:spLocks noChangeArrowheads="1"/>
          </p:cNvSpPr>
          <p:nvPr/>
        </p:nvSpPr>
        <p:spPr bwMode="auto">
          <a:xfrm>
            <a:off x="0" y="-27384"/>
            <a:ext cx="9144000" cy="1754326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Subfunções Relacionadas a Emendas Parlamentares Individuais </a:t>
            </a:r>
            <a:r>
              <a:rPr 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Obrigatórias – Versão 2019</a:t>
            </a:r>
            <a:endParaRPr 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5005" y="1772816"/>
            <a:ext cx="4993990" cy="5096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961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10"/>
          <p:cNvSpPr txBox="1">
            <a:spLocks noChangeArrowheads="1"/>
          </p:cNvSpPr>
          <p:nvPr/>
        </p:nvSpPr>
        <p:spPr bwMode="auto">
          <a:xfrm>
            <a:off x="0" y="-3577"/>
            <a:ext cx="9144000" cy="1200329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Relação de Projetos em </a:t>
            </a:r>
            <a:r>
              <a:rPr 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Andamento – Versão 2018</a:t>
            </a:r>
            <a:endParaRPr 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1541"/>
            <a:ext cx="9144000" cy="5591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614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10"/>
          <p:cNvSpPr txBox="1">
            <a:spLocks noChangeArrowheads="1"/>
          </p:cNvSpPr>
          <p:nvPr/>
        </p:nvSpPr>
        <p:spPr bwMode="auto">
          <a:xfrm>
            <a:off x="0" y="-27384"/>
            <a:ext cx="9144000" cy="1200329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Relatório de Conservação do Patrimônio </a:t>
            </a:r>
            <a:r>
              <a:rPr 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Público – Versão 2018</a:t>
            </a:r>
            <a:endParaRPr 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9740"/>
            <a:ext cx="9144000" cy="5031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493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10"/>
          <p:cNvSpPr txBox="1">
            <a:spLocks noChangeArrowheads="1"/>
          </p:cNvSpPr>
          <p:nvPr/>
        </p:nvSpPr>
        <p:spPr bwMode="auto">
          <a:xfrm>
            <a:off x="0" y="750"/>
            <a:ext cx="9144000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Fundamentação </a:t>
            </a:r>
            <a:r>
              <a:rPr 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Legal</a:t>
            </a:r>
            <a:endParaRPr lang="pt-BR" sz="2400" b="1" dirty="0">
              <a:solidFill>
                <a:schemeClr val="bg1"/>
              </a:solidFill>
            </a:endParaRP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0" y="0"/>
            <a:ext cx="9144000" cy="17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5" name="Text Box 20"/>
          <p:cNvSpPr txBox="1">
            <a:spLocks noChangeArrowheads="1"/>
          </p:cNvSpPr>
          <p:nvPr/>
        </p:nvSpPr>
        <p:spPr bwMode="auto">
          <a:xfrm>
            <a:off x="251520" y="1376184"/>
            <a:ext cx="8640960" cy="5509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just">
              <a:buClr>
                <a:srgbClr val="FF0000"/>
              </a:buClr>
              <a:buFont typeface="Wingdings" pitchFamily="2" charset="2"/>
              <a:buChar char="q"/>
              <a:defRPr/>
            </a:pPr>
            <a:r>
              <a:rPr lang="pt-BR" sz="3200" dirty="0">
                <a:cs typeface="Arial" pitchFamily="34" charset="0"/>
              </a:rPr>
              <a:t> Constituição Federal (art. 165);</a:t>
            </a:r>
          </a:p>
          <a:p>
            <a:pPr algn="just">
              <a:buClr>
                <a:srgbClr val="FF0000"/>
              </a:buClr>
              <a:defRPr/>
            </a:pPr>
            <a:endParaRPr lang="pt-BR" sz="3200" dirty="0">
              <a:cs typeface="Arial" pitchFamily="34" charset="0"/>
            </a:endParaRPr>
          </a:p>
          <a:p>
            <a:pPr algn="just">
              <a:buClr>
                <a:srgbClr val="FF0000"/>
              </a:buClr>
              <a:defRPr/>
            </a:pPr>
            <a:endParaRPr lang="pt-BR" sz="3200" dirty="0">
              <a:cs typeface="Arial" pitchFamily="34" charset="0"/>
            </a:endParaRPr>
          </a:p>
          <a:p>
            <a:pPr algn="just">
              <a:buClr>
                <a:srgbClr val="FF0000"/>
              </a:buClr>
              <a:buFont typeface="Wingdings" pitchFamily="2" charset="2"/>
              <a:buChar char="q"/>
              <a:defRPr/>
            </a:pPr>
            <a:r>
              <a:rPr lang="pt-BR" sz="3200" dirty="0">
                <a:cs typeface="Arial" pitchFamily="34" charset="0"/>
              </a:rPr>
              <a:t> Lei Orgânica do Distrito Federal (art. 149);</a:t>
            </a:r>
          </a:p>
          <a:p>
            <a:pPr algn="just">
              <a:buClr>
                <a:srgbClr val="FF0000"/>
              </a:buClr>
              <a:defRPr/>
            </a:pPr>
            <a:endParaRPr lang="pt-BR" sz="3200" dirty="0">
              <a:cs typeface="Arial" pitchFamily="34" charset="0"/>
            </a:endParaRPr>
          </a:p>
          <a:p>
            <a:pPr algn="just">
              <a:buClr>
                <a:srgbClr val="FF0000"/>
              </a:buClr>
              <a:defRPr/>
            </a:pPr>
            <a:endParaRPr lang="pt-BR" sz="3200" dirty="0">
              <a:cs typeface="Arial" pitchFamily="34" charset="0"/>
            </a:endParaRPr>
          </a:p>
          <a:p>
            <a:pPr algn="just">
              <a:buClr>
                <a:srgbClr val="FF0000"/>
              </a:buClr>
              <a:buFont typeface="Wingdings" pitchFamily="2" charset="2"/>
              <a:buChar char="q"/>
              <a:defRPr/>
            </a:pPr>
            <a:r>
              <a:rPr lang="pt-BR" sz="3200" dirty="0">
                <a:cs typeface="Arial" pitchFamily="34" charset="0"/>
              </a:rPr>
              <a:t> LRF – Lei Complementar nº 101/2000 (art. 4º).</a:t>
            </a:r>
          </a:p>
          <a:p>
            <a:pPr marL="914400" lvl="1" indent="-457200" algn="just">
              <a:buClr>
                <a:srgbClr val="FF0000"/>
              </a:buClr>
              <a:buFont typeface="Wingdings" panose="05000000000000000000" pitchFamily="2" charset="2"/>
              <a:buChar char="Ø"/>
              <a:defRPr/>
            </a:pPr>
            <a:r>
              <a:rPr lang="pt-BR" sz="3200" dirty="0">
                <a:solidFill>
                  <a:srgbClr val="0000FF"/>
                </a:solidFill>
                <a:cs typeface="Arial" pitchFamily="34" charset="0"/>
              </a:rPr>
              <a:t>Audiência Pública</a:t>
            </a:r>
            <a:r>
              <a:rPr lang="pt-BR" sz="3200" dirty="0">
                <a:cs typeface="Arial" pitchFamily="34" charset="0"/>
              </a:rPr>
              <a:t> (art. 48).</a:t>
            </a:r>
          </a:p>
          <a:p>
            <a:pPr>
              <a:buClr>
                <a:srgbClr val="FF0000"/>
              </a:buClr>
              <a:defRPr/>
            </a:pPr>
            <a:endParaRPr lang="pt-BR" sz="3200" b="1" dirty="0">
              <a:solidFill>
                <a:schemeClr val="bg2">
                  <a:lumMod val="25000"/>
                </a:schemeClr>
              </a:solidFill>
              <a:cs typeface="Arial" pitchFamily="34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q"/>
              <a:defRPr/>
            </a:pPr>
            <a:endParaRPr lang="pt-BR" sz="3200" b="1" dirty="0">
              <a:solidFill>
                <a:schemeClr val="bg2">
                  <a:lumMod val="25000"/>
                </a:schemeClr>
              </a:solidFill>
              <a:cs typeface="Arial" pitchFamily="34" charset="0"/>
            </a:endParaRPr>
          </a:p>
          <a:p>
            <a:pPr>
              <a:buClr>
                <a:srgbClr val="FF0000"/>
              </a:buClr>
              <a:defRPr/>
            </a:pPr>
            <a:r>
              <a:rPr lang="pt-BR" sz="3200" b="1" dirty="0">
                <a:solidFill>
                  <a:schemeClr val="bg2">
                    <a:lumMod val="25000"/>
                  </a:schemeClr>
                </a:solidFill>
                <a:cs typeface="Arial" pitchFamily="34" charset="0"/>
              </a:rPr>
              <a:t>  </a:t>
            </a:r>
            <a:endParaRPr lang="pt-BR" sz="2400" b="1" i="1" dirty="0">
              <a:solidFill>
                <a:schemeClr val="accent4">
                  <a:lumMod val="10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613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10"/>
          <p:cNvSpPr txBox="1">
            <a:spLocks noChangeArrowheads="1"/>
          </p:cNvSpPr>
          <p:nvPr/>
        </p:nvSpPr>
        <p:spPr bwMode="auto">
          <a:xfrm>
            <a:off x="0" y="750"/>
            <a:ext cx="9144000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Fundamentação Legal</a:t>
            </a:r>
            <a:endParaRPr lang="pt-BR" sz="2400" b="1" dirty="0">
              <a:solidFill>
                <a:schemeClr val="bg1"/>
              </a:solidFill>
            </a:endParaRP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0" y="0"/>
            <a:ext cx="9144000" cy="17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5" name="Text Box 20"/>
          <p:cNvSpPr txBox="1">
            <a:spLocks noChangeArrowheads="1"/>
          </p:cNvSpPr>
          <p:nvPr/>
        </p:nvSpPr>
        <p:spPr bwMode="auto">
          <a:xfrm>
            <a:off x="179512" y="908720"/>
            <a:ext cx="8712968" cy="32932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Clr>
                <a:srgbClr val="FF0000"/>
              </a:buClr>
              <a:buFont typeface="Wingdings" pitchFamily="2" charset="2"/>
              <a:buChar char="q"/>
              <a:defRPr/>
            </a:pPr>
            <a:r>
              <a:rPr lang="pt-BR" sz="3200" b="1" dirty="0">
                <a:cs typeface="Arial" pitchFamily="34" charset="0"/>
              </a:rPr>
              <a:t>  Constituição Federal (art. 165)</a:t>
            </a:r>
          </a:p>
          <a:p>
            <a:pPr>
              <a:buClr>
                <a:srgbClr val="FF0000"/>
              </a:buClr>
              <a:defRPr/>
            </a:pPr>
            <a:r>
              <a:rPr lang="pt-BR" sz="3200" b="1" dirty="0">
                <a:solidFill>
                  <a:schemeClr val="bg2">
                    <a:lumMod val="25000"/>
                  </a:schemeClr>
                </a:solidFill>
                <a:cs typeface="Arial" pitchFamily="34" charset="0"/>
              </a:rPr>
              <a:t>  </a:t>
            </a:r>
          </a:p>
          <a:p>
            <a:pPr algn="just"/>
            <a:r>
              <a:rPr lang="pt-BR" sz="2400" i="1" dirty="0"/>
              <a:t>§ 2º A </a:t>
            </a:r>
            <a:r>
              <a:rPr lang="pt-BR" sz="2400" b="1" i="1" dirty="0"/>
              <a:t>lei de diretrizes orçamentárias </a:t>
            </a:r>
            <a:r>
              <a:rPr lang="pt-BR" sz="2400" i="1" dirty="0"/>
              <a:t>compreenderá as </a:t>
            </a:r>
            <a:r>
              <a:rPr lang="pt-BR" sz="2400" b="1" i="1" dirty="0"/>
              <a:t>metas e prioridades</a:t>
            </a:r>
            <a:r>
              <a:rPr lang="pt-BR" sz="2400" i="1" dirty="0"/>
              <a:t> da administração pública federal, incluindo as despesas de capital para o exercício financeiro subsequente, orientará a elaboração da lei orçamentária anual, disporá sobre as alterações na legislação tributária e estabelecerá a política de aplicação das agências financeiras oficiais de fomento.</a:t>
            </a:r>
            <a:endParaRPr lang="pt-BR" sz="2400" i="1" dirty="0">
              <a:solidFill>
                <a:schemeClr val="accent4">
                  <a:lumMod val="10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2936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10"/>
          <p:cNvSpPr txBox="1">
            <a:spLocks noChangeArrowheads="1"/>
          </p:cNvSpPr>
          <p:nvPr/>
        </p:nvSpPr>
        <p:spPr bwMode="auto">
          <a:xfrm>
            <a:off x="0" y="750"/>
            <a:ext cx="9144000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Fundamentação Legal</a:t>
            </a:r>
            <a:endParaRPr lang="pt-BR" sz="2400" b="1" dirty="0">
              <a:solidFill>
                <a:schemeClr val="bg1"/>
              </a:solidFill>
            </a:endParaRP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0" y="0"/>
            <a:ext cx="9144000" cy="17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5" name="Text Box 20"/>
          <p:cNvSpPr txBox="1">
            <a:spLocks noChangeArrowheads="1"/>
          </p:cNvSpPr>
          <p:nvPr/>
        </p:nvSpPr>
        <p:spPr bwMode="auto">
          <a:xfrm>
            <a:off x="179512" y="908720"/>
            <a:ext cx="8712968" cy="440120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Clr>
                <a:srgbClr val="FF0000"/>
              </a:buClr>
              <a:buFont typeface="Wingdings" pitchFamily="2" charset="2"/>
              <a:buChar char="q"/>
              <a:defRPr/>
            </a:pPr>
            <a:r>
              <a:rPr lang="pt-BR" sz="3200" b="1" dirty="0">
                <a:cs typeface="Arial" pitchFamily="34" charset="0"/>
              </a:rPr>
              <a:t>  Lei Orgânica do Distrito Federal (art. 149)</a:t>
            </a:r>
          </a:p>
          <a:p>
            <a:pPr>
              <a:buClr>
                <a:srgbClr val="FF0000"/>
              </a:buClr>
              <a:defRPr/>
            </a:pPr>
            <a:endParaRPr lang="pt-BR" sz="3200" b="1" dirty="0">
              <a:cs typeface="Arial" pitchFamily="34" charset="0"/>
            </a:endParaRPr>
          </a:p>
          <a:p>
            <a:pPr algn="just">
              <a:defRPr/>
            </a:pPr>
            <a:r>
              <a:rPr lang="pt-BR" sz="2400" i="1" dirty="0"/>
              <a:t>§ 3º A </a:t>
            </a:r>
            <a:r>
              <a:rPr lang="pt-BR" sz="2400" b="1" i="1" dirty="0"/>
              <a:t>lei de diretrizes orçamentárias</a:t>
            </a:r>
            <a:r>
              <a:rPr lang="pt-BR" sz="2400" i="1" dirty="0"/>
              <a:t>, </a:t>
            </a:r>
            <a:r>
              <a:rPr lang="pt-BR" sz="2400" i="1" u="sng" dirty="0">
                <a:solidFill>
                  <a:srgbClr val="FF0000"/>
                </a:solidFill>
              </a:rPr>
              <a:t>compatível com o plano plurianual</a:t>
            </a:r>
            <a:r>
              <a:rPr lang="pt-BR" sz="2400" i="1" dirty="0"/>
              <a:t>, compreenderá as metas e prioridades da administração pública </a:t>
            </a:r>
            <a:r>
              <a:rPr lang="pt-BR" sz="2400" i="1" u="sng" dirty="0">
                <a:solidFill>
                  <a:srgbClr val="FF0000"/>
                </a:solidFill>
              </a:rPr>
              <a:t>do Distrito Federal</a:t>
            </a:r>
            <a:r>
              <a:rPr lang="pt-BR" sz="2400" i="1" dirty="0"/>
              <a:t>, incluídas as despesas de capital para o exercício financeiro subsequente; orientará a elaboração da lei orçamentária anual; disporá sobre as alterações da legislação tributária; estabelecerá a política tarifária das entidades da administração indireta e a política de aplicação das agências financeiras oficiais de fomento; </a:t>
            </a:r>
            <a:r>
              <a:rPr lang="pt-BR" sz="2400" i="1" u="sng" dirty="0">
                <a:solidFill>
                  <a:srgbClr val="FF0000"/>
                </a:solidFill>
              </a:rPr>
              <a:t>bem como definirá a política de pessoal a curto prazo da administração direta e indireta do Governo</a:t>
            </a:r>
            <a:r>
              <a:rPr lang="pt-BR" sz="2400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86222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10"/>
          <p:cNvSpPr txBox="1">
            <a:spLocks noChangeArrowheads="1"/>
          </p:cNvSpPr>
          <p:nvPr/>
        </p:nvSpPr>
        <p:spPr bwMode="auto">
          <a:xfrm>
            <a:off x="0" y="750"/>
            <a:ext cx="9144000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Fundamentação Legal</a:t>
            </a:r>
            <a:endParaRPr lang="pt-BR" sz="2400" b="1" dirty="0">
              <a:solidFill>
                <a:schemeClr val="bg1"/>
              </a:solidFill>
            </a:endParaRP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0" y="0"/>
            <a:ext cx="9144000" cy="17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5" name="Text Box 20"/>
          <p:cNvSpPr txBox="1">
            <a:spLocks noChangeArrowheads="1"/>
          </p:cNvSpPr>
          <p:nvPr/>
        </p:nvSpPr>
        <p:spPr bwMode="auto">
          <a:xfrm>
            <a:off x="179512" y="908720"/>
            <a:ext cx="8712968" cy="59400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Clr>
                <a:srgbClr val="FF0000"/>
              </a:buClr>
              <a:buFont typeface="Wingdings" pitchFamily="2" charset="2"/>
              <a:buChar char="q"/>
              <a:defRPr/>
            </a:pPr>
            <a:r>
              <a:rPr lang="pt-BR" sz="3200" b="1" dirty="0">
                <a:solidFill>
                  <a:schemeClr val="accent4">
                    <a:lumMod val="10000"/>
                  </a:schemeClr>
                </a:solidFill>
                <a:cs typeface="Arial" pitchFamily="34" charset="0"/>
              </a:rPr>
              <a:t>  </a:t>
            </a:r>
            <a:r>
              <a:rPr lang="pt-BR" sz="3200" b="1" dirty="0">
                <a:cs typeface="Arial" pitchFamily="34" charset="0"/>
              </a:rPr>
              <a:t>LRF - Lei Complementar nº 101/2000 (art. 4º)</a:t>
            </a:r>
          </a:p>
          <a:p>
            <a:pPr algn="just">
              <a:buClr>
                <a:srgbClr val="FF0000"/>
              </a:buClr>
              <a:defRPr/>
            </a:pPr>
            <a:endParaRPr lang="pt-BR" sz="3200" b="1" dirty="0">
              <a:solidFill>
                <a:schemeClr val="bg2">
                  <a:lumMod val="25000"/>
                </a:schemeClr>
              </a:solidFill>
              <a:cs typeface="Arial" pitchFamily="34" charset="0"/>
            </a:endParaRPr>
          </a:p>
          <a:p>
            <a:pPr algn="just"/>
            <a:r>
              <a:rPr lang="pt-BR" sz="2400" i="1" dirty="0"/>
              <a:t>Art. 4º A </a:t>
            </a:r>
            <a:r>
              <a:rPr lang="pt-BR" sz="2400" b="1" i="1" dirty="0"/>
              <a:t>lei de diretrizes orçamentárias </a:t>
            </a:r>
            <a:r>
              <a:rPr lang="pt-BR" sz="2400" i="1" dirty="0"/>
              <a:t>atenderá o disposto no § 2º do art. 165 da Constituição e:</a:t>
            </a:r>
          </a:p>
          <a:p>
            <a:pPr algn="just"/>
            <a:endParaRPr lang="pt-BR" sz="2400" i="1" dirty="0"/>
          </a:p>
          <a:p>
            <a:pPr algn="just"/>
            <a:r>
              <a:rPr lang="pt-BR" sz="2400" i="1" dirty="0"/>
              <a:t>I – disporá também sobre:</a:t>
            </a:r>
          </a:p>
          <a:p>
            <a:pPr algn="just"/>
            <a:r>
              <a:rPr lang="pt-BR" sz="2000" i="1" dirty="0"/>
              <a:t>a) </a:t>
            </a:r>
            <a:r>
              <a:rPr lang="pt-BR" sz="2000" i="1" u="sng" dirty="0">
                <a:solidFill>
                  <a:srgbClr val="FF0000"/>
                </a:solidFill>
              </a:rPr>
              <a:t>equilíbrio entre receitas e despesas</a:t>
            </a:r>
            <a:r>
              <a:rPr lang="pt-BR" sz="2000" i="1" dirty="0"/>
              <a:t>;</a:t>
            </a:r>
          </a:p>
          <a:p>
            <a:pPr algn="just"/>
            <a:r>
              <a:rPr lang="pt-BR" sz="2000" i="1" dirty="0"/>
              <a:t>b) </a:t>
            </a:r>
            <a:r>
              <a:rPr lang="pt-BR" sz="2000" i="1" u="sng" dirty="0">
                <a:solidFill>
                  <a:srgbClr val="FF0000"/>
                </a:solidFill>
              </a:rPr>
              <a:t>critérios e forma de limitação de empenho</a:t>
            </a:r>
            <a:r>
              <a:rPr lang="pt-BR" sz="2000" i="1" dirty="0"/>
              <a:t>, a ser efetivada nas hipóteses previstas na alínea “b” do inciso II deste artigo, no art. 9º e no inciso II do § 1º do art. 31;</a:t>
            </a:r>
          </a:p>
          <a:p>
            <a:pPr algn="just"/>
            <a:r>
              <a:rPr lang="pt-BR" sz="2000" i="1" dirty="0"/>
              <a:t>c) (VETADO)</a:t>
            </a:r>
          </a:p>
          <a:p>
            <a:pPr algn="just"/>
            <a:r>
              <a:rPr lang="pt-BR" sz="2000" i="1" dirty="0"/>
              <a:t>d) (VETADO)</a:t>
            </a:r>
          </a:p>
          <a:p>
            <a:pPr algn="just"/>
            <a:r>
              <a:rPr lang="pt-BR" sz="2000" i="1" dirty="0"/>
              <a:t>e) </a:t>
            </a:r>
            <a:r>
              <a:rPr lang="pt-BR" sz="2000" i="1" u="sng" dirty="0">
                <a:solidFill>
                  <a:srgbClr val="FF0000"/>
                </a:solidFill>
              </a:rPr>
              <a:t>normas relativas ao controle de custos</a:t>
            </a:r>
            <a:r>
              <a:rPr lang="pt-BR" sz="2000" i="1" dirty="0"/>
              <a:t> e à </a:t>
            </a:r>
            <a:r>
              <a:rPr lang="pt-BR" sz="2000" i="1" u="sng" dirty="0">
                <a:solidFill>
                  <a:srgbClr val="FF0000"/>
                </a:solidFill>
              </a:rPr>
              <a:t>avaliação dos resultados</a:t>
            </a:r>
            <a:r>
              <a:rPr lang="pt-BR" sz="2000" i="1" dirty="0"/>
              <a:t> dos programas financiados com recursos dos orçamentos;</a:t>
            </a:r>
          </a:p>
          <a:p>
            <a:pPr algn="just"/>
            <a:r>
              <a:rPr lang="pt-BR" sz="2000" i="1" dirty="0"/>
              <a:t>f) demais </a:t>
            </a:r>
            <a:r>
              <a:rPr lang="pt-BR" sz="2000" i="1" u="sng" dirty="0">
                <a:solidFill>
                  <a:srgbClr val="FF0000"/>
                </a:solidFill>
              </a:rPr>
              <a:t>condições e exigências para transferências de recursos a entidades públicas e privadas</a:t>
            </a:r>
            <a:r>
              <a:rPr lang="pt-BR" sz="2000" i="1" dirty="0"/>
              <a:t>;</a:t>
            </a:r>
            <a:endParaRPr lang="pt-BR" sz="2000" b="1" i="1" dirty="0">
              <a:cs typeface="Arial" pitchFamily="34" charset="0"/>
            </a:endParaRPr>
          </a:p>
          <a:p>
            <a:pPr>
              <a:defRPr/>
            </a:pPr>
            <a:endParaRPr lang="pt-BR" sz="2000" b="1" dirty="0">
              <a:solidFill>
                <a:schemeClr val="accent4">
                  <a:lumMod val="10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789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10"/>
          <p:cNvSpPr txBox="1">
            <a:spLocks noChangeArrowheads="1"/>
          </p:cNvSpPr>
          <p:nvPr/>
        </p:nvSpPr>
        <p:spPr bwMode="auto">
          <a:xfrm>
            <a:off x="0" y="750"/>
            <a:ext cx="9144000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Fundamentação Legal</a:t>
            </a:r>
            <a:endParaRPr lang="pt-BR" sz="2400" b="1" dirty="0">
              <a:solidFill>
                <a:schemeClr val="bg1"/>
              </a:solidFill>
            </a:endParaRP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0" y="0"/>
            <a:ext cx="9144000" cy="17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5" name="Text Box 20"/>
          <p:cNvSpPr txBox="1">
            <a:spLocks noChangeArrowheads="1"/>
          </p:cNvSpPr>
          <p:nvPr/>
        </p:nvSpPr>
        <p:spPr bwMode="auto">
          <a:xfrm>
            <a:off x="179512" y="908720"/>
            <a:ext cx="8712968" cy="470898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Clr>
                <a:srgbClr val="FF0000"/>
              </a:buClr>
              <a:buFont typeface="Wingdings" pitchFamily="2" charset="2"/>
              <a:buChar char="q"/>
              <a:defRPr/>
            </a:pPr>
            <a:r>
              <a:rPr lang="pt-BR" sz="3200" b="1" dirty="0">
                <a:solidFill>
                  <a:schemeClr val="accent4">
                    <a:lumMod val="10000"/>
                  </a:schemeClr>
                </a:solidFill>
                <a:cs typeface="Arial" pitchFamily="34" charset="0"/>
              </a:rPr>
              <a:t>  </a:t>
            </a:r>
            <a:r>
              <a:rPr lang="pt-BR" sz="3200" b="1" dirty="0">
                <a:cs typeface="Arial" pitchFamily="34" charset="0"/>
              </a:rPr>
              <a:t>LRF - Lei Complementar nº 101/2000 (art. 4º)</a:t>
            </a:r>
          </a:p>
          <a:p>
            <a:pPr algn="just">
              <a:buClr>
                <a:srgbClr val="FF0000"/>
              </a:buClr>
              <a:defRPr/>
            </a:pPr>
            <a:endParaRPr lang="pt-BR" sz="3200" b="1" dirty="0">
              <a:solidFill>
                <a:schemeClr val="bg2">
                  <a:lumMod val="25000"/>
                </a:schemeClr>
              </a:solidFill>
              <a:cs typeface="Arial" pitchFamily="34" charset="0"/>
            </a:endParaRPr>
          </a:p>
          <a:p>
            <a:pPr algn="just"/>
            <a:r>
              <a:rPr lang="pt-BR" sz="2400" i="1" dirty="0"/>
              <a:t>II – (VETADO)</a:t>
            </a:r>
          </a:p>
          <a:p>
            <a:pPr algn="just"/>
            <a:endParaRPr lang="pt-BR" sz="2400" i="1" dirty="0"/>
          </a:p>
          <a:p>
            <a:pPr algn="just"/>
            <a:r>
              <a:rPr lang="pt-BR" sz="2400" i="1" dirty="0"/>
              <a:t>III – (VETADO)</a:t>
            </a:r>
          </a:p>
          <a:p>
            <a:pPr algn="just"/>
            <a:endParaRPr lang="pt-BR" sz="2400" b="1" i="1" dirty="0">
              <a:cs typeface="Arial" pitchFamily="34" charset="0"/>
            </a:endParaRPr>
          </a:p>
          <a:p>
            <a:pPr algn="just">
              <a:defRPr/>
            </a:pPr>
            <a:r>
              <a:rPr lang="pt-BR" sz="2400" i="1" dirty="0"/>
              <a:t>§ 1º </a:t>
            </a:r>
            <a:r>
              <a:rPr lang="pt-BR" sz="2400" b="1" i="1" u="sng" dirty="0">
                <a:solidFill>
                  <a:srgbClr val="FF0000"/>
                </a:solidFill>
              </a:rPr>
              <a:t>Integrará o projeto de lei de diretrizes orçamentárias Anexo de Metas Fiscais</a:t>
            </a:r>
            <a:r>
              <a:rPr lang="pt-BR" sz="2400" i="1" dirty="0"/>
              <a:t>, em que serão estabelecidas metas anuais, em valores correntes e constantes, relativas a receitas, despesas, resultados nominal e primário e montante da dívida pública, para o exercício a que se referirem e para os dois seguintes.</a:t>
            </a:r>
            <a:endParaRPr lang="pt-BR" sz="2400" b="1" i="1" dirty="0">
              <a:cs typeface="Arial" pitchFamily="34" charset="0"/>
            </a:endParaRPr>
          </a:p>
          <a:p>
            <a:pPr>
              <a:defRPr/>
            </a:pPr>
            <a:endParaRPr lang="pt-BR" sz="2000" b="1" dirty="0">
              <a:solidFill>
                <a:schemeClr val="accent4">
                  <a:lumMod val="10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2608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10"/>
          <p:cNvSpPr txBox="1">
            <a:spLocks noChangeArrowheads="1"/>
          </p:cNvSpPr>
          <p:nvPr/>
        </p:nvSpPr>
        <p:spPr bwMode="auto">
          <a:xfrm>
            <a:off x="0" y="750"/>
            <a:ext cx="9144000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Fundamentação Legal</a:t>
            </a:r>
            <a:endParaRPr lang="pt-BR" sz="2400" b="1" dirty="0">
              <a:solidFill>
                <a:schemeClr val="bg1"/>
              </a:solidFill>
            </a:endParaRP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0" y="0"/>
            <a:ext cx="9144000" cy="17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5" name="Text Box 20"/>
          <p:cNvSpPr txBox="1">
            <a:spLocks noChangeArrowheads="1"/>
          </p:cNvSpPr>
          <p:nvPr/>
        </p:nvSpPr>
        <p:spPr bwMode="auto">
          <a:xfrm>
            <a:off x="176430" y="908720"/>
            <a:ext cx="8712968" cy="440120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Clr>
                <a:srgbClr val="FF0000"/>
              </a:buClr>
              <a:buFont typeface="Wingdings" pitchFamily="2" charset="2"/>
              <a:buChar char="q"/>
              <a:defRPr/>
            </a:pPr>
            <a:r>
              <a:rPr lang="pt-BR" sz="3200" b="1" dirty="0">
                <a:solidFill>
                  <a:schemeClr val="accent4">
                    <a:lumMod val="10000"/>
                  </a:schemeClr>
                </a:solidFill>
                <a:cs typeface="Arial" pitchFamily="34" charset="0"/>
              </a:rPr>
              <a:t>  </a:t>
            </a:r>
            <a:r>
              <a:rPr lang="pt-BR" sz="3200" b="1" dirty="0">
                <a:cs typeface="Arial" pitchFamily="34" charset="0"/>
              </a:rPr>
              <a:t>LRF - Lei Complementar nº 101/2000 (art. 4º)</a:t>
            </a:r>
          </a:p>
          <a:p>
            <a:pPr>
              <a:buClr>
                <a:srgbClr val="FF0000"/>
              </a:buClr>
              <a:defRPr/>
            </a:pPr>
            <a:endParaRPr lang="pt-BR" sz="3200" b="1" dirty="0">
              <a:solidFill>
                <a:schemeClr val="bg2">
                  <a:lumMod val="25000"/>
                </a:schemeClr>
              </a:solidFill>
              <a:cs typeface="Arial" pitchFamily="34" charset="0"/>
            </a:endParaRPr>
          </a:p>
          <a:p>
            <a:pPr algn="just"/>
            <a:r>
              <a:rPr lang="pt-BR" sz="2400" i="1" dirty="0"/>
              <a:t>§ 2º O Anexo conterá, ainda:</a:t>
            </a:r>
          </a:p>
          <a:p>
            <a:pPr algn="just"/>
            <a:endParaRPr lang="pt-BR" sz="2400" i="1" dirty="0"/>
          </a:p>
          <a:p>
            <a:pPr algn="just"/>
            <a:r>
              <a:rPr lang="pt-BR" sz="2400" i="1" dirty="0"/>
              <a:t>I – avaliação do cumprimento das metas relativas ao ano anterior;</a:t>
            </a:r>
          </a:p>
          <a:p>
            <a:pPr algn="just"/>
            <a:endParaRPr lang="pt-BR" sz="2400" i="1" dirty="0"/>
          </a:p>
          <a:p>
            <a:pPr algn="just"/>
            <a:r>
              <a:rPr lang="pt-BR" sz="2400" i="1" dirty="0"/>
              <a:t>II – demonstrativo das metas anuais, instruído com memória e metodologia de cálculo que justifiquem os resultados pretendidos, comparando-as com as fixadas nos três exercícios anteriores, e evidenciando a consistência delas com as premissas e os objetivos da</a:t>
            </a:r>
          </a:p>
          <a:p>
            <a:pPr algn="just"/>
            <a:r>
              <a:rPr lang="pt-BR" sz="2400" i="1" dirty="0"/>
              <a:t>política econômica nacional;</a:t>
            </a:r>
            <a:endParaRPr lang="pt-BR" sz="2400" b="1" i="1" dirty="0">
              <a:solidFill>
                <a:schemeClr val="accent4">
                  <a:lumMod val="10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7849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10"/>
          <p:cNvSpPr txBox="1">
            <a:spLocks noChangeArrowheads="1"/>
          </p:cNvSpPr>
          <p:nvPr/>
        </p:nvSpPr>
        <p:spPr bwMode="auto">
          <a:xfrm>
            <a:off x="0" y="750"/>
            <a:ext cx="9154632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Fundamentação Legal</a:t>
            </a:r>
            <a:endParaRPr lang="pt-BR" sz="2400" b="1" dirty="0">
              <a:solidFill>
                <a:schemeClr val="bg1"/>
              </a:solidFill>
            </a:endParaRP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0" y="0"/>
            <a:ext cx="9144000" cy="17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5" name="Text Box 20"/>
          <p:cNvSpPr txBox="1">
            <a:spLocks noChangeArrowheads="1"/>
          </p:cNvSpPr>
          <p:nvPr/>
        </p:nvSpPr>
        <p:spPr bwMode="auto">
          <a:xfrm>
            <a:off x="176430" y="908720"/>
            <a:ext cx="8712968" cy="526297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Clr>
                <a:srgbClr val="FF0000"/>
              </a:buClr>
              <a:buFont typeface="Wingdings" pitchFamily="2" charset="2"/>
              <a:buChar char="q"/>
              <a:defRPr/>
            </a:pPr>
            <a:r>
              <a:rPr lang="pt-BR" sz="3200" b="1" dirty="0">
                <a:solidFill>
                  <a:schemeClr val="accent4">
                    <a:lumMod val="10000"/>
                  </a:schemeClr>
                </a:solidFill>
                <a:cs typeface="Arial" pitchFamily="34" charset="0"/>
              </a:rPr>
              <a:t>  </a:t>
            </a:r>
            <a:r>
              <a:rPr lang="pt-BR" sz="3200" b="1" dirty="0">
                <a:cs typeface="Arial" pitchFamily="34" charset="0"/>
              </a:rPr>
              <a:t>LRF - Lei Complementar nº 101/2000 (art. 4º)</a:t>
            </a:r>
          </a:p>
          <a:p>
            <a:pPr>
              <a:buClr>
                <a:srgbClr val="FF0000"/>
              </a:buClr>
              <a:defRPr/>
            </a:pPr>
            <a:endParaRPr lang="pt-BR" sz="3200" b="1" dirty="0">
              <a:solidFill>
                <a:schemeClr val="bg2">
                  <a:lumMod val="25000"/>
                </a:schemeClr>
              </a:solidFill>
              <a:cs typeface="Arial" pitchFamily="34" charset="0"/>
            </a:endParaRPr>
          </a:p>
          <a:p>
            <a:pPr algn="just"/>
            <a:r>
              <a:rPr lang="pt-BR" sz="2400" i="1" dirty="0"/>
              <a:t>III – evolução do patrimônio líquido, também nos últimos três exercícios, destacando a origem e a aplicação dos recursos obtidos com a alienação de ativos;</a:t>
            </a:r>
          </a:p>
          <a:p>
            <a:pPr algn="just"/>
            <a:endParaRPr lang="pt-BR" sz="2400" i="1" dirty="0"/>
          </a:p>
          <a:p>
            <a:pPr algn="just"/>
            <a:r>
              <a:rPr lang="pt-BR" sz="2400" i="1" dirty="0"/>
              <a:t>IV – avaliação da situação financeira e atuarial:</a:t>
            </a:r>
          </a:p>
          <a:p>
            <a:pPr algn="just"/>
            <a:r>
              <a:rPr lang="pt-BR" sz="2000" i="1" dirty="0"/>
              <a:t>a) dos regimes geral de previdência social e próprio dos servidores públicos e do Fundo de Amparo ao Trabalhador;</a:t>
            </a:r>
          </a:p>
          <a:p>
            <a:pPr algn="just"/>
            <a:r>
              <a:rPr lang="pt-BR" sz="2000" i="1" dirty="0"/>
              <a:t>b) dos demais fundos públicos e programas estatais de natureza atuarial;</a:t>
            </a:r>
          </a:p>
          <a:p>
            <a:pPr algn="just"/>
            <a:endParaRPr lang="pt-BR" sz="2000" i="1" dirty="0"/>
          </a:p>
          <a:p>
            <a:pPr algn="just"/>
            <a:r>
              <a:rPr lang="pt-BR" sz="2400" i="1" dirty="0"/>
              <a:t>V – demonstrativo da estimativa e compensação da renúncia de receita e da margem de expansão das despesas obrigatórias de</a:t>
            </a:r>
          </a:p>
          <a:p>
            <a:pPr algn="just"/>
            <a:r>
              <a:rPr lang="pt-BR" sz="2400" i="1" dirty="0"/>
              <a:t>caráter continuado.</a:t>
            </a:r>
            <a:endParaRPr lang="pt-BR" sz="2400" b="1" i="1" dirty="0">
              <a:solidFill>
                <a:schemeClr val="accent4">
                  <a:lumMod val="10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3448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Box 710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Datas Importantes </a:t>
            </a: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da </a:t>
            </a:r>
            <a:r>
              <a:rPr 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LDO 2019</a:t>
            </a:r>
            <a:endParaRPr lang="pt-BR" sz="2400" b="1" dirty="0">
              <a:solidFill>
                <a:schemeClr val="bg1"/>
              </a:solidFill>
            </a:endParaRPr>
          </a:p>
        </p:txBody>
      </p:sp>
      <p:sp>
        <p:nvSpPr>
          <p:cNvPr id="17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517232"/>
          </a:xfrm>
        </p:spPr>
        <p:txBody>
          <a:bodyPr>
            <a:noAutofit/>
          </a:bodyPr>
          <a:lstStyle/>
          <a:p>
            <a:pPr algn="just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t-BR" sz="2400" dirty="0" smtClean="0"/>
              <a:t>26/04/2018 – Audi</a:t>
            </a:r>
            <a:r>
              <a:rPr lang="en-US" sz="2400" dirty="0" err="1" smtClean="0"/>
              <a:t>ência</a:t>
            </a:r>
            <a:r>
              <a:rPr lang="en-US" sz="2400" dirty="0" smtClean="0"/>
              <a:t> </a:t>
            </a:r>
            <a:r>
              <a:rPr lang="en-US" sz="2400" dirty="0" err="1" smtClean="0"/>
              <a:t>Pública</a:t>
            </a:r>
            <a:r>
              <a:rPr lang="en-US" sz="2400" dirty="0" smtClean="0"/>
              <a:t> com </a:t>
            </a:r>
            <a:r>
              <a:rPr lang="en-US" sz="2400" dirty="0" err="1" smtClean="0"/>
              <a:t>Texto</a:t>
            </a:r>
            <a:r>
              <a:rPr lang="en-US" sz="2400" dirty="0"/>
              <a:t> </a:t>
            </a:r>
            <a:r>
              <a:rPr lang="en-US" sz="2400" dirty="0" err="1" smtClean="0"/>
              <a:t>Preliminar</a:t>
            </a:r>
            <a:r>
              <a:rPr lang="en-US" sz="2400" dirty="0" smtClean="0"/>
              <a:t> e </a:t>
            </a:r>
            <a:r>
              <a:rPr lang="en-US" sz="2400" dirty="0" err="1" smtClean="0"/>
              <a:t>alguns</a:t>
            </a:r>
            <a:r>
              <a:rPr lang="en-US" sz="2400" dirty="0" smtClean="0"/>
              <a:t> </a:t>
            </a:r>
            <a:r>
              <a:rPr lang="en-US" sz="2400" dirty="0" err="1" smtClean="0"/>
              <a:t>anexos</a:t>
            </a:r>
            <a:r>
              <a:rPr lang="en-US" sz="2400" dirty="0" smtClean="0"/>
              <a:t> </a:t>
            </a:r>
            <a:r>
              <a:rPr lang="en-US" sz="2400" dirty="0" err="1" smtClean="0"/>
              <a:t>publicados</a:t>
            </a:r>
            <a:r>
              <a:rPr lang="en-US" sz="2400" dirty="0" smtClean="0"/>
              <a:t>.</a:t>
            </a:r>
            <a:endParaRPr lang="pt-BR" sz="2400" dirty="0" smtClean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t-BR" sz="2400" dirty="0" smtClean="0"/>
              <a:t>04/05/2018 - Prazo m</a:t>
            </a:r>
            <a:r>
              <a:rPr lang="en-US" sz="2400" dirty="0" err="1" smtClean="0"/>
              <a:t>áximo</a:t>
            </a:r>
            <a:r>
              <a:rPr lang="en-US" sz="2400" dirty="0" smtClean="0"/>
              <a:t> de </a:t>
            </a:r>
            <a:r>
              <a:rPr lang="en-US" sz="2400" dirty="0" err="1" smtClean="0"/>
              <a:t>recebimento</a:t>
            </a:r>
            <a:r>
              <a:rPr lang="en-US" sz="2400" dirty="0" smtClean="0"/>
              <a:t> das </a:t>
            </a:r>
            <a:r>
              <a:rPr lang="en-US" sz="2400" dirty="0" err="1" smtClean="0"/>
              <a:t>sugestões</a:t>
            </a:r>
            <a:r>
              <a:rPr lang="en-US" sz="2400" dirty="0" smtClean="0"/>
              <a:t> no </a:t>
            </a:r>
            <a:r>
              <a:rPr lang="en-US" sz="2400" dirty="0" err="1" smtClean="0"/>
              <a:t>âmbito</a:t>
            </a:r>
            <a:r>
              <a:rPr lang="en-US" sz="2400" dirty="0" smtClean="0"/>
              <a:t> do </a:t>
            </a:r>
            <a:r>
              <a:rPr lang="en-US" sz="2400" dirty="0" err="1" smtClean="0"/>
              <a:t>Executivo</a:t>
            </a:r>
            <a:r>
              <a:rPr lang="en-US" sz="2400" dirty="0" smtClean="0"/>
              <a:t>.</a:t>
            </a:r>
            <a:endParaRPr lang="pt-BR" sz="2400" dirty="0" smtClean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t-BR" sz="2400" dirty="0" smtClean="0"/>
              <a:t>15/05/2018 – Prazo de Envio do PLDO 2019 pelo Poder Executivo.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t-BR" sz="2400" dirty="0" smtClean="0"/>
              <a:t>Meio de Junho – Expectativa de Audi</a:t>
            </a:r>
            <a:r>
              <a:rPr lang="en-US" sz="2400" dirty="0" err="1" smtClean="0"/>
              <a:t>ência</a:t>
            </a:r>
            <a:r>
              <a:rPr lang="en-US" sz="2400" dirty="0" smtClean="0"/>
              <a:t> </a:t>
            </a:r>
            <a:r>
              <a:rPr lang="en-US" sz="2400" dirty="0" err="1" smtClean="0"/>
              <a:t>Pública</a:t>
            </a:r>
            <a:r>
              <a:rPr lang="en-US" sz="2400" dirty="0" smtClean="0"/>
              <a:t> do PLDO 2019 </a:t>
            </a:r>
            <a:r>
              <a:rPr lang="en-US" sz="2400" dirty="0" err="1" smtClean="0"/>
              <a:t>na</a:t>
            </a:r>
            <a:r>
              <a:rPr lang="en-US" sz="2400" dirty="0" smtClean="0"/>
              <a:t> CLDF.</a:t>
            </a:r>
            <a:endParaRPr lang="pt-BR" sz="2400" dirty="0" smtClean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t-BR" sz="2400" dirty="0" smtClean="0"/>
              <a:t>Final de Junho – Expectativa de </a:t>
            </a:r>
            <a:r>
              <a:rPr lang="pt-BR" sz="2400" dirty="0" err="1" smtClean="0"/>
              <a:t>Aprovaç</a:t>
            </a:r>
            <a:r>
              <a:rPr lang="en-US" sz="2400" dirty="0" err="1" smtClean="0"/>
              <a:t>ão</a:t>
            </a:r>
            <a:r>
              <a:rPr lang="en-US" sz="2400" dirty="0" smtClean="0"/>
              <a:t> do PLDO 2019 </a:t>
            </a:r>
            <a:r>
              <a:rPr lang="en-US" sz="2400" dirty="0" err="1" smtClean="0"/>
              <a:t>na</a:t>
            </a:r>
            <a:r>
              <a:rPr lang="en-US" sz="2400" dirty="0" smtClean="0"/>
              <a:t> CLDF.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en-US" sz="2400" dirty="0" err="1" smtClean="0"/>
              <a:t>Meio</a:t>
            </a:r>
            <a:r>
              <a:rPr lang="en-US" sz="2400" dirty="0" smtClean="0"/>
              <a:t> de Agosto – </a:t>
            </a:r>
            <a:r>
              <a:rPr lang="en-US" sz="2400" dirty="0" err="1" smtClean="0"/>
              <a:t>Expectativa</a:t>
            </a:r>
            <a:r>
              <a:rPr lang="en-US" sz="2400" dirty="0" smtClean="0"/>
              <a:t> de </a:t>
            </a:r>
            <a:r>
              <a:rPr lang="en-US" sz="2400" dirty="0" err="1" smtClean="0"/>
              <a:t>Publicação</a:t>
            </a:r>
            <a:r>
              <a:rPr lang="en-US" sz="2400" dirty="0" smtClean="0"/>
              <a:t> da LDO 2019.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en-US" sz="2400" dirty="0" err="1" smtClean="0"/>
              <a:t>Sugestões</a:t>
            </a:r>
            <a:r>
              <a:rPr lang="en-US" sz="2400" dirty="0" smtClean="0"/>
              <a:t> </a:t>
            </a:r>
            <a:r>
              <a:rPr lang="en-US" sz="2400" dirty="0" err="1" smtClean="0"/>
              <a:t>podem</a:t>
            </a:r>
            <a:r>
              <a:rPr lang="en-US" sz="2400" dirty="0" smtClean="0"/>
              <a:t> </a:t>
            </a:r>
            <a:r>
              <a:rPr lang="en-US" sz="2400" dirty="0" err="1" smtClean="0"/>
              <a:t>ser</a:t>
            </a:r>
            <a:r>
              <a:rPr lang="en-US" sz="2400" dirty="0" smtClean="0"/>
              <a:t> </a:t>
            </a:r>
            <a:r>
              <a:rPr lang="en-US" sz="2400" dirty="0" err="1" smtClean="0"/>
              <a:t>feitas</a:t>
            </a:r>
            <a:r>
              <a:rPr lang="en-US" sz="2400" dirty="0" smtClean="0"/>
              <a:t> a </a:t>
            </a:r>
            <a:r>
              <a:rPr lang="en-US" sz="2400" dirty="0" err="1" smtClean="0"/>
              <a:t>qualquer</a:t>
            </a:r>
            <a:r>
              <a:rPr lang="en-US" sz="2400" dirty="0" smtClean="0"/>
              <a:t> </a:t>
            </a:r>
            <a:r>
              <a:rPr lang="en-US" sz="2400" dirty="0" err="1" smtClean="0"/>
              <a:t>momento</a:t>
            </a:r>
            <a:r>
              <a:rPr lang="en-US" sz="2400" dirty="0" smtClean="0"/>
              <a:t>, de </a:t>
            </a:r>
            <a:r>
              <a:rPr lang="en-US" sz="2400" dirty="0" err="1" smtClean="0"/>
              <a:t>acordo</a:t>
            </a:r>
            <a:r>
              <a:rPr lang="en-US" sz="2400" dirty="0" smtClean="0"/>
              <a:t> com a </a:t>
            </a:r>
            <a:r>
              <a:rPr lang="en-US" sz="2400" b="1" dirty="0" smtClean="0"/>
              <a:t>Lei de </a:t>
            </a:r>
            <a:r>
              <a:rPr lang="en-US" sz="2400" b="1" dirty="0" err="1" smtClean="0"/>
              <a:t>Acesso</a:t>
            </a:r>
            <a:r>
              <a:rPr lang="en-US" sz="2400" b="1" dirty="0" smtClean="0"/>
              <a:t> à </a:t>
            </a:r>
            <a:r>
              <a:rPr lang="en-US" sz="2400" b="1" dirty="0" err="1" smtClean="0"/>
              <a:t>Informação</a:t>
            </a:r>
            <a:r>
              <a:rPr lang="en-US" sz="2400" b="1" dirty="0"/>
              <a:t> </a:t>
            </a:r>
            <a:r>
              <a:rPr lang="en-US" sz="2400" dirty="0" smtClean="0"/>
              <a:t>do Distrito Federal.</a:t>
            </a:r>
            <a:endParaRPr lang="pt-BR" sz="2400" dirty="0" smtClean="0"/>
          </a:p>
          <a:p>
            <a:pPr marL="0" indent="0" algn="just">
              <a:buClr>
                <a:srgbClr val="FF0000"/>
              </a:buClr>
              <a:buNone/>
            </a:pPr>
            <a:endParaRPr lang="pt-BR" sz="3100" dirty="0" smtClean="0"/>
          </a:p>
          <a:p>
            <a:pPr marL="0" indent="0" algn="just">
              <a:buClr>
                <a:srgbClr val="FF0000"/>
              </a:buClr>
              <a:buNone/>
            </a:pPr>
            <a:endParaRPr lang="pt-BR" sz="3100" dirty="0"/>
          </a:p>
        </p:txBody>
      </p:sp>
    </p:spTree>
    <p:extLst>
      <p:ext uri="{BB962C8B-B14F-4D97-AF65-F5344CB8AC3E}">
        <p14:creationId xmlns:p14="http://schemas.microsoft.com/office/powerpoint/2010/main" val="1917104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10"/>
          <p:cNvSpPr txBox="1">
            <a:spLocks noChangeArrowheads="1"/>
          </p:cNvSpPr>
          <p:nvPr/>
        </p:nvSpPr>
        <p:spPr bwMode="auto">
          <a:xfrm>
            <a:off x="0" y="750"/>
            <a:ext cx="9144000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Fundamentação </a:t>
            </a: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Legal</a:t>
            </a:r>
            <a:endParaRPr lang="pt-BR" sz="2400" b="1" dirty="0">
              <a:solidFill>
                <a:schemeClr val="bg1"/>
              </a:solidFill>
            </a:endParaRP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0" y="0"/>
            <a:ext cx="9144000" cy="17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5" name="Text Box 20"/>
          <p:cNvSpPr txBox="1">
            <a:spLocks noChangeArrowheads="1"/>
          </p:cNvSpPr>
          <p:nvPr/>
        </p:nvSpPr>
        <p:spPr bwMode="auto">
          <a:xfrm>
            <a:off x="176430" y="908720"/>
            <a:ext cx="8712968" cy="29238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Clr>
                <a:srgbClr val="FF0000"/>
              </a:buClr>
              <a:buFont typeface="Wingdings" pitchFamily="2" charset="2"/>
              <a:buChar char="q"/>
              <a:defRPr/>
            </a:pPr>
            <a:r>
              <a:rPr lang="pt-BR" sz="3200" b="1" dirty="0">
                <a:cs typeface="Arial" pitchFamily="34" charset="0"/>
              </a:rPr>
              <a:t>  Lei Complementar nº 101/2000 - LRF (art. 4º)</a:t>
            </a:r>
          </a:p>
          <a:p>
            <a:pPr>
              <a:buClr>
                <a:srgbClr val="FF0000"/>
              </a:buClr>
              <a:defRPr/>
            </a:pPr>
            <a:endParaRPr lang="pt-BR" sz="3200" b="1" dirty="0">
              <a:solidFill>
                <a:schemeClr val="bg2">
                  <a:lumMod val="25000"/>
                </a:schemeClr>
              </a:solidFill>
              <a:cs typeface="Arial" pitchFamily="34" charset="0"/>
            </a:endParaRPr>
          </a:p>
          <a:p>
            <a:pPr algn="just"/>
            <a:r>
              <a:rPr lang="pt-BR" sz="2400" i="1" dirty="0"/>
              <a:t>§ 3º A lei de diretrizes orçamentárias conterá Anexo de Riscos Fiscais, onde serão avaliados os passivos contingentes e outros riscos capazes de afetar as contas públicas, informando as providências a serem tomadas, caso se concretizem.</a:t>
            </a:r>
          </a:p>
          <a:p>
            <a:pPr algn="just"/>
            <a:endParaRPr lang="pt-BR" sz="2400" i="1" dirty="0"/>
          </a:p>
        </p:txBody>
      </p:sp>
    </p:spTree>
    <p:extLst>
      <p:ext uri="{BB962C8B-B14F-4D97-AF65-F5344CB8AC3E}">
        <p14:creationId xmlns:p14="http://schemas.microsoft.com/office/powerpoint/2010/main" val="1023457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CaixaDeTexto 26"/>
          <p:cNvSpPr txBox="1"/>
          <p:nvPr/>
        </p:nvSpPr>
        <p:spPr>
          <a:xfrm>
            <a:off x="3059832" y="5877272"/>
            <a:ext cx="2736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FIM</a:t>
            </a:r>
          </a:p>
        </p:txBody>
      </p:sp>
      <p:sp>
        <p:nvSpPr>
          <p:cNvPr id="2056" name="Rectangle 18"/>
          <p:cNvSpPr>
            <a:spLocks noChangeArrowheads="1"/>
          </p:cNvSpPr>
          <p:nvPr/>
        </p:nvSpPr>
        <p:spPr bwMode="auto">
          <a:xfrm>
            <a:off x="1412" y="6777038"/>
            <a:ext cx="9144000" cy="36512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2057" name="Rectangle 19"/>
          <p:cNvSpPr>
            <a:spLocks noChangeArrowheads="1"/>
          </p:cNvSpPr>
          <p:nvPr/>
        </p:nvSpPr>
        <p:spPr bwMode="auto">
          <a:xfrm>
            <a:off x="1412" y="6707188"/>
            <a:ext cx="9144000" cy="36512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2061" name="Rectangle 15"/>
          <p:cNvSpPr>
            <a:spLocks noChangeArrowheads="1"/>
          </p:cNvSpPr>
          <p:nvPr/>
        </p:nvSpPr>
        <p:spPr bwMode="auto">
          <a:xfrm>
            <a:off x="8860368" y="6453188"/>
            <a:ext cx="283633" cy="2159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24" name="Text Box 21"/>
          <p:cNvSpPr txBox="1">
            <a:spLocks noChangeArrowheads="1"/>
          </p:cNvSpPr>
          <p:nvPr/>
        </p:nvSpPr>
        <p:spPr bwMode="auto">
          <a:xfrm>
            <a:off x="0" y="5805264"/>
            <a:ext cx="9144000" cy="762000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pt-BR" sz="4400" b="1" dirty="0">
              <a:solidFill>
                <a:schemeClr val="bg1"/>
              </a:solidFill>
            </a:endParaRPr>
          </a:p>
        </p:txBody>
      </p:sp>
      <p:sp>
        <p:nvSpPr>
          <p:cNvPr id="31" name="Retângulo 30"/>
          <p:cNvSpPr/>
          <p:nvPr/>
        </p:nvSpPr>
        <p:spPr>
          <a:xfrm>
            <a:off x="251520" y="1340768"/>
            <a:ext cx="851294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AGRADECEMOS A PRESENÇA DE TODOS</a:t>
            </a:r>
          </a:p>
          <a:p>
            <a:pPr algn="ctr">
              <a:defRPr/>
            </a:pPr>
            <a:r>
              <a:rPr lang="pt-BR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 </a:t>
            </a:r>
          </a:p>
          <a:p>
            <a:pPr algn="ctr">
              <a:defRPr/>
            </a:pPr>
            <a:endParaRPr lang="pt-BR" sz="2400" b="1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  <a:p>
            <a:pPr algn="ctr">
              <a:defRPr/>
            </a:pPr>
            <a:endParaRPr lang="pt-BR" sz="3200" b="1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  <a:p>
            <a:pPr algn="ctr">
              <a:defRPr/>
            </a:pPr>
            <a:r>
              <a:rPr lang="pt-BR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SUBSECRETARIA DE ORÇAMENTO PÚBLICO</a:t>
            </a:r>
          </a:p>
          <a:p>
            <a:pPr algn="ctr">
              <a:defRPr/>
            </a:pPr>
            <a:endParaRPr lang="pt-BR" sz="2400" b="1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  <a:p>
            <a:pPr algn="ctr">
              <a:defRPr/>
            </a:pPr>
            <a:endParaRPr lang="pt-BR" sz="2400" b="1" dirty="0">
              <a:solidFill>
                <a:srgbClr val="33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r>
              <a:rPr lang="pt-BR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Anexo do Palácio do Buriti, 10º Andar</a:t>
            </a:r>
          </a:p>
          <a:p>
            <a:pPr algn="ctr">
              <a:defRPr/>
            </a:pPr>
            <a:r>
              <a:rPr lang="pt-BR" sz="2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Contatos: </a:t>
            </a:r>
            <a:r>
              <a:rPr lang="pt-BR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3414.6257/3414.6254/3414.6221</a:t>
            </a:r>
            <a:endParaRPr lang="pt-BR" sz="20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r>
              <a:rPr lang="pt-BR" sz="2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orcamento@seplag.df.gov.br</a:t>
            </a:r>
          </a:p>
          <a:p>
            <a:pPr algn="ctr">
              <a:defRPr/>
            </a:pPr>
            <a:endParaRPr lang="pt-BR" sz="2400" b="1" dirty="0">
              <a:solidFill>
                <a:srgbClr val="33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1"/>
            <a:ext cx="9144000" cy="765175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13" name="Text Box 16"/>
          <p:cNvSpPr txBox="1">
            <a:spLocks noChangeArrowheads="1"/>
          </p:cNvSpPr>
          <p:nvPr/>
        </p:nvSpPr>
        <p:spPr bwMode="auto">
          <a:xfrm>
            <a:off x="0" y="188641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Secretaria de Estado de Planejamento, Orçamento e Gestão - SEPLAG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10"/>
          <p:cNvSpPr txBox="1">
            <a:spLocks noChangeArrowheads="1"/>
          </p:cNvSpPr>
          <p:nvPr/>
        </p:nvSpPr>
        <p:spPr bwMode="auto">
          <a:xfrm>
            <a:off x="0" y="750"/>
            <a:ext cx="9144000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Ciclo </a:t>
            </a:r>
            <a:r>
              <a:rPr lang="pt-BR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Orçament</a:t>
            </a:r>
            <a:r>
              <a:rPr lang="en-US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ário</a:t>
            </a:r>
            <a:endParaRPr lang="pt-BR" sz="36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0" y="0"/>
            <a:ext cx="9144000" cy="17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sp>
        <p:nvSpPr>
          <p:cNvPr id="5" name="Text Box 20"/>
          <p:cNvSpPr txBox="1">
            <a:spLocks noChangeArrowheads="1"/>
          </p:cNvSpPr>
          <p:nvPr/>
        </p:nvSpPr>
        <p:spPr bwMode="auto">
          <a:xfrm>
            <a:off x="215516" y="2284790"/>
            <a:ext cx="8712968" cy="452431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 algn="just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t-BR" sz="2400" b="1" dirty="0"/>
              <a:t>PPA – Plano Plurianual</a:t>
            </a:r>
            <a:r>
              <a:rPr lang="pt-BR" sz="2400" dirty="0"/>
              <a:t>: Trata das ações que o Distrito Federal irá realizar durante o período de 4 anos. É a peça macro do planejamento público</a:t>
            </a:r>
            <a:r>
              <a:rPr lang="pt-BR" sz="2400" dirty="0" smtClean="0"/>
              <a:t>; (SUPLAN/SEPLAG)</a:t>
            </a:r>
            <a:endParaRPr lang="pt-BR" sz="2400" dirty="0"/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pt-BR" sz="2400" b="1" dirty="0">
                <a:solidFill>
                  <a:srgbClr val="0000FF"/>
                </a:solidFill>
              </a:rPr>
              <a:t>LDO – Lei de Diretrizes Orçamentárias</a:t>
            </a:r>
            <a:r>
              <a:rPr lang="pt-BR" sz="2400" dirty="0">
                <a:solidFill>
                  <a:srgbClr val="0000FF"/>
                </a:solidFill>
              </a:rPr>
              <a:t>: Elaborada anualmente. Estabelece os parâmetros para o orçamento a ser elaborado e executado</a:t>
            </a:r>
            <a:r>
              <a:rPr lang="pt-BR" sz="2400" dirty="0" smtClean="0">
                <a:solidFill>
                  <a:srgbClr val="0000FF"/>
                </a:solidFill>
              </a:rPr>
              <a:t>; Integra PPA e LOA. (COGER/SUOP/SEPLAG)</a:t>
            </a:r>
            <a:endParaRPr lang="pt-BR" sz="2400" dirty="0">
              <a:solidFill>
                <a:srgbClr val="0000FF"/>
              </a:solidFill>
            </a:endParaRPr>
          </a:p>
          <a:p>
            <a:pPr marL="342900" indent="-342900" algn="just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t-BR" sz="2400" b="1" dirty="0"/>
              <a:t>LOA – Lei Orçamentária Anual: </a:t>
            </a:r>
            <a:r>
              <a:rPr lang="pt-BR" sz="2400" dirty="0"/>
              <a:t>Elaborada anualmente. Define a programação orçamentária para o exercício, respeitando as ações estabelecidas no PPA e os parâmetros definidos na LDO</a:t>
            </a:r>
            <a:r>
              <a:rPr lang="pt-BR" sz="2400" dirty="0" smtClean="0"/>
              <a:t>. (COGER/SUOP/SEPLAG)</a:t>
            </a:r>
          </a:p>
          <a:p>
            <a:pPr algn="just"/>
            <a:r>
              <a:rPr lang="pt-BR" sz="2400" dirty="0" smtClean="0"/>
              <a:t>* Poderes Executivo </a:t>
            </a:r>
            <a:r>
              <a:rPr lang="pt-BR" sz="2400" dirty="0"/>
              <a:t>e</a:t>
            </a:r>
            <a:r>
              <a:rPr lang="pt-BR" sz="2400" dirty="0" smtClean="0"/>
              <a:t> Legislativo somente.</a:t>
            </a:r>
          </a:p>
          <a:p>
            <a:pPr algn="just"/>
            <a:r>
              <a:rPr lang="pt-BR" sz="2400" u="sng" dirty="0" smtClean="0"/>
              <a:t>* Todos esses instrumentos possuem audiência pública específica.</a:t>
            </a:r>
            <a:endParaRPr lang="pt-BR" sz="2400" u="sng" dirty="0"/>
          </a:p>
        </p:txBody>
      </p:sp>
      <p:grpSp>
        <p:nvGrpSpPr>
          <p:cNvPr id="7" name="Grupo 6"/>
          <p:cNvGrpSpPr/>
          <p:nvPr/>
        </p:nvGrpSpPr>
        <p:grpSpPr>
          <a:xfrm>
            <a:off x="400734" y="1002730"/>
            <a:ext cx="8342532" cy="1078335"/>
            <a:chOff x="732865" y="1586273"/>
            <a:chExt cx="8196143" cy="1078335"/>
          </a:xfrm>
        </p:grpSpPr>
        <p:sp>
          <p:nvSpPr>
            <p:cNvPr id="8" name="AutoShape 5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 rot="16200000">
              <a:off x="1639328" y="679810"/>
              <a:ext cx="1066800" cy="2879725"/>
            </a:xfrm>
            <a:prstGeom prst="can">
              <a:avLst>
                <a:gd name="adj" fmla="val 10222"/>
              </a:avLst>
            </a:prstGeom>
            <a:solidFill>
              <a:schemeClr val="accent4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eaVert" lIns="73255" tIns="72000" rIns="73255" bIns="0" anchor="ctr" anchorCtr="1"/>
            <a:lstStyle/>
            <a:p>
              <a:pPr algn="ctr">
                <a:buClr>
                  <a:schemeClr val="tx2"/>
                </a:buClr>
                <a:buSzPct val="70000"/>
                <a:buFont typeface="Wingdings" pitchFamily="2" charset="2"/>
                <a:buNone/>
                <a:defRPr/>
              </a:pPr>
              <a:r>
                <a:rPr lang="pt-BR" sz="3200" b="1" dirty="0">
                  <a:solidFill>
                    <a:srgbClr val="0000CC"/>
                  </a:solidFill>
                </a:rPr>
                <a:t>Planejamento Orçamentário</a:t>
              </a:r>
            </a:p>
          </p:txBody>
        </p:sp>
        <p:grpSp>
          <p:nvGrpSpPr>
            <p:cNvPr id="9" name="Grupo 8"/>
            <p:cNvGrpSpPr/>
            <p:nvPr/>
          </p:nvGrpSpPr>
          <p:grpSpPr>
            <a:xfrm>
              <a:off x="3635375" y="1700784"/>
              <a:ext cx="5293633" cy="963824"/>
              <a:chOff x="3635375" y="1700784"/>
              <a:chExt cx="5293633" cy="963824"/>
            </a:xfrm>
          </p:grpSpPr>
          <p:sp>
            <p:nvSpPr>
              <p:cNvPr id="10" name="Rectangle 3"/>
              <p:cNvSpPr>
                <a:spLocks noChangeArrowheads="1"/>
              </p:cNvSpPr>
              <p:nvPr/>
            </p:nvSpPr>
            <p:spPr bwMode="auto">
              <a:xfrm>
                <a:off x="5637537" y="1925178"/>
                <a:ext cx="1068371" cy="739429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solidFill>
                  <a:schemeClr val="accent5">
                    <a:lumMod val="60000"/>
                    <a:lumOff val="40000"/>
                  </a:schemeClr>
                </a:solidFill>
                <a:headEnd/>
                <a:tailEnd/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0" hangingPunct="0">
                  <a:buClr>
                    <a:schemeClr val="tx2"/>
                  </a:buClr>
                  <a:buSzPct val="70000"/>
                  <a:buFont typeface="Wingdings" pitchFamily="2" charset="2"/>
                  <a:buNone/>
                  <a:defRPr/>
                </a:pPr>
                <a:r>
                  <a:rPr lang="pt-BR" sz="2800" b="1" dirty="0">
                    <a:solidFill>
                      <a:srgbClr val="FF0000"/>
                    </a:solidFill>
                  </a:rPr>
                  <a:t>LDO</a:t>
                </a:r>
              </a:p>
            </p:txBody>
          </p:sp>
          <p:sp>
            <p:nvSpPr>
              <p:cNvPr id="11" name="Rectangle 4"/>
              <p:cNvSpPr>
                <a:spLocks noChangeArrowheads="1"/>
              </p:cNvSpPr>
              <p:nvPr/>
            </p:nvSpPr>
            <p:spPr bwMode="auto">
              <a:xfrm>
                <a:off x="6982572" y="1916832"/>
                <a:ext cx="1946436" cy="736241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headEnd/>
                <a:tailEnd/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0" hangingPunct="0">
                  <a:buClr>
                    <a:schemeClr val="tx2"/>
                  </a:buClr>
                  <a:buSzPct val="70000"/>
                  <a:buFont typeface="Wingdings" pitchFamily="2" charset="2"/>
                  <a:buNone/>
                  <a:defRPr/>
                </a:pPr>
                <a:r>
                  <a:rPr lang="pt-BR" sz="2800" b="1" dirty="0">
                    <a:solidFill>
                      <a:srgbClr val="0000CC"/>
                    </a:solidFill>
                  </a:rPr>
                  <a:t>LOA</a:t>
                </a:r>
              </a:p>
            </p:txBody>
          </p:sp>
          <p:grpSp>
            <p:nvGrpSpPr>
              <p:cNvPr id="12" name="Grupo 11"/>
              <p:cNvGrpSpPr/>
              <p:nvPr/>
            </p:nvGrpSpPr>
            <p:grpSpPr>
              <a:xfrm>
                <a:off x="3635375" y="1700784"/>
                <a:ext cx="4320416" cy="216048"/>
                <a:chOff x="3635375" y="1700784"/>
                <a:chExt cx="4320416" cy="216048"/>
              </a:xfrm>
            </p:grpSpPr>
            <p:sp>
              <p:nvSpPr>
                <p:cNvPr id="14" name="Line 6"/>
                <p:cNvSpPr>
                  <a:spLocks noChangeShapeType="1"/>
                </p:cNvSpPr>
                <p:nvPr/>
              </p:nvSpPr>
              <p:spPr bwMode="auto">
                <a:xfrm>
                  <a:off x="4571464" y="1701572"/>
                  <a:ext cx="1" cy="215260"/>
                </a:xfrm>
                <a:prstGeom prst="line">
                  <a:avLst/>
                </a:prstGeom>
                <a:noFill/>
                <a:ln w="38100">
                  <a:solidFill>
                    <a:schemeClr val="tx1">
                      <a:lumMod val="75000"/>
                    </a:schemeClr>
                  </a:solidFill>
                  <a:round/>
                  <a:headEnd/>
                  <a:tailEnd type="triangle" w="med" len="med"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txBody>
                <a:bodyPr wrap="none" anchor="ctr"/>
                <a:lstStyle/>
                <a:p>
                  <a:pPr eaLnBrk="0" hangingPunct="0">
                    <a:buClr>
                      <a:schemeClr val="tx2"/>
                    </a:buClr>
                    <a:buSzPct val="70000"/>
                    <a:buFont typeface="Wingdings" pitchFamily="2" charset="2"/>
                    <a:buChar char="l"/>
                    <a:defRPr/>
                  </a:pPr>
                  <a:endParaRPr lang="pt-BR" dirty="0">
                    <a:latin typeface="Arial" pitchFamily="34" charset="0"/>
                  </a:endParaRPr>
                </a:p>
              </p:txBody>
            </p:sp>
            <p:sp>
              <p:nvSpPr>
                <p:cNvPr id="15" name="Line 9"/>
                <p:cNvSpPr>
                  <a:spLocks noChangeShapeType="1"/>
                </p:cNvSpPr>
                <p:nvPr/>
              </p:nvSpPr>
              <p:spPr bwMode="auto">
                <a:xfrm>
                  <a:off x="3635375" y="1700784"/>
                  <a:ext cx="4319593" cy="0"/>
                </a:xfrm>
                <a:prstGeom prst="line">
                  <a:avLst/>
                </a:prstGeom>
                <a:noFill/>
                <a:ln w="38100">
                  <a:solidFill>
                    <a:schemeClr val="tx1">
                      <a:lumMod val="75000"/>
                    </a:schemeClr>
                  </a:solidFill>
                  <a:round/>
                  <a:headEnd type="none" w="sm" len="sm"/>
                  <a:tailEnd type="none" w="sm" len="sm"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txBody>
                <a:bodyPr anchor="ctr"/>
                <a:lstStyle/>
                <a:p>
                  <a:pPr eaLnBrk="0" hangingPunct="0">
                    <a:buClr>
                      <a:schemeClr val="tx2"/>
                    </a:buClr>
                    <a:buSzPct val="70000"/>
                    <a:buFont typeface="Wingdings" pitchFamily="2" charset="2"/>
                    <a:buChar char="l"/>
                    <a:defRPr/>
                  </a:pPr>
                  <a:endParaRPr lang="pt-BR" dirty="0">
                    <a:latin typeface="Arial" pitchFamily="34" charset="0"/>
                  </a:endParaRPr>
                </a:p>
              </p:txBody>
            </p:sp>
            <p:sp>
              <p:nvSpPr>
                <p:cNvPr id="16" name="Line 6"/>
                <p:cNvSpPr>
                  <a:spLocks noChangeShapeType="1"/>
                </p:cNvSpPr>
                <p:nvPr/>
              </p:nvSpPr>
              <p:spPr bwMode="auto">
                <a:xfrm flipH="1">
                  <a:off x="6300192" y="1700808"/>
                  <a:ext cx="0" cy="215260"/>
                </a:xfrm>
                <a:prstGeom prst="line">
                  <a:avLst/>
                </a:prstGeom>
                <a:noFill/>
                <a:ln w="38100">
                  <a:solidFill>
                    <a:schemeClr val="tx1">
                      <a:lumMod val="75000"/>
                    </a:schemeClr>
                  </a:solidFill>
                  <a:round/>
                  <a:headEnd/>
                  <a:tailEnd type="triangle" w="med" len="med"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txBody>
                <a:bodyPr wrap="none" anchor="ctr"/>
                <a:lstStyle/>
                <a:p>
                  <a:pPr eaLnBrk="0" hangingPunct="0">
                    <a:buClr>
                      <a:schemeClr val="tx2"/>
                    </a:buClr>
                    <a:buSzPct val="70000"/>
                    <a:buFont typeface="Wingdings" pitchFamily="2" charset="2"/>
                    <a:buChar char="l"/>
                    <a:defRPr/>
                  </a:pPr>
                  <a:endParaRPr lang="pt-BR" dirty="0">
                    <a:latin typeface="Arial" pitchFamily="34" charset="0"/>
                  </a:endParaRPr>
                </a:p>
              </p:txBody>
            </p:sp>
            <p:sp>
              <p:nvSpPr>
                <p:cNvPr id="17" name="Line 6"/>
                <p:cNvSpPr>
                  <a:spLocks noChangeShapeType="1"/>
                </p:cNvSpPr>
                <p:nvPr/>
              </p:nvSpPr>
              <p:spPr bwMode="auto">
                <a:xfrm>
                  <a:off x="7955790" y="1700808"/>
                  <a:ext cx="1" cy="215260"/>
                </a:xfrm>
                <a:prstGeom prst="line">
                  <a:avLst/>
                </a:prstGeom>
                <a:noFill/>
                <a:ln w="38100">
                  <a:solidFill>
                    <a:schemeClr val="tx1">
                      <a:lumMod val="75000"/>
                    </a:schemeClr>
                  </a:solidFill>
                  <a:round/>
                  <a:headEnd/>
                  <a:tailEnd type="triangle" w="med" len="med"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txBody>
                <a:bodyPr wrap="none" anchor="ctr"/>
                <a:lstStyle/>
                <a:p>
                  <a:pPr eaLnBrk="0" hangingPunct="0">
                    <a:buClr>
                      <a:schemeClr val="tx2"/>
                    </a:buClr>
                    <a:buSzPct val="70000"/>
                    <a:buFont typeface="Wingdings" pitchFamily="2" charset="2"/>
                    <a:buChar char="l"/>
                    <a:defRPr/>
                  </a:pPr>
                  <a:endParaRPr lang="pt-BR" dirty="0">
                    <a:latin typeface="Arial" pitchFamily="34" charset="0"/>
                  </a:endParaRPr>
                </a:p>
              </p:txBody>
            </p:sp>
          </p:grpSp>
          <p:sp>
            <p:nvSpPr>
              <p:cNvPr id="13" name="Rectangle 3"/>
              <p:cNvSpPr>
                <a:spLocks noChangeArrowheads="1"/>
              </p:cNvSpPr>
              <p:nvPr/>
            </p:nvSpPr>
            <p:spPr bwMode="auto">
              <a:xfrm>
                <a:off x="3896138" y="1916832"/>
                <a:ext cx="1428411" cy="747776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headEnd/>
                <a:tailEnd/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0" hangingPunct="0">
                  <a:buClr>
                    <a:schemeClr val="tx2"/>
                  </a:buClr>
                  <a:buSzPct val="70000"/>
                  <a:buFont typeface="Wingdings" pitchFamily="2" charset="2"/>
                  <a:buNone/>
                  <a:defRPr/>
                </a:pPr>
                <a:r>
                  <a:rPr lang="pt-BR" sz="2800" b="1" dirty="0">
                    <a:solidFill>
                      <a:srgbClr val="0000CC"/>
                    </a:solidFill>
                  </a:rPr>
                  <a:t>PPA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80695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10"/>
          <p:cNvSpPr txBox="1">
            <a:spLocks noChangeArrowheads="1"/>
          </p:cNvSpPr>
          <p:nvPr/>
        </p:nvSpPr>
        <p:spPr bwMode="auto">
          <a:xfrm>
            <a:off x="0" y="750"/>
            <a:ext cx="9144000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Ciclo Orçamentário</a:t>
            </a:r>
            <a:endParaRPr lang="pt-BR" sz="2400" b="1" dirty="0">
              <a:solidFill>
                <a:schemeClr val="bg1"/>
              </a:solidFill>
            </a:endParaRP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0" y="0"/>
            <a:ext cx="9144000" cy="17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dirty="0"/>
          </a:p>
        </p:txBody>
      </p:sp>
      <p:grpSp>
        <p:nvGrpSpPr>
          <p:cNvPr id="7" name="Group 4"/>
          <p:cNvGrpSpPr>
            <a:grpSpLocks noGrp="1" noChangeAspect="1"/>
          </p:cNvGrpSpPr>
          <p:nvPr/>
        </p:nvGrpSpPr>
        <p:grpSpPr bwMode="auto">
          <a:xfrm>
            <a:off x="-31282" y="-936171"/>
            <a:ext cx="9144000" cy="6858000"/>
            <a:chOff x="2319" y="6105"/>
            <a:chExt cx="7182" cy="5670"/>
          </a:xfrm>
          <a:gradFill flip="none" rotWithShape="1">
            <a:gsLst>
              <a:gs pos="50000">
                <a:srgbClr val="F8DB08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grpSpPr>
        <p:sp>
          <p:nvSpPr>
            <p:cNvPr id="8" name="AutoShape 5"/>
            <p:cNvSpPr>
              <a:spLocks noChangeAspect="1" noChangeArrowheads="1"/>
            </p:cNvSpPr>
            <p:nvPr/>
          </p:nvSpPr>
          <p:spPr bwMode="auto">
            <a:xfrm>
              <a:off x="2319" y="6105"/>
              <a:ext cx="7182" cy="56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 dirty="0"/>
            </a:p>
          </p:txBody>
        </p:sp>
        <p:sp>
          <p:nvSpPr>
            <p:cNvPr id="9" name="Oval 8"/>
            <p:cNvSpPr>
              <a:spLocks noChangeArrowheads="1"/>
            </p:cNvSpPr>
            <p:nvPr/>
          </p:nvSpPr>
          <p:spPr bwMode="auto">
            <a:xfrm>
              <a:off x="3526" y="8670"/>
              <a:ext cx="4804" cy="2430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 dirty="0"/>
            </a:p>
          </p:txBody>
        </p:sp>
        <p:sp>
          <p:nvSpPr>
            <p:cNvPr id="10" name="AutoShape 9"/>
            <p:cNvSpPr>
              <a:spLocks noChangeArrowheads="1"/>
            </p:cNvSpPr>
            <p:nvPr/>
          </p:nvSpPr>
          <p:spPr bwMode="auto">
            <a:xfrm>
              <a:off x="3235" y="10718"/>
              <a:ext cx="2495" cy="973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t-BR" sz="2400" dirty="0">
                  <a:solidFill>
                    <a:srgbClr val="0000FF"/>
                  </a:solidFill>
                  <a:latin typeface="+mj-lt"/>
                </a:rPr>
                <a:t>Acompanhamento</a:t>
              </a:r>
            </a:p>
          </p:txBody>
        </p:sp>
        <p:sp>
          <p:nvSpPr>
            <p:cNvPr id="11" name="AutoShape 10"/>
            <p:cNvSpPr>
              <a:spLocks noChangeArrowheads="1"/>
            </p:cNvSpPr>
            <p:nvPr/>
          </p:nvSpPr>
          <p:spPr bwMode="auto">
            <a:xfrm>
              <a:off x="6278" y="10726"/>
              <a:ext cx="2516" cy="937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defRPr/>
              </a:pPr>
              <a:r>
                <a:rPr lang="pt-BR" sz="2400" dirty="0">
                  <a:solidFill>
                    <a:srgbClr val="0000FF"/>
                  </a:solidFill>
                  <a:latin typeface="+mj-lt"/>
                </a:rPr>
                <a:t>Execução Orçamentária</a:t>
              </a:r>
            </a:p>
          </p:txBody>
        </p:sp>
        <p:sp>
          <p:nvSpPr>
            <p:cNvPr id="12" name="AutoShape 11"/>
            <p:cNvSpPr>
              <a:spLocks noChangeArrowheads="1"/>
            </p:cNvSpPr>
            <p:nvPr/>
          </p:nvSpPr>
          <p:spPr bwMode="auto">
            <a:xfrm>
              <a:off x="7553" y="9491"/>
              <a:ext cx="1807" cy="1009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t-BR" sz="2400" dirty="0">
                  <a:solidFill>
                    <a:schemeClr val="bg1"/>
                  </a:solidFill>
                  <a:latin typeface="+mj-lt"/>
                </a:rPr>
                <a:t>LOA</a:t>
              </a:r>
            </a:p>
          </p:txBody>
        </p:sp>
        <p:sp>
          <p:nvSpPr>
            <p:cNvPr id="13" name="AutoShape 12"/>
            <p:cNvSpPr>
              <a:spLocks noChangeArrowheads="1"/>
            </p:cNvSpPr>
            <p:nvPr/>
          </p:nvSpPr>
          <p:spPr bwMode="auto">
            <a:xfrm>
              <a:off x="7093" y="8166"/>
              <a:ext cx="1984" cy="1009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t-BR" sz="2400" dirty="0">
                  <a:solidFill>
                    <a:schemeClr val="bg1"/>
                  </a:solidFill>
                  <a:latin typeface="+mj-lt"/>
                </a:rPr>
                <a:t>LDO</a:t>
              </a:r>
            </a:p>
          </p:txBody>
        </p:sp>
        <p:sp>
          <p:nvSpPr>
            <p:cNvPr id="14" name="AutoShape 13"/>
            <p:cNvSpPr>
              <a:spLocks noChangeArrowheads="1"/>
            </p:cNvSpPr>
            <p:nvPr/>
          </p:nvSpPr>
          <p:spPr bwMode="auto">
            <a:xfrm>
              <a:off x="5237" y="7928"/>
              <a:ext cx="1521" cy="876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t-BR" sz="2400" dirty="0">
                  <a:solidFill>
                    <a:srgbClr val="0000FF"/>
                  </a:solidFill>
                  <a:latin typeface="+mj-lt"/>
                </a:rPr>
                <a:t>PPA</a:t>
              </a:r>
            </a:p>
          </p:txBody>
        </p:sp>
        <p:sp>
          <p:nvSpPr>
            <p:cNvPr id="15" name="AutoShape 14"/>
            <p:cNvSpPr>
              <a:spLocks noChangeArrowheads="1"/>
            </p:cNvSpPr>
            <p:nvPr/>
          </p:nvSpPr>
          <p:spPr bwMode="auto">
            <a:xfrm>
              <a:off x="2693" y="8166"/>
              <a:ext cx="2086" cy="997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t-BR" sz="2400" dirty="0">
                  <a:solidFill>
                    <a:srgbClr val="0000CC"/>
                  </a:solidFill>
                  <a:latin typeface="+mj-lt"/>
                  <a:cs typeface="Arial" pitchFamily="34" charset="0"/>
                </a:rPr>
                <a:t>Controle</a:t>
              </a:r>
            </a:p>
            <a:p>
              <a:pPr>
                <a:defRPr/>
              </a:pPr>
              <a:endParaRPr lang="pt-BR" dirty="0"/>
            </a:p>
          </p:txBody>
        </p:sp>
        <p:sp>
          <p:nvSpPr>
            <p:cNvPr id="16" name="AutoShape 15"/>
            <p:cNvSpPr>
              <a:spLocks noChangeArrowheads="1"/>
            </p:cNvSpPr>
            <p:nvPr/>
          </p:nvSpPr>
          <p:spPr bwMode="auto">
            <a:xfrm>
              <a:off x="2453" y="9419"/>
              <a:ext cx="2013" cy="1069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t-BR" sz="2400" dirty="0">
                  <a:solidFill>
                    <a:srgbClr val="0000CC"/>
                  </a:solidFill>
                  <a:latin typeface="+mj-lt"/>
                  <a:cs typeface="Arial" pitchFamily="34" charset="0"/>
                </a:rPr>
                <a:t>Avaliação</a:t>
              </a:r>
            </a:p>
          </p:txBody>
        </p:sp>
        <p:sp>
          <p:nvSpPr>
            <p:cNvPr id="17" name="AutoShape 26"/>
            <p:cNvSpPr>
              <a:spLocks noChangeArrowheads="1"/>
            </p:cNvSpPr>
            <p:nvPr/>
          </p:nvSpPr>
          <p:spPr bwMode="auto">
            <a:xfrm rot="16200000">
              <a:off x="5380" y="8696"/>
              <a:ext cx="1286" cy="248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3164 w 21600"/>
                <a:gd name="T19" fmla="*/ 3164 h 21600"/>
                <a:gd name="T20" fmla="*/ 18436 w 21600"/>
                <a:gd name="T21" fmla="*/ 18436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>
                  <a:moveTo>
                    <a:pt x="18747" y="10876"/>
                  </a:moveTo>
                  <a:cubicBezTo>
                    <a:pt x="18747" y="10851"/>
                    <a:pt x="18748" y="10825"/>
                    <a:pt x="18748" y="10800"/>
                  </a:cubicBezTo>
                  <a:cubicBezTo>
                    <a:pt x="18748" y="6410"/>
                    <a:pt x="15189" y="2852"/>
                    <a:pt x="10800" y="2852"/>
                  </a:cubicBezTo>
                  <a:cubicBezTo>
                    <a:pt x="6410" y="2852"/>
                    <a:pt x="2852" y="6410"/>
                    <a:pt x="2852" y="10800"/>
                  </a:cubicBezTo>
                  <a:cubicBezTo>
                    <a:pt x="2852" y="15189"/>
                    <a:pt x="6410" y="18748"/>
                    <a:pt x="10800" y="18748"/>
                  </a:cubicBezTo>
                  <a:cubicBezTo>
                    <a:pt x="11926" y="18748"/>
                    <a:pt x="13040" y="18508"/>
                    <a:pt x="14067" y="18045"/>
                  </a:cubicBezTo>
                  <a:lnTo>
                    <a:pt x="15240" y="20644"/>
                  </a:lnTo>
                  <a:cubicBezTo>
                    <a:pt x="13844" y="21274"/>
                    <a:pt x="12331" y="21599"/>
                    <a:pt x="10800" y="21600"/>
                  </a:cubicBezTo>
                  <a:cubicBezTo>
                    <a:pt x="4835" y="21600"/>
                    <a:pt x="0" y="16764"/>
                    <a:pt x="0" y="10800"/>
                  </a:cubicBezTo>
                  <a:cubicBezTo>
                    <a:pt x="0" y="4835"/>
                    <a:pt x="4835" y="0"/>
                    <a:pt x="10800" y="0"/>
                  </a:cubicBezTo>
                  <a:cubicBezTo>
                    <a:pt x="16764" y="0"/>
                    <a:pt x="21600" y="4835"/>
                    <a:pt x="21600" y="10800"/>
                  </a:cubicBezTo>
                  <a:cubicBezTo>
                    <a:pt x="21600" y="10834"/>
                    <a:pt x="21599" y="10869"/>
                    <a:pt x="21599" y="10904"/>
                  </a:cubicBezTo>
                  <a:lnTo>
                    <a:pt x="24299" y="10930"/>
                  </a:lnTo>
                  <a:lnTo>
                    <a:pt x="20133" y="15016"/>
                  </a:lnTo>
                  <a:lnTo>
                    <a:pt x="16047" y="10850"/>
                  </a:lnTo>
                  <a:lnTo>
                    <a:pt x="18747" y="10876"/>
                  </a:lnTo>
                  <a:close/>
                </a:path>
              </a:pathLst>
            </a:custGeom>
            <a:solidFill>
              <a:srgbClr val="C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 extrusionH="76200">
              <a:extrusionClr>
                <a:srgbClr val="FFC000"/>
              </a:extrusionClr>
            </a:sp3d>
          </p:spPr>
          <p:txBody>
            <a:bodyPr/>
            <a:lstStyle/>
            <a:p>
              <a:pPr>
                <a:defRPr/>
              </a:pPr>
              <a:endParaRPr lang="pt-BR" dirty="0"/>
            </a:p>
          </p:txBody>
        </p:sp>
      </p:grpSp>
      <p:sp>
        <p:nvSpPr>
          <p:cNvPr id="3" name="Retângulo 2"/>
          <p:cNvSpPr/>
          <p:nvPr/>
        </p:nvSpPr>
        <p:spPr>
          <a:xfrm>
            <a:off x="4479634" y="3244334"/>
            <a:ext cx="1847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endParaRPr lang="pt-BR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4944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27"/>
          <p:cNvGrpSpPr/>
          <p:nvPr/>
        </p:nvGrpSpPr>
        <p:grpSpPr>
          <a:xfrm>
            <a:off x="467541" y="2100211"/>
            <a:ext cx="7832517" cy="1644993"/>
            <a:chOff x="756171" y="4952358"/>
            <a:chExt cx="7832517" cy="1644993"/>
          </a:xfrm>
          <a:gradFill>
            <a:gsLst>
              <a:gs pos="0">
                <a:schemeClr val="accent3">
                  <a:tint val="50000"/>
                  <a:satMod val="300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  <a:lin ang="16200000" scaled="1"/>
          </a:gradFill>
        </p:grpSpPr>
        <p:sp>
          <p:nvSpPr>
            <p:cNvPr id="29" name="AutoShape 8"/>
            <p:cNvSpPr>
              <a:spLocks noChangeArrowheads="1"/>
            </p:cNvSpPr>
            <p:nvPr/>
          </p:nvSpPr>
          <p:spPr bwMode="auto">
            <a:xfrm rot="-5400000">
              <a:off x="1475954" y="4437408"/>
              <a:ext cx="1440160" cy="2879725"/>
            </a:xfrm>
            <a:prstGeom prst="can">
              <a:avLst>
                <a:gd name="adj" fmla="val 1549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eaVert" lIns="73255" tIns="72000" rIns="73255" bIns="0" anchor="ctr" anchorCtr="1"/>
            <a:lstStyle/>
            <a:p>
              <a:pPr algn="ctr">
                <a:buClr>
                  <a:schemeClr val="tx2"/>
                </a:buClr>
                <a:buSzPct val="70000"/>
                <a:buFont typeface="Wingdings" pitchFamily="2" charset="2"/>
                <a:buNone/>
                <a:defRPr/>
              </a:pPr>
              <a:r>
                <a:rPr lang="pt-BR" sz="3200" b="1" dirty="0">
                  <a:solidFill>
                    <a:srgbClr val="0000CC"/>
                  </a:solidFill>
                </a:rPr>
                <a:t>Participação </a:t>
              </a:r>
              <a:r>
                <a:rPr lang="pt-BR" sz="3200" dirty="0">
                  <a:solidFill>
                    <a:srgbClr val="0000CC"/>
                  </a:solidFill>
                </a:rPr>
                <a:t>Popular</a:t>
              </a:r>
            </a:p>
          </p:txBody>
        </p:sp>
        <p:sp>
          <p:nvSpPr>
            <p:cNvPr id="30" name="Line 9"/>
            <p:cNvSpPr>
              <a:spLocks noChangeShapeType="1"/>
            </p:cNvSpPr>
            <p:nvPr/>
          </p:nvSpPr>
          <p:spPr bwMode="auto">
            <a:xfrm>
              <a:off x="3585271" y="5179096"/>
              <a:ext cx="2804203" cy="4"/>
            </a:xfrm>
            <a:prstGeom prst="line">
              <a:avLst/>
            </a:prstGeom>
            <a:grpFill/>
            <a:ln w="38100">
              <a:solidFill>
                <a:schemeClr val="tx1">
                  <a:lumMod val="75000"/>
                </a:schemeClr>
              </a:solidFill>
              <a:round/>
              <a:headEnd type="none" w="sm" len="sm"/>
              <a:tailEnd type="none" w="sm" len="sm"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eaLnBrk="0" hangingPunct="0">
                <a:buClr>
                  <a:schemeClr val="tx2"/>
                </a:buClr>
                <a:buSzPct val="70000"/>
                <a:buFont typeface="Wingdings" pitchFamily="2" charset="2"/>
                <a:buChar char="l"/>
                <a:defRPr/>
              </a:pPr>
              <a:endParaRPr lang="pt-BR" dirty="0">
                <a:latin typeface="Arial" pitchFamily="34" charset="0"/>
              </a:endParaRPr>
            </a:p>
          </p:txBody>
        </p:sp>
        <p:sp>
          <p:nvSpPr>
            <p:cNvPr id="31" name="Rectangle 3"/>
            <p:cNvSpPr>
              <a:spLocks noChangeArrowheads="1"/>
            </p:cNvSpPr>
            <p:nvPr/>
          </p:nvSpPr>
          <p:spPr bwMode="auto">
            <a:xfrm>
              <a:off x="4159563" y="4952358"/>
              <a:ext cx="4429125" cy="347663"/>
            </a:xfrm>
            <a:prstGeom prst="rect">
              <a:avLst/>
            </a:prstGeom>
            <a:grpFill/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0" hangingPunct="0">
                <a:buClr>
                  <a:schemeClr val="tx2"/>
                </a:buClr>
                <a:buSzPct val="70000"/>
                <a:buFont typeface="Wingdings" pitchFamily="2" charset="2"/>
                <a:buNone/>
                <a:defRPr/>
              </a:pPr>
              <a:r>
                <a:rPr lang="pt-BR" sz="2400" b="1" dirty="0">
                  <a:solidFill>
                    <a:srgbClr val="0000CC"/>
                  </a:solidFill>
                </a:rPr>
                <a:t>Audiência Pública </a:t>
              </a:r>
            </a:p>
          </p:txBody>
        </p:sp>
        <p:sp>
          <p:nvSpPr>
            <p:cNvPr id="32" name="Rectangle 3"/>
            <p:cNvSpPr>
              <a:spLocks noChangeArrowheads="1"/>
            </p:cNvSpPr>
            <p:nvPr/>
          </p:nvSpPr>
          <p:spPr bwMode="auto">
            <a:xfrm>
              <a:off x="4159562" y="5534467"/>
              <a:ext cx="4429125" cy="368962"/>
            </a:xfrm>
            <a:prstGeom prst="rect">
              <a:avLst/>
            </a:prstGeom>
            <a:grpFill/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0" hangingPunct="0">
                <a:buClr>
                  <a:schemeClr val="tx2"/>
                </a:buClr>
                <a:buSzPct val="70000"/>
                <a:buFont typeface="Wingdings" pitchFamily="2" charset="2"/>
                <a:buNone/>
                <a:defRPr/>
              </a:pPr>
              <a:endParaRPr lang="pt-BR" sz="1600" b="1" dirty="0"/>
            </a:p>
            <a:p>
              <a:pPr algn="ctr" eaLnBrk="0" hangingPunct="0">
                <a:buClr>
                  <a:schemeClr val="tx2"/>
                </a:buClr>
                <a:buSzPct val="70000"/>
                <a:buFont typeface="Wingdings" pitchFamily="2" charset="2"/>
                <a:buNone/>
                <a:defRPr/>
              </a:pPr>
              <a:endParaRPr lang="pt-BR" sz="1800" b="1" dirty="0"/>
            </a:p>
            <a:p>
              <a:pPr algn="ctr" eaLnBrk="0" hangingPunct="0">
                <a:buClr>
                  <a:schemeClr val="tx2"/>
                </a:buClr>
                <a:buSzPct val="70000"/>
                <a:buFont typeface="Wingdings" pitchFamily="2" charset="2"/>
                <a:buNone/>
                <a:defRPr/>
              </a:pPr>
              <a:r>
                <a:rPr lang="pt-BR" sz="2400" b="1" dirty="0">
                  <a:solidFill>
                    <a:srgbClr val="0000CC"/>
                  </a:solidFill>
                </a:rPr>
                <a:t>Portal da Transparência</a:t>
              </a:r>
            </a:p>
            <a:p>
              <a:pPr algn="ctr" eaLnBrk="0" hangingPunct="0">
                <a:buClr>
                  <a:schemeClr val="tx2"/>
                </a:buClr>
                <a:buSzPct val="70000"/>
                <a:buFont typeface="Wingdings" pitchFamily="2" charset="2"/>
                <a:buNone/>
                <a:defRPr/>
              </a:pPr>
              <a:endParaRPr lang="pt-BR" sz="3200" b="1" dirty="0"/>
            </a:p>
          </p:txBody>
        </p:sp>
      </p:grpSp>
      <p:sp>
        <p:nvSpPr>
          <p:cNvPr id="33" name="Text Box 710"/>
          <p:cNvSpPr txBox="1">
            <a:spLocks noChangeArrowheads="1"/>
          </p:cNvSpPr>
          <p:nvPr/>
        </p:nvSpPr>
        <p:spPr bwMode="auto">
          <a:xfrm>
            <a:off x="0" y="750"/>
            <a:ext cx="9144000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Controle e Acompanhamento Social</a:t>
            </a:r>
            <a:endParaRPr lang="pt-BR" sz="2400" b="1" dirty="0">
              <a:solidFill>
                <a:schemeClr val="bg1"/>
              </a:solidFill>
            </a:endParaRPr>
          </a:p>
        </p:txBody>
      </p:sp>
      <p:sp>
        <p:nvSpPr>
          <p:cNvPr id="28" name="Rectangle 3"/>
          <p:cNvSpPr>
            <a:spLocks noChangeArrowheads="1"/>
          </p:cNvSpPr>
          <p:nvPr/>
        </p:nvSpPr>
        <p:spPr bwMode="auto">
          <a:xfrm>
            <a:off x="3886281" y="3848669"/>
            <a:ext cx="4429125" cy="368962"/>
          </a:xfrm>
          <a:prstGeom prst="rect">
            <a:avLst/>
          </a:prstGeom>
          <a:gradFill>
            <a:gsLst>
              <a:gs pos="0">
                <a:schemeClr val="accent3">
                  <a:tint val="50000"/>
                  <a:satMod val="300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  <a:lin ang="16200000" scaled="1"/>
          </a:gra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endParaRPr lang="pt-BR" sz="1600" b="1" dirty="0"/>
          </a:p>
          <a:p>
            <a:pPr algn="ctr" eaLnBrk="0" hangingPunct="0"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endParaRPr lang="pt-BR" sz="1800" b="1" dirty="0"/>
          </a:p>
          <a:p>
            <a:pPr algn="ctr" eaLnBrk="0" hangingPunct="0"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r>
              <a:rPr lang="pt-BR" sz="2400" b="1" dirty="0" smtClean="0">
                <a:solidFill>
                  <a:srgbClr val="0000CC"/>
                </a:solidFill>
              </a:rPr>
              <a:t>Siga Brasília</a:t>
            </a:r>
          </a:p>
          <a:p>
            <a:pPr algn="ctr" eaLnBrk="0" hangingPunct="0"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endParaRPr lang="pt-BR" sz="3200" b="1" dirty="0"/>
          </a:p>
        </p:txBody>
      </p:sp>
      <p:sp>
        <p:nvSpPr>
          <p:cNvPr id="34" name="Rectangle 3"/>
          <p:cNvSpPr>
            <a:spLocks noChangeArrowheads="1"/>
          </p:cNvSpPr>
          <p:nvPr/>
        </p:nvSpPr>
        <p:spPr bwMode="auto">
          <a:xfrm>
            <a:off x="3870932" y="3248137"/>
            <a:ext cx="4429125" cy="368962"/>
          </a:xfrm>
          <a:prstGeom prst="rect">
            <a:avLst/>
          </a:prstGeom>
          <a:gradFill>
            <a:gsLst>
              <a:gs pos="0">
                <a:schemeClr val="accent3">
                  <a:tint val="50000"/>
                  <a:satMod val="300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  <a:lin ang="16200000" scaled="1"/>
          </a:gra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endParaRPr lang="pt-BR" sz="1600" b="1" dirty="0"/>
          </a:p>
          <a:p>
            <a:pPr algn="ctr" eaLnBrk="0" hangingPunct="0"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endParaRPr lang="pt-BR" sz="1800" b="1" dirty="0"/>
          </a:p>
          <a:p>
            <a:pPr algn="ctr" eaLnBrk="0" hangingPunct="0"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r>
              <a:rPr lang="pt-BR" sz="2400" b="1" dirty="0" smtClean="0">
                <a:solidFill>
                  <a:srgbClr val="0000CC"/>
                </a:solidFill>
              </a:rPr>
              <a:t>Site </a:t>
            </a:r>
            <a:r>
              <a:rPr lang="pt-BR" sz="2400" b="1" dirty="0" err="1" smtClean="0">
                <a:solidFill>
                  <a:srgbClr val="0000CC"/>
                </a:solidFill>
              </a:rPr>
              <a:t>Seplag</a:t>
            </a:r>
            <a:endParaRPr lang="pt-BR" sz="2400" b="1" dirty="0" smtClean="0">
              <a:solidFill>
                <a:srgbClr val="0000CC"/>
              </a:solidFill>
            </a:endParaRPr>
          </a:p>
          <a:p>
            <a:pPr algn="ctr" eaLnBrk="0" hangingPunct="0"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endParaRPr lang="pt-BR" sz="3200" b="1" dirty="0"/>
          </a:p>
        </p:txBody>
      </p:sp>
    </p:spTree>
    <p:extLst>
      <p:ext uri="{BB962C8B-B14F-4D97-AF65-F5344CB8AC3E}">
        <p14:creationId xmlns:p14="http://schemas.microsoft.com/office/powerpoint/2010/main" val="3030760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39"/>
          <a:stretch/>
        </p:blipFill>
        <p:spPr>
          <a:xfrm>
            <a:off x="0" y="44624"/>
            <a:ext cx="9144000" cy="5040560"/>
          </a:xfrm>
        </p:spPr>
      </p:pic>
      <p:sp>
        <p:nvSpPr>
          <p:cNvPr id="11" name="CaixaDeTexto 10"/>
          <p:cNvSpPr txBox="1"/>
          <p:nvPr/>
        </p:nvSpPr>
        <p:spPr>
          <a:xfrm>
            <a:off x="1702432" y="5517232"/>
            <a:ext cx="57391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 smtClean="0">
                <a:solidFill>
                  <a:schemeClr val="tx2"/>
                </a:solidFill>
              </a:rPr>
              <a:t>www.transparencia.df.gov.br</a:t>
            </a:r>
            <a:endParaRPr lang="pt-BR" sz="36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5286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863"/>
            <a:ext cx="9144000" cy="5839409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2396051" y="6021288"/>
            <a:ext cx="43518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 smtClean="0">
                <a:solidFill>
                  <a:schemeClr val="tx2"/>
                </a:solidFill>
              </a:rPr>
              <a:t>www.seplag.df.gov.br</a:t>
            </a:r>
            <a:endParaRPr lang="pt-BR" sz="36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3025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57150">
          <a:solidFill>
            <a:srgbClr val="FF0000"/>
          </a:solidFill>
          <a:prstDash val="solid"/>
        </a:ln>
      </a:spPr>
      <a:bodyPr rtlCol="0" anchor="ctr"/>
      <a:lstStyle>
        <a:defPPr algn="ctr">
          <a:defRPr dirty="0">
            <a:solidFill>
              <a:srgbClr val="0000FF"/>
            </a:solidFill>
          </a:defRPr>
        </a:defPPr>
      </a:lstStyle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sp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4889</TotalTime>
  <Words>1643</Words>
  <Application>Microsoft Office PowerPoint</Application>
  <PresentationFormat>Apresentação na tela (4:3)</PresentationFormat>
  <Paragraphs>222</Paragraphs>
  <Slides>41</Slides>
  <Notes>16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41</vt:i4>
      </vt:variant>
    </vt:vector>
  </HeadingPairs>
  <TitlesOfParts>
    <vt:vector size="45" baseType="lpstr">
      <vt:lpstr>Arial</vt:lpstr>
      <vt:lpstr>Calibri</vt:lpstr>
      <vt:lpstr>Wingdings</vt:lpstr>
      <vt:lpstr>Tema do Office</vt:lpstr>
      <vt:lpstr>Apresentação do PowerPoint</vt:lpstr>
      <vt:lpstr>Apresentação do PowerPoint</vt:lpstr>
      <vt:lpstr>Apresentação do PowerPoint</vt:lpstr>
      <vt:lpstr>Datas Importantes da LDO 2019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Abrangência da LDO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pablo.pereira</dc:creator>
  <cp:lastModifiedBy>Ernesto Favoreto Junior</cp:lastModifiedBy>
  <cp:revision>559</cp:revision>
  <cp:lastPrinted>2016-04-22T20:13:43Z</cp:lastPrinted>
  <dcterms:created xsi:type="dcterms:W3CDTF">2013-05-10T14:16:05Z</dcterms:created>
  <dcterms:modified xsi:type="dcterms:W3CDTF">2018-04-25T17:39:43Z</dcterms:modified>
</cp:coreProperties>
</file>