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handoutMasterIdLst>
    <p:handoutMasterId r:id="rId38"/>
  </p:handoutMasterIdLst>
  <p:sldIdLst>
    <p:sldId id="256" r:id="rId3"/>
    <p:sldId id="294" r:id="rId4"/>
    <p:sldId id="285" r:id="rId5"/>
    <p:sldId id="257" r:id="rId6"/>
    <p:sldId id="275" r:id="rId7"/>
    <p:sldId id="324" r:id="rId8"/>
    <p:sldId id="339" r:id="rId9"/>
    <p:sldId id="258" r:id="rId10"/>
    <p:sldId id="336" r:id="rId11"/>
    <p:sldId id="378" r:id="rId12"/>
    <p:sldId id="379" r:id="rId13"/>
    <p:sldId id="270" r:id="rId14"/>
    <p:sldId id="359" r:id="rId15"/>
    <p:sldId id="369" r:id="rId16"/>
    <p:sldId id="380" r:id="rId17"/>
    <p:sldId id="383" r:id="rId18"/>
    <p:sldId id="363" r:id="rId19"/>
    <p:sldId id="364" r:id="rId20"/>
    <p:sldId id="309" r:id="rId21"/>
    <p:sldId id="291" r:id="rId22"/>
    <p:sldId id="292" r:id="rId23"/>
    <p:sldId id="322" r:id="rId24"/>
    <p:sldId id="323" r:id="rId25"/>
    <p:sldId id="293" r:id="rId26"/>
    <p:sldId id="307" r:id="rId27"/>
    <p:sldId id="330" r:id="rId28"/>
    <p:sldId id="331" r:id="rId29"/>
    <p:sldId id="332" r:id="rId30"/>
    <p:sldId id="344" r:id="rId31"/>
    <p:sldId id="334" r:id="rId32"/>
    <p:sldId id="333" r:id="rId33"/>
    <p:sldId id="340" r:id="rId34"/>
    <p:sldId id="341" r:id="rId35"/>
    <p:sldId id="343" r:id="rId36"/>
    <p:sldId id="310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C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2780" autoAdjust="0"/>
  </p:normalViewPr>
  <p:slideViewPr>
    <p:cSldViewPr>
      <p:cViewPr>
        <p:scale>
          <a:sx n="70" d="100"/>
          <a:sy n="70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un_dados_07\docserver\SEPLAN\SUOP\A1%20-%20COORDENA&#199;&#195;O%20DE%20ELABORA&#199;&#195;O%20E%20ACOMPANHAMENTO%20DO%20OR&#199;AMENTO\A%20-%20ANO\ANO%202013\A%20-%20PLOA%202013\APRESENTA&#199;&#213;ES\APRESENTA&#199;&#195;O%20PLOA%202013%20-%20SECRET&#193;RIO%20-%2005-07\EVOLU&#199;&#195;O%20DAS%20RECEITAS%20-%20ploa%20201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un_dados_07\docserver\SEPLAN\SUOP\A1%20-%20COORDENA&#199;&#195;O%20DE%20ELABORA&#199;&#195;O%20E%20ACOMPANHAMENTO%20DO%20OR&#199;AMENTO\A%20-%20ANO\ANO%202013\A%20-%20PLOA%202013\APRESENTA&#199;&#213;ES\Consulta%20Apresenta&#231;&#227;o%20Secret&#225;rio%20-%20Receita%20-%20PLOA%202013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un_dados_07\docserver\SEPLAN\SUOP\A1%20-%20COORDENA&#199;&#195;O%20DE%20ELABORA&#199;&#195;O%20E%20ACOMPANHAMENTO%20DO%20OR&#199;AMENTO\A%20-%20ANO\ANO%202013\A%20-%20PLOA%202013\APRESENTA&#199;&#213;ES\APRESENTA&#199;&#195;O%20PLOA%202013%20-%20SECRET&#193;RIO%20-%2005-07\DESPESA%20TOTAL-%20PLOA%202013%20-final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un_dados_07\docserver\SEPLAN\SUOP\A1%20-%20COORDENA&#199;&#195;O%20DE%20ELABORA&#199;&#195;O%20E%20ACOMPANHAMENTO%20DO%20OR&#199;AMENTO\A%20-%20ANO\ANO%202013\A%20-%20PLOA%202013\APRESENTA&#199;&#213;ES\APRESENTA&#199;&#195;O%20PLOA%202013%20-%20SECRET&#193;RIO%20-%2005-07\DESPESA%20TOTAL-%20PLOA%202013%20-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un_dados_07\docserver\SEPLAN\SUOP\A1%20-%20COORDENA&#199;&#195;O%20DE%20ELABORA&#199;&#195;O%20E%20ACOMPANHAMENTO%20DO%20OR&#199;AMENTO\A%20-%20ANO\ANO%202013\A%20-%20PLOA%202013\APRESENTA&#199;&#213;ES\Consulta%20Apresenta&#231;&#227;o%20Secret&#225;rio%20-%20Fun&#231;&#245;es%20-%20PLOA%20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'REC. TOTAL'!$A$4</c:f>
              <c:strCache>
                <c:ptCount val="1"/>
                <c:pt idx="0">
                  <c:v>RECEITA TOTAL </c:v>
                </c:pt>
              </c:strCache>
            </c:strRef>
          </c:tx>
          <c:spPr>
            <a:ln w="1270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9.9599271402550066E-2"/>
                  <c:y val="-3.83871619025289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0931390406800252"/>
                  <c:y val="-3.507864246497752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0931390406800252"/>
                  <c:y val="-3.507864246497752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t"/>
            <c:showVal val="1"/>
          </c:dLbls>
          <c:cat>
            <c:numRef>
              <c:f>'REC. TOTAL'!$B$3:$F$3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'REC. TOTAL'!$B$4:$F$4</c:f>
              <c:numCache>
                <c:formatCode>#,##0</c:formatCode>
                <c:ptCount val="5"/>
                <c:pt idx="0">
                  <c:v>11539</c:v>
                </c:pt>
                <c:pt idx="1">
                  <c:v>12666</c:v>
                </c:pt>
                <c:pt idx="2">
                  <c:v>14051</c:v>
                </c:pt>
                <c:pt idx="3">
                  <c:v>17123</c:v>
                </c:pt>
                <c:pt idx="4">
                  <c:v>17796</c:v>
                </c:pt>
              </c:numCache>
            </c:numRef>
          </c:val>
        </c:ser>
        <c:ser>
          <c:idx val="2"/>
          <c:order val="1"/>
          <c:marker>
            <c:symbol val="none"/>
          </c:marker>
          <c:cat>
            <c:numRef>
              <c:f>'REC. TOTAL'!$B$3:$F$3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marker val="1"/>
        <c:axId val="54973184"/>
        <c:axId val="54974720"/>
      </c:lineChart>
      <c:catAx>
        <c:axId val="549731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974720"/>
        <c:crosses val="autoZero"/>
        <c:auto val="1"/>
        <c:lblAlgn val="ctr"/>
        <c:lblOffset val="100"/>
      </c:catAx>
      <c:valAx>
        <c:axId val="54974720"/>
        <c:scaling>
          <c:orientation val="minMax"/>
          <c:min val="100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500" b="1"/>
                </a:pPr>
                <a:r>
                  <a:rPr lang="en-US" sz="1500" b="1" dirty="0"/>
                  <a:t>MILHÕES</a:t>
                </a:r>
              </a:p>
            </c:rich>
          </c:tx>
          <c:layout/>
        </c:title>
        <c:numFmt formatCode="#,##0" sourceLinked="1"/>
        <c:majorTickMark val="none"/>
        <c:tickLblPos val="nextTo"/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973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sz="3000" dirty="0" smtClean="0">
                <a:solidFill>
                  <a:srgbClr val="FF0000"/>
                </a:solidFill>
              </a:rPr>
              <a:t>COMPORTAMENTO DA RECEITA </a:t>
            </a:r>
            <a:r>
              <a:rPr lang="pt-BR" sz="3000" dirty="0">
                <a:solidFill>
                  <a:srgbClr val="FF0000"/>
                </a:solidFill>
              </a:rPr>
              <a:t>DO DF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percentStacked"/>
        <c:ser>
          <c:idx val="4"/>
          <c:order val="0"/>
          <c:tx>
            <c:strRef>
              <c:f>'Consulta Apresentação Secretári'!$A$13</c:f>
              <c:strCache>
                <c:ptCount val="1"/>
                <c:pt idx="0">
                  <c:v>Receitas de Origem Tributária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Val val="1"/>
          </c:dLbls>
          <c:cat>
            <c:numRef>
              <c:f>'Consulta Apresentação Secretári'!$B$8:$E$8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'Consulta Apresentação Secretári'!$B$13:$E$13</c:f>
              <c:numCache>
                <c:formatCode>0.0%</c:formatCode>
                <c:ptCount val="4"/>
                <c:pt idx="0">
                  <c:v>0.38794379582563426</c:v>
                </c:pt>
                <c:pt idx="1">
                  <c:v>0.41304135602573711</c:v>
                </c:pt>
                <c:pt idx="2">
                  <c:v>0.39321943912372931</c:v>
                </c:pt>
                <c:pt idx="3">
                  <c:v>0.39778211566069527</c:v>
                </c:pt>
              </c:numCache>
            </c:numRef>
          </c:val>
        </c:ser>
        <c:ser>
          <c:idx val="2"/>
          <c:order val="1"/>
          <c:tx>
            <c:strRef>
              <c:f>'Consulta Apresentação Secretári'!$A$11</c:f>
              <c:strCache>
                <c:ptCount val="1"/>
                <c:pt idx="0">
                  <c:v>Receitas de Capital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Val val="1"/>
          </c:dLbls>
          <c:cat>
            <c:numRef>
              <c:f>'Consulta Apresentação Secretári'!$B$8:$E$8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'Consulta Apresentação Secretári'!$B$11:$E$11</c:f>
              <c:numCache>
                <c:formatCode>0.0%</c:formatCode>
                <c:ptCount val="4"/>
                <c:pt idx="0">
                  <c:v>3.6816356989432204E-2</c:v>
                </c:pt>
                <c:pt idx="1">
                  <c:v>2.4589403368810603E-2</c:v>
                </c:pt>
                <c:pt idx="2">
                  <c:v>1.9733163281340723E-2</c:v>
                </c:pt>
                <c:pt idx="3">
                  <c:v>6.1839523550009323E-2</c:v>
                </c:pt>
              </c:numCache>
            </c:numRef>
          </c:val>
        </c:ser>
        <c:ser>
          <c:idx val="1"/>
          <c:order val="2"/>
          <c:tx>
            <c:strRef>
              <c:f>'Consulta Apresentação Secretári'!$A$10</c:f>
              <c:strCache>
                <c:ptCount val="1"/>
                <c:pt idx="0">
                  <c:v>Transferências Correntes da União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Val val="1"/>
          </c:dLbls>
          <c:cat>
            <c:numRef>
              <c:f>'Consulta Apresentação Secretári'!$B$8:$E$8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'Consulta Apresentação Secretári'!$B$10:$E$10</c:f>
              <c:numCache>
                <c:formatCode>0.0%</c:formatCode>
                <c:ptCount val="4"/>
                <c:pt idx="0">
                  <c:v>0.12437919167130795</c:v>
                </c:pt>
                <c:pt idx="1">
                  <c:v>0.12059901609313436</c:v>
                </c:pt>
                <c:pt idx="2">
                  <c:v>0.11301833789430582</c:v>
                </c:pt>
                <c:pt idx="3">
                  <c:v>0.1081957922662079</c:v>
                </c:pt>
              </c:numCache>
            </c:numRef>
          </c:val>
        </c:ser>
        <c:ser>
          <c:idx val="0"/>
          <c:order val="3"/>
          <c:tx>
            <c:strRef>
              <c:f>'Consulta Apresentação Secretári'!$A$9</c:f>
              <c:strCache>
                <c:ptCount val="1"/>
                <c:pt idx="0">
                  <c:v>Demais Receitas Correntes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Val val="1"/>
          </c:dLbls>
          <c:cat>
            <c:numRef>
              <c:f>'Consulta Apresentação Secretári'!$B$8:$E$8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'Consulta Apresentação Secretári'!$B$9:$E$9</c:f>
              <c:numCache>
                <c:formatCode>0.0%</c:formatCode>
                <c:ptCount val="4"/>
                <c:pt idx="0">
                  <c:v>5.1856502682714752E-2</c:v>
                </c:pt>
                <c:pt idx="1">
                  <c:v>6.1738040128299115E-2</c:v>
                </c:pt>
                <c:pt idx="2">
                  <c:v>5.5567171912549937E-2</c:v>
                </c:pt>
                <c:pt idx="3">
                  <c:v>6.075150639170649E-2</c:v>
                </c:pt>
              </c:numCache>
            </c:numRef>
          </c:val>
        </c:ser>
        <c:gapWidth val="55"/>
        <c:gapDepth val="55"/>
        <c:shape val="cylinder"/>
        <c:axId val="55615488"/>
        <c:axId val="55617024"/>
        <c:axId val="0"/>
      </c:bar3DChart>
      <c:catAx>
        <c:axId val="55615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55617024"/>
        <c:crosses val="autoZero"/>
        <c:auto val="1"/>
        <c:lblAlgn val="ctr"/>
        <c:lblOffset val="100"/>
      </c:catAx>
      <c:valAx>
        <c:axId val="5561702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500" b="1"/>
            </a:pPr>
            <a:endParaRPr lang="pt-BR"/>
          </a:p>
        </c:txPr>
        <c:crossAx val="55615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500" b="1"/>
          </a:pPr>
          <a:endParaRPr lang="pt-BR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'Plan2 (3)'!$A$5</c:f>
              <c:strCache>
                <c:ptCount val="1"/>
                <c:pt idx="0">
                  <c:v>PESSOAL  </c:v>
                </c:pt>
              </c:strCache>
            </c:strRef>
          </c:tx>
          <c:spPr>
            <a:ln w="114300">
              <a:solidFill>
                <a:srgbClr val="0070C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28575">
                <a:solidFill>
                  <a:srgbClr val="FF0000"/>
                </a:solidFill>
              </a:ln>
            </c:spPr>
          </c:marker>
          <c:dLbls>
            <c:dLbl>
              <c:idx val="0"/>
              <c:layout/>
              <c:dLblPos val="l"/>
              <c:showVal val="1"/>
            </c:dLbl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b"/>
            <c:showVal val="1"/>
          </c:dLbls>
          <c:cat>
            <c:numRef>
              <c:f>'Plan2 (3)'!$B$4:$E$4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'Plan2 (3)'!$B$5:$E$5</c:f>
              <c:numCache>
                <c:formatCode>#,##0</c:formatCode>
                <c:ptCount val="4"/>
                <c:pt idx="0">
                  <c:v>6842</c:v>
                </c:pt>
                <c:pt idx="1">
                  <c:v>8142</c:v>
                </c:pt>
                <c:pt idx="2">
                  <c:v>8147</c:v>
                </c:pt>
                <c:pt idx="3">
                  <c:v>9083</c:v>
                </c:pt>
              </c:numCache>
            </c:numRef>
          </c:val>
        </c:ser>
        <c:ser>
          <c:idx val="1"/>
          <c:order val="1"/>
          <c:tx>
            <c:strRef>
              <c:f>'Plan2 (3)'!$A$6</c:f>
              <c:strCache>
                <c:ptCount val="1"/>
                <c:pt idx="0">
                  <c:v>CUSTEIO </c:v>
                </c:pt>
              </c:strCache>
            </c:strRef>
          </c:tx>
          <c:spPr>
            <a:ln w="114300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ysClr val="window" lastClr="FFFFFF"/>
              </a:solidFill>
              <a:ln w="25400">
                <a:solidFill>
                  <a:srgbClr val="FF00FF"/>
                </a:solidFill>
              </a:ln>
            </c:spPr>
          </c:marker>
          <c:dLbls>
            <c:dLbl>
              <c:idx val="0"/>
              <c:layout/>
              <c:dLblPos val="l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5.849</a:t>
                    </a:r>
                    <a:endParaRPr lang="en-US" dirty="0"/>
                  </a:p>
                </c:rich>
              </c:tx>
              <c:dLblPos val="b"/>
              <c:showVal val="1"/>
            </c:dLbl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b"/>
            <c:showVal val="1"/>
          </c:dLbls>
          <c:cat>
            <c:numRef>
              <c:f>'Plan2 (3)'!$B$4:$E$4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'Plan2 (3)'!$B$6:$E$6</c:f>
              <c:numCache>
                <c:formatCode>#,##0</c:formatCode>
                <c:ptCount val="4"/>
                <c:pt idx="0">
                  <c:v>4001</c:v>
                </c:pt>
                <c:pt idx="1">
                  <c:v>4207</c:v>
                </c:pt>
                <c:pt idx="2">
                  <c:v>5080</c:v>
                </c:pt>
                <c:pt idx="3" formatCode="General">
                  <c:v>5849</c:v>
                </c:pt>
              </c:numCache>
            </c:numRef>
          </c:val>
        </c:ser>
        <c:ser>
          <c:idx val="2"/>
          <c:order val="2"/>
          <c:tx>
            <c:strRef>
              <c:f>'Plan2 (3)'!$A$7</c:f>
              <c:strCache>
                <c:ptCount val="1"/>
                <c:pt idx="0">
                  <c:v>INVESTIMENTOS </c:v>
                </c:pt>
              </c:strCache>
            </c:strRef>
          </c:tx>
          <c:spPr>
            <a:ln w="114300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9"/>
            <c:spPr>
              <a:solidFill>
                <a:sysClr val="window" lastClr="FFFFFF"/>
              </a:solidFill>
              <a:ln w="28575">
                <a:solidFill>
                  <a:srgbClr val="FF0000"/>
                </a:solidFill>
              </a:ln>
            </c:spPr>
          </c:marker>
          <c:dLbls>
            <c:dLbl>
              <c:idx val="0"/>
              <c:layout/>
              <c:dLblPos val="l"/>
              <c:showVal val="1"/>
            </c:dLbl>
            <c:dLbl>
              <c:idx val="3"/>
              <c:layout/>
              <c:dLblPos val="r"/>
              <c:showVal val="1"/>
            </c:dLbl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t"/>
            <c:showVal val="1"/>
          </c:dLbls>
          <c:cat>
            <c:numRef>
              <c:f>'Plan2 (3)'!$B$4:$E$4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'Plan2 (3)'!$B$7:$E$7</c:f>
              <c:numCache>
                <c:formatCode>#,##0</c:formatCode>
                <c:ptCount val="4"/>
                <c:pt idx="0">
                  <c:v>1041</c:v>
                </c:pt>
                <c:pt idx="1">
                  <c:v>975</c:v>
                </c:pt>
                <c:pt idx="2">
                  <c:v>2227</c:v>
                </c:pt>
                <c:pt idx="3">
                  <c:v>1395</c:v>
                </c:pt>
              </c:numCache>
            </c:numRef>
          </c:val>
        </c:ser>
        <c:ser>
          <c:idx val="3"/>
          <c:order val="3"/>
          <c:tx>
            <c:strRef>
              <c:f>'Plan2 (3)'!$A$8</c:f>
              <c:strCache>
                <c:ptCount val="1"/>
                <c:pt idx="0">
                  <c:v>DEMAIS</c:v>
                </c:pt>
              </c:strCache>
            </c:strRef>
          </c:tx>
          <c:spPr>
            <a:ln w="1143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9"/>
            <c:spPr>
              <a:solidFill>
                <a:sysClr val="window" lastClr="FFFFFF"/>
              </a:solidFill>
              <a:ln w="28575">
                <a:solidFill>
                  <a:srgbClr val="FF0000"/>
                </a:solidFill>
              </a:ln>
            </c:spPr>
          </c:marker>
          <c:dLbls>
            <c:dLbl>
              <c:idx val="0"/>
              <c:layout/>
              <c:dLblPos val="l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1.469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dLblPos val="b"/>
            <c:showVal val="1"/>
          </c:dLbls>
          <c:cat>
            <c:numRef>
              <c:f>'Plan2 (3)'!$B$4:$E$4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'Plan2 (3)'!$B$8:$E$8</c:f>
              <c:numCache>
                <c:formatCode>#,##0</c:formatCode>
                <c:ptCount val="4"/>
                <c:pt idx="0">
                  <c:v>519</c:v>
                </c:pt>
                <c:pt idx="1">
                  <c:v>628</c:v>
                </c:pt>
                <c:pt idx="2">
                  <c:v>1601</c:v>
                </c:pt>
                <c:pt idx="3">
                  <c:v>2053</c:v>
                </c:pt>
              </c:numCache>
            </c:numRef>
          </c:val>
        </c:ser>
        <c:marker val="1"/>
        <c:axId val="58725120"/>
        <c:axId val="58726272"/>
      </c:lineChart>
      <c:catAx>
        <c:axId val="587251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726272"/>
        <c:crosses val="autoZero"/>
        <c:auto val="1"/>
        <c:lblAlgn val="ctr"/>
        <c:lblOffset val="100"/>
      </c:catAx>
      <c:valAx>
        <c:axId val="58726272"/>
        <c:scaling>
          <c:orientation val="minMax"/>
          <c:max val="9500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500" b="1"/>
                </a:pPr>
                <a:r>
                  <a:rPr lang="en-US" sz="1500" b="1" dirty="0"/>
                  <a:t>MILHÕES</a:t>
                </a:r>
              </a:p>
            </c:rich>
          </c:tx>
          <c:layout/>
        </c:title>
        <c:numFmt formatCode="#,##0" sourceLinked="1"/>
        <c:majorTickMark val="none"/>
        <c:tickLblPos val="nextTo"/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725120"/>
        <c:crosses val="autoZero"/>
        <c:crossBetween val="between"/>
        <c:majorUnit val="500"/>
      </c:valAx>
      <c:spPr>
        <a:solidFill>
          <a:sysClr val="window" lastClr="FFFFFF"/>
        </a:solidFill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2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7.5757575757575774E-2"/>
          <c:y val="4.9956775636040514E-2"/>
          <c:w val="0.72575757575757571"/>
          <c:h val="0.87979530052216581"/>
        </c:manualLayout>
      </c:layout>
      <c:bar3DChart>
        <c:barDir val="col"/>
        <c:grouping val="percentStacked"/>
        <c:ser>
          <c:idx val="0"/>
          <c:order val="0"/>
          <c:tx>
            <c:strRef>
              <c:f>'Plan2 (3)'!$A$5</c:f>
              <c:strCache>
                <c:ptCount val="1"/>
                <c:pt idx="0">
                  <c:v>PESSOAL  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Val val="1"/>
          </c:dLbls>
          <c:cat>
            <c:numRef>
              <c:f>'Plan2 (3)'!$B$4:$E$4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'Plan2 (3)'!$F$5:$I$5</c:f>
              <c:numCache>
                <c:formatCode>0.00%</c:formatCode>
                <c:ptCount val="4"/>
                <c:pt idx="0">
                  <c:v>0.55164073208094921</c:v>
                </c:pt>
                <c:pt idx="1">
                  <c:v>0.58357224770642024</c:v>
                </c:pt>
                <c:pt idx="2">
                  <c:v>0.49647633316686218</c:v>
                </c:pt>
                <c:pt idx="3">
                  <c:v>0.51039559451562144</c:v>
                </c:pt>
              </c:numCache>
            </c:numRef>
          </c:val>
        </c:ser>
        <c:ser>
          <c:idx val="1"/>
          <c:order val="1"/>
          <c:tx>
            <c:strRef>
              <c:f>'Plan2 (3)'!$A$6</c:f>
              <c:strCache>
                <c:ptCount val="1"/>
                <c:pt idx="0">
                  <c:v>CUSTEIO </c:v>
                </c:pt>
              </c:strCache>
            </c:strRef>
          </c:tx>
          <c:spPr>
            <a:solidFill>
              <a:srgbClr val="00B050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dLbls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Val val="1"/>
          </c:dLbls>
          <c:cat>
            <c:numRef>
              <c:f>'Plan2 (3)'!$B$4:$E$4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'Plan2 (3)'!$F$6:$I$6</c:f>
              <c:numCache>
                <c:formatCode>0.00%</c:formatCode>
                <c:ptCount val="4"/>
                <c:pt idx="0">
                  <c:v>0.32258324598887478</c:v>
                </c:pt>
                <c:pt idx="1">
                  <c:v>0.30153383027522934</c:v>
                </c:pt>
                <c:pt idx="2">
                  <c:v>0.29110482215193384</c:v>
                </c:pt>
                <c:pt idx="3">
                  <c:v>0.32866936390200169</c:v>
                </c:pt>
              </c:numCache>
            </c:numRef>
          </c:val>
        </c:ser>
        <c:ser>
          <c:idx val="2"/>
          <c:order val="2"/>
          <c:tx>
            <c:strRef>
              <c:f>'Plan2 (3)'!$A$7</c:f>
              <c:strCache>
                <c:ptCount val="1"/>
                <c:pt idx="0">
                  <c:v>INVESTIMENTO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Val val="1"/>
          </c:dLbls>
          <c:cat>
            <c:numRef>
              <c:f>'Plan2 (3)'!$B$4:$E$4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'Plan2 (3)'!$F$7:$I$7</c:f>
              <c:numCache>
                <c:formatCode>0.00%</c:formatCode>
                <c:ptCount val="4"/>
                <c:pt idx="0">
                  <c:v>8.3931306941869233E-2</c:v>
                </c:pt>
                <c:pt idx="1">
                  <c:v>6.9882454128440616E-2</c:v>
                </c:pt>
                <c:pt idx="2">
                  <c:v>0.12357804783308372</c:v>
                </c:pt>
                <c:pt idx="3">
                  <c:v>7.8388401888064813E-2</c:v>
                </c:pt>
              </c:numCache>
            </c:numRef>
          </c:val>
        </c:ser>
        <c:ser>
          <c:idx val="3"/>
          <c:order val="3"/>
          <c:tx>
            <c:strRef>
              <c:f>'Plan2 (3)'!$A$8</c:f>
              <c:strCache>
                <c:ptCount val="1"/>
                <c:pt idx="0">
                  <c:v>DEMAIS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Val val="1"/>
          </c:dLbls>
          <c:cat>
            <c:numRef>
              <c:f>'Plan2 (3)'!$B$4:$E$4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'Plan2 (3)'!$F$8:$I$8</c:f>
              <c:numCache>
                <c:formatCode>0.00%</c:formatCode>
                <c:ptCount val="4"/>
                <c:pt idx="0">
                  <c:v>4.1844714988309294E-2</c:v>
                </c:pt>
                <c:pt idx="1">
                  <c:v>4.5011467889908431E-2</c:v>
                </c:pt>
                <c:pt idx="2">
                  <c:v>8.8840796848121614E-2</c:v>
                </c:pt>
                <c:pt idx="3">
                  <c:v>8.2546639694313334E-2</c:v>
                </c:pt>
              </c:numCache>
            </c:numRef>
          </c:val>
        </c:ser>
        <c:gapWidth val="55"/>
        <c:shape val="cylinder"/>
        <c:axId val="58921728"/>
        <c:axId val="58923264"/>
        <c:axId val="0"/>
      </c:bar3DChart>
      <c:catAx>
        <c:axId val="58921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23264"/>
        <c:crosses val="autoZero"/>
        <c:auto val="1"/>
        <c:lblAlgn val="ctr"/>
        <c:lblOffset val="100"/>
      </c:catAx>
      <c:valAx>
        <c:axId val="58923264"/>
        <c:scaling>
          <c:orientation val="minMax"/>
        </c:scaling>
        <c:axPos val="l"/>
        <c:majorGridlines>
          <c:spPr>
            <a:effectLst/>
          </c:spPr>
        </c:majorGridlines>
        <c:numFmt formatCode="0%" sourceLinked="1"/>
        <c:majorTickMark val="none"/>
        <c:tickLblPos val="nextTo"/>
        <c:txPr>
          <a:bodyPr rot="0" vert="horz"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921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 b="1"/>
          </a:pPr>
          <a:endParaRPr lang="pt-BR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'Consulta Apresentação Secretári'!$K$7:$K$8</c:f>
              <c:strCache>
                <c:ptCount val="1"/>
                <c:pt idx="0">
                  <c:v>2012 Dotação Autorizada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CatName val="1"/>
            <c:showPercent val="1"/>
            <c:showLeaderLines val="1"/>
          </c:dLbls>
          <c:cat>
            <c:strRef>
              <c:f>'Consulta Apresentação Secretári'!$A$9:$A$24</c:f>
              <c:strCache>
                <c:ptCount val="16"/>
                <c:pt idx="0">
                  <c:v>AGRICULTURA, INDÚSTRIA, COMÉRCIO E SERVIÇOS</c:v>
                </c:pt>
                <c:pt idx="1">
                  <c:v>CIÊNCIA E TECNOLOGIA</c:v>
                </c:pt>
                <c:pt idx="2">
                  <c:v>CLDF e TCDF</c:v>
                </c:pt>
                <c:pt idx="3">
                  <c:v>CULTURA, DESPORTO E LAZER</c:v>
                </c:pt>
                <c:pt idx="4">
                  <c:v>EDUCAÇÃO </c:v>
                </c:pt>
                <c:pt idx="5">
                  <c:v>ENCARGOS ESPECIAIS </c:v>
                </c:pt>
                <c:pt idx="6">
                  <c:v>ENERGIA </c:v>
                </c:pt>
                <c:pt idx="7">
                  <c:v>OUTROS</c:v>
                </c:pt>
                <c:pt idx="8">
                  <c:v>PREV. E ASSIST. SOCIAL</c:v>
                </c:pt>
                <c:pt idx="9">
                  <c:v>RESERVA DE CONTINGÊNCIA </c:v>
                </c:pt>
                <c:pt idx="10">
                  <c:v>SANEAMENTO E GESTÃO AMBIENTAL</c:v>
                </c:pt>
                <c:pt idx="11">
                  <c:v>SAÚDE </c:v>
                </c:pt>
                <c:pt idx="12">
                  <c:v>SEGURANÇA PÚBLICA </c:v>
                </c:pt>
                <c:pt idx="13">
                  <c:v>TRANSPORTE </c:v>
                </c:pt>
                <c:pt idx="14">
                  <c:v>TRABALHO E DIREITOS DA CIDADANIA</c:v>
                </c:pt>
                <c:pt idx="15">
                  <c:v>URBANISMO E HABITAÇÃO</c:v>
                </c:pt>
              </c:strCache>
            </c:strRef>
          </c:cat>
          <c:val>
            <c:numRef>
              <c:f>'Consulta Apresentação Secretári'!$K$9:$K$24</c:f>
              <c:numCache>
                <c:formatCode>#,##0</c:formatCode>
                <c:ptCount val="16"/>
                <c:pt idx="0">
                  <c:v>207880847</c:v>
                </c:pt>
                <c:pt idx="1">
                  <c:v>153814492</c:v>
                </c:pt>
                <c:pt idx="2">
                  <c:v>569135974</c:v>
                </c:pt>
                <c:pt idx="3">
                  <c:v>278860941</c:v>
                </c:pt>
                <c:pt idx="4">
                  <c:v>3718191542</c:v>
                </c:pt>
                <c:pt idx="5">
                  <c:v>963021683</c:v>
                </c:pt>
                <c:pt idx="6">
                  <c:v>100237704</c:v>
                </c:pt>
                <c:pt idx="7">
                  <c:v>2473049617</c:v>
                </c:pt>
                <c:pt idx="8">
                  <c:v>2145990974</c:v>
                </c:pt>
                <c:pt idx="9">
                  <c:v>79248906</c:v>
                </c:pt>
                <c:pt idx="10">
                  <c:v>174756247</c:v>
                </c:pt>
                <c:pt idx="11">
                  <c:v>2464467863</c:v>
                </c:pt>
                <c:pt idx="12">
                  <c:v>696483122</c:v>
                </c:pt>
                <c:pt idx="13">
                  <c:v>1252523151</c:v>
                </c:pt>
                <c:pt idx="14">
                  <c:v>236426044</c:v>
                </c:pt>
                <c:pt idx="15">
                  <c:v>2034592168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319D1-5414-4D9F-8C67-06E9715817D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D7BA0DF-9478-4C66-A183-2840287AAA8A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Avaliação das Receitas e Despesas do exercício corrente</a:t>
          </a:r>
          <a:endParaRPr lang="pt-BR" sz="2400" b="1" dirty="0">
            <a:solidFill>
              <a:schemeClr val="tx1"/>
            </a:solidFill>
          </a:endParaRPr>
        </a:p>
      </dgm:t>
    </dgm:pt>
    <dgm:pt modelId="{BFB581DD-C04A-4DD8-8C6F-32CC4D0BED81}" type="parTrans" cxnId="{B6E1E2E1-E32D-45E5-A15B-4BF2C28D0B44}">
      <dgm:prSet/>
      <dgm:spPr/>
      <dgm:t>
        <a:bodyPr/>
        <a:lstStyle/>
        <a:p>
          <a:endParaRPr lang="pt-BR"/>
        </a:p>
      </dgm:t>
    </dgm:pt>
    <dgm:pt modelId="{07B5C478-D04B-4C20-B515-A3A791D2A9C9}" type="sibTrans" cxnId="{B6E1E2E1-E32D-45E5-A15B-4BF2C28D0B44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rgbClr val="0000FF">
              <a:alpha val="90000"/>
            </a:srgbClr>
          </a:solidFill>
        </a:ln>
      </dgm:spPr>
      <dgm:t>
        <a:bodyPr/>
        <a:lstStyle/>
        <a:p>
          <a:endParaRPr lang="pt-BR" sz="2000" dirty="0">
            <a:ln>
              <a:solidFill>
                <a:srgbClr val="0000FF"/>
              </a:solidFill>
            </a:ln>
          </a:endParaRPr>
        </a:p>
      </dgm:t>
    </dgm:pt>
    <dgm:pt modelId="{8AE9435B-5676-430A-A464-101E32E850DA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Definição da Programação pelas Unidades Orçamentárias</a:t>
          </a:r>
          <a:endParaRPr lang="pt-BR" sz="2400" b="1" dirty="0">
            <a:solidFill>
              <a:schemeClr val="tx1"/>
            </a:solidFill>
          </a:endParaRPr>
        </a:p>
      </dgm:t>
    </dgm:pt>
    <dgm:pt modelId="{AACDD4B5-FD1B-401B-B11E-174E90951613}" type="parTrans" cxnId="{CC621866-2FB4-4AAE-9016-166B2C741F8D}">
      <dgm:prSet/>
      <dgm:spPr/>
      <dgm:t>
        <a:bodyPr/>
        <a:lstStyle/>
        <a:p>
          <a:endParaRPr lang="pt-BR"/>
        </a:p>
      </dgm:t>
    </dgm:pt>
    <dgm:pt modelId="{556C30C0-6260-440E-A7CC-9718207622A7}" type="sibTrans" cxnId="{CC621866-2FB4-4AAE-9016-166B2C741F8D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rgbClr val="0000FF">
              <a:alpha val="90000"/>
            </a:srgbClr>
          </a:solidFill>
        </a:ln>
      </dgm:spPr>
      <dgm:t>
        <a:bodyPr/>
        <a:lstStyle/>
        <a:p>
          <a:endParaRPr lang="pt-BR" sz="2000" dirty="0">
            <a:ln>
              <a:solidFill>
                <a:srgbClr val="0000FF"/>
              </a:solidFill>
            </a:ln>
          </a:endParaRPr>
        </a:p>
      </dgm:t>
    </dgm:pt>
    <dgm:pt modelId="{C1767D03-551E-43A1-A526-AA56C990E77A}">
      <dgm:prSet phldrT="[Texto]" custT="1"/>
      <dgm:spPr>
        <a:solidFill>
          <a:srgbClr val="66FF33"/>
        </a:solidFill>
      </dgm:spPr>
      <dgm:t>
        <a:bodyPr/>
        <a:lstStyle/>
        <a:p>
          <a:pPr algn="ctr"/>
          <a:r>
            <a:rPr kumimoji="1" lang="pt-BR" sz="2800" b="1" dirty="0" smtClean="0">
              <a:solidFill>
                <a:schemeClr val="tx1"/>
              </a:solidFill>
            </a:rPr>
            <a:t>Audiência Pública</a:t>
          </a:r>
          <a:endParaRPr lang="pt-BR" sz="2800" dirty="0">
            <a:solidFill>
              <a:schemeClr val="tx1"/>
            </a:solidFill>
          </a:endParaRPr>
        </a:p>
      </dgm:t>
    </dgm:pt>
    <dgm:pt modelId="{87B94305-E63B-4DDA-8E1A-C48148C80E57}" type="parTrans" cxnId="{2F5A6FAD-5B29-4E56-A1ED-74E2F7D5AC75}">
      <dgm:prSet/>
      <dgm:spPr/>
      <dgm:t>
        <a:bodyPr/>
        <a:lstStyle/>
        <a:p>
          <a:endParaRPr lang="pt-BR"/>
        </a:p>
      </dgm:t>
    </dgm:pt>
    <dgm:pt modelId="{AEE55742-39F4-4626-B03C-D2FC72BD182E}" type="sibTrans" cxnId="{2F5A6FAD-5B29-4E56-A1ED-74E2F7D5AC75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rgbClr val="0000FF">
              <a:alpha val="90000"/>
            </a:srgbClr>
          </a:solidFill>
        </a:ln>
      </dgm:spPr>
      <dgm:t>
        <a:bodyPr/>
        <a:lstStyle/>
        <a:p>
          <a:endParaRPr lang="pt-BR" sz="2000" dirty="0">
            <a:ln>
              <a:solidFill>
                <a:srgbClr val="0000FF"/>
              </a:solidFill>
            </a:ln>
          </a:endParaRPr>
        </a:p>
      </dgm:t>
    </dgm:pt>
    <dgm:pt modelId="{B0641B6C-78DA-4FE4-8285-5AFB90C3F89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Definição e Divulgação dos Tetos Orçamentários</a:t>
          </a:r>
          <a:endParaRPr lang="pt-BR" sz="2400" b="1" dirty="0">
            <a:solidFill>
              <a:schemeClr val="tx1"/>
            </a:solidFill>
          </a:endParaRPr>
        </a:p>
      </dgm:t>
    </dgm:pt>
    <dgm:pt modelId="{4D399C71-23C4-40AF-BC51-50E5FCAA4109}" type="parTrans" cxnId="{9C7EA1EC-FA11-4A8D-9837-BBC8D1B40953}">
      <dgm:prSet/>
      <dgm:spPr/>
      <dgm:t>
        <a:bodyPr/>
        <a:lstStyle/>
        <a:p>
          <a:endParaRPr lang="pt-BR"/>
        </a:p>
      </dgm:t>
    </dgm:pt>
    <dgm:pt modelId="{590ACBE4-928C-43B2-9359-5DD342AC9CF0}" type="sibTrans" cxnId="{9C7EA1EC-FA11-4A8D-9837-BBC8D1B40953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rgbClr val="0000FF">
              <a:alpha val="90000"/>
            </a:srgbClr>
          </a:solidFill>
        </a:ln>
      </dgm:spPr>
      <dgm:t>
        <a:bodyPr/>
        <a:lstStyle/>
        <a:p>
          <a:endParaRPr lang="pt-BR" sz="2000" dirty="0">
            <a:ln>
              <a:solidFill>
                <a:srgbClr val="0000FF"/>
              </a:solidFill>
            </a:ln>
          </a:endParaRPr>
        </a:p>
      </dgm:t>
    </dgm:pt>
    <dgm:pt modelId="{88FC8383-804A-4290-9EE0-7A3024DCC03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Cadastro das Propostas Orçamentárias – Setoriais</a:t>
          </a:r>
          <a:endParaRPr lang="pt-BR" sz="2400" dirty="0">
            <a:solidFill>
              <a:schemeClr val="tx1"/>
            </a:solidFill>
          </a:endParaRPr>
        </a:p>
      </dgm:t>
    </dgm:pt>
    <dgm:pt modelId="{4C3E5298-CAA9-4A6A-AB93-8965ED084B1C}" type="parTrans" cxnId="{C7C630F9-8FA9-43C7-B297-DA94F5AC072A}">
      <dgm:prSet/>
      <dgm:spPr/>
      <dgm:t>
        <a:bodyPr/>
        <a:lstStyle/>
        <a:p>
          <a:endParaRPr lang="pt-BR"/>
        </a:p>
      </dgm:t>
    </dgm:pt>
    <dgm:pt modelId="{479E0DB6-CA2D-486F-BDC9-A9C8102993E0}" type="sibTrans" cxnId="{C7C630F9-8FA9-43C7-B297-DA94F5AC072A}">
      <dgm:prSet/>
      <dgm:spPr/>
      <dgm:t>
        <a:bodyPr/>
        <a:lstStyle/>
        <a:p>
          <a:endParaRPr lang="pt-BR"/>
        </a:p>
      </dgm:t>
    </dgm:pt>
    <dgm:pt modelId="{47821A6D-69A9-4D4F-80E9-5BBA2D8A130D}">
      <dgm:prSet/>
      <dgm:spPr/>
      <dgm:t>
        <a:bodyPr/>
        <a:lstStyle/>
        <a:p>
          <a:endParaRPr lang="pt-BR" dirty="0"/>
        </a:p>
      </dgm:t>
    </dgm:pt>
    <dgm:pt modelId="{2BE8A677-A44C-4CEC-87AE-2AF2AF5E6E2E}" type="parTrans" cxnId="{494E1443-651F-41D4-8AB5-C3B50450DDBD}">
      <dgm:prSet/>
      <dgm:spPr/>
      <dgm:t>
        <a:bodyPr/>
        <a:lstStyle/>
        <a:p>
          <a:endParaRPr lang="pt-BR"/>
        </a:p>
      </dgm:t>
    </dgm:pt>
    <dgm:pt modelId="{1DBE2EE3-3259-4188-B312-2DA6D0950D14}" type="sibTrans" cxnId="{494E1443-651F-41D4-8AB5-C3B50450DDBD}">
      <dgm:prSet/>
      <dgm:spPr/>
      <dgm:t>
        <a:bodyPr/>
        <a:lstStyle/>
        <a:p>
          <a:endParaRPr lang="pt-BR"/>
        </a:p>
      </dgm:t>
    </dgm:pt>
    <dgm:pt modelId="{D6B48C58-14DA-4242-A457-FF8BD5DC9ACD}" type="pres">
      <dgm:prSet presAssocID="{6A3319D1-5414-4D9F-8C67-06E9715817D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F6201C1-CC5A-46E5-97AD-2236DF8E7947}" type="pres">
      <dgm:prSet presAssocID="{6A3319D1-5414-4D9F-8C67-06E9715817D4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74E2CAA6-5070-442B-BEB8-5616F7B52BDC}" type="pres">
      <dgm:prSet presAssocID="{6A3319D1-5414-4D9F-8C67-06E9715817D4}" presName="FiveNodes_1" presStyleLbl="node1" presStyleIdx="0" presStyleCnt="5" custScaleX="1150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4C6087-0868-4E20-A231-6F86ADCFDCDE}" type="pres">
      <dgm:prSet presAssocID="{6A3319D1-5414-4D9F-8C67-06E9715817D4}" presName="FiveNodes_2" presStyleLbl="node1" presStyleIdx="1" presStyleCnt="5" custScaleX="1078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0E2B9-94C1-46B3-90D8-4A9E21CCCAA9}" type="pres">
      <dgm:prSet presAssocID="{6A3319D1-5414-4D9F-8C67-06E9715817D4}" presName="FiveNodes_3" presStyleLbl="node1" presStyleIdx="2" presStyleCnt="5" custScaleX="1047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1D610B-4F54-4105-9756-FFEE3E2906EE}" type="pres">
      <dgm:prSet presAssocID="{6A3319D1-5414-4D9F-8C67-06E9715817D4}" presName="FiveNodes_4" presStyleLbl="node1" presStyleIdx="3" presStyleCnt="5" custScaleX="1074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A7C4DA-7300-45AC-9880-A988D55BC7FA}" type="pres">
      <dgm:prSet presAssocID="{6A3319D1-5414-4D9F-8C67-06E9715817D4}" presName="FiveNodes_5" presStyleLbl="node1" presStyleIdx="4" presStyleCnt="5" custScaleX="105979" custLinFactNeighborY="94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D850E6-2461-4DDD-BB29-1E41AE4296CF}" type="pres">
      <dgm:prSet presAssocID="{6A3319D1-5414-4D9F-8C67-06E9715817D4}" presName="FiveConn_1-2" presStyleLbl="fgAccFollowNode1" presStyleIdx="0" presStyleCnt="4" custFlipHor="1" custScaleX="62551" custLinFactNeighborX="75917" custLinFactNeighborY="-171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A1D6EC-937F-479D-A4CE-8D960EEF86D0}" type="pres">
      <dgm:prSet presAssocID="{6A3319D1-5414-4D9F-8C67-06E9715817D4}" presName="FiveConn_2-3" presStyleLbl="fgAccFollowNode1" presStyleIdx="1" presStyleCnt="4" custScaleX="62552" custLinFactNeighborX="38133" custLinFactNeighborY="2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23D34D-CEA6-4D08-A02F-774B471A20FA}" type="pres">
      <dgm:prSet presAssocID="{6A3319D1-5414-4D9F-8C67-06E9715817D4}" presName="FiveConn_3-4" presStyleLbl="fgAccFollowNode1" presStyleIdx="2" presStyleCnt="4" custScaleX="62551" custLinFactNeighborX="14136" custLinFactNeighborY="88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6FF986-AFD6-4CF6-A56E-C25B3F19FFE8}" type="pres">
      <dgm:prSet presAssocID="{6A3319D1-5414-4D9F-8C67-06E9715817D4}" presName="FiveConn_4-5" presStyleLbl="fgAccFollowNode1" presStyleIdx="3" presStyleCnt="4" custScaleX="62551" custLinFactNeighborX="38904" custLinFactNeighborY="107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8E2DA9-0E1F-4811-B954-0AF396D14703}" type="pres">
      <dgm:prSet presAssocID="{6A3319D1-5414-4D9F-8C67-06E9715817D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582C3-B6B2-4AD2-8924-6DC100F5DF0A}" type="pres">
      <dgm:prSet presAssocID="{6A3319D1-5414-4D9F-8C67-06E9715817D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38F029-1EA6-4E43-9F9D-DCAFAFB48009}" type="pres">
      <dgm:prSet presAssocID="{6A3319D1-5414-4D9F-8C67-06E9715817D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ACF1A-5C01-4FBB-88BE-994808A57CAC}" type="pres">
      <dgm:prSet presAssocID="{6A3319D1-5414-4D9F-8C67-06E9715817D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244590-4900-44F2-9EC5-219722F2100E}" type="pres">
      <dgm:prSet presAssocID="{6A3319D1-5414-4D9F-8C67-06E9715817D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D20188-E445-4230-BD22-E66931D511F6}" type="presOf" srcId="{590ACBE4-928C-43B2-9359-5DD342AC9CF0}" destId="{596FF986-AFD6-4CF6-A56E-C25B3F19FFE8}" srcOrd="0" destOrd="0" presId="urn:microsoft.com/office/officeart/2005/8/layout/vProcess5"/>
    <dgm:cxn modelId="{2F5A6FAD-5B29-4E56-A1ED-74E2F7D5AC75}" srcId="{6A3319D1-5414-4D9F-8C67-06E9715817D4}" destId="{C1767D03-551E-43A1-A526-AA56C990E77A}" srcOrd="2" destOrd="0" parTransId="{87B94305-E63B-4DDA-8E1A-C48148C80E57}" sibTransId="{AEE55742-39F4-4626-B03C-D2FC72BD182E}"/>
    <dgm:cxn modelId="{124FE192-EF20-4E2F-9313-94E2FE84B8FF}" type="presOf" srcId="{07B5C478-D04B-4C20-B515-A3A791D2A9C9}" destId="{55D850E6-2461-4DDD-BB29-1E41AE4296CF}" srcOrd="0" destOrd="0" presId="urn:microsoft.com/office/officeart/2005/8/layout/vProcess5"/>
    <dgm:cxn modelId="{F5092C25-A3D7-4B7C-A235-621B27169D0F}" type="presOf" srcId="{C1767D03-551E-43A1-A526-AA56C990E77A}" destId="{7738F029-1EA6-4E43-9F9D-DCAFAFB48009}" srcOrd="1" destOrd="0" presId="urn:microsoft.com/office/officeart/2005/8/layout/vProcess5"/>
    <dgm:cxn modelId="{9C7EA1EC-FA11-4A8D-9837-BBC8D1B40953}" srcId="{6A3319D1-5414-4D9F-8C67-06E9715817D4}" destId="{B0641B6C-78DA-4FE4-8285-5AFB90C3F89C}" srcOrd="3" destOrd="0" parTransId="{4D399C71-23C4-40AF-BC51-50E5FCAA4109}" sibTransId="{590ACBE4-928C-43B2-9359-5DD342AC9CF0}"/>
    <dgm:cxn modelId="{494E1443-651F-41D4-8AB5-C3B50450DDBD}" srcId="{6A3319D1-5414-4D9F-8C67-06E9715817D4}" destId="{47821A6D-69A9-4D4F-80E9-5BBA2D8A130D}" srcOrd="5" destOrd="0" parTransId="{2BE8A677-A44C-4CEC-87AE-2AF2AF5E6E2E}" sibTransId="{1DBE2EE3-3259-4188-B312-2DA6D0950D14}"/>
    <dgm:cxn modelId="{1DDB9BCD-9BD5-403C-8EA8-8DAFBE1DE550}" type="presOf" srcId="{88FC8383-804A-4290-9EE0-7A3024DCC033}" destId="{CBA7C4DA-7300-45AC-9880-A988D55BC7FA}" srcOrd="0" destOrd="0" presId="urn:microsoft.com/office/officeart/2005/8/layout/vProcess5"/>
    <dgm:cxn modelId="{5BF69898-BC01-44C2-9199-FB03AC2EBBB4}" type="presOf" srcId="{6A3319D1-5414-4D9F-8C67-06E9715817D4}" destId="{D6B48C58-14DA-4242-A457-FF8BD5DC9ACD}" srcOrd="0" destOrd="0" presId="urn:microsoft.com/office/officeart/2005/8/layout/vProcess5"/>
    <dgm:cxn modelId="{57E1B899-8D14-44DA-9E3B-4A6EF573EA86}" type="presOf" srcId="{88FC8383-804A-4290-9EE0-7A3024DCC033}" destId="{9C244590-4900-44F2-9EC5-219722F2100E}" srcOrd="1" destOrd="0" presId="urn:microsoft.com/office/officeart/2005/8/layout/vProcess5"/>
    <dgm:cxn modelId="{C7C630F9-8FA9-43C7-B297-DA94F5AC072A}" srcId="{6A3319D1-5414-4D9F-8C67-06E9715817D4}" destId="{88FC8383-804A-4290-9EE0-7A3024DCC033}" srcOrd="4" destOrd="0" parTransId="{4C3E5298-CAA9-4A6A-AB93-8965ED084B1C}" sibTransId="{479E0DB6-CA2D-486F-BDC9-A9C8102993E0}"/>
    <dgm:cxn modelId="{E8B9FA44-86BD-40BD-9F4F-1C83D3DF8928}" type="presOf" srcId="{1D7BA0DF-9478-4C66-A183-2840287AAA8A}" destId="{1F8E2DA9-0E1F-4811-B954-0AF396D14703}" srcOrd="1" destOrd="0" presId="urn:microsoft.com/office/officeart/2005/8/layout/vProcess5"/>
    <dgm:cxn modelId="{9DDBD17B-CC96-48D5-9682-405560CE222A}" type="presOf" srcId="{8AE9435B-5676-430A-A464-101E32E850DA}" destId="{806582C3-B6B2-4AD2-8924-6DC100F5DF0A}" srcOrd="1" destOrd="0" presId="urn:microsoft.com/office/officeart/2005/8/layout/vProcess5"/>
    <dgm:cxn modelId="{491174D4-6FE1-4A4D-B4E2-B066A12B56D9}" type="presOf" srcId="{8AE9435B-5676-430A-A464-101E32E850DA}" destId="{D44C6087-0868-4E20-A231-6F86ADCFDCDE}" srcOrd="0" destOrd="0" presId="urn:microsoft.com/office/officeart/2005/8/layout/vProcess5"/>
    <dgm:cxn modelId="{B6E1E2E1-E32D-45E5-A15B-4BF2C28D0B44}" srcId="{6A3319D1-5414-4D9F-8C67-06E9715817D4}" destId="{1D7BA0DF-9478-4C66-A183-2840287AAA8A}" srcOrd="0" destOrd="0" parTransId="{BFB581DD-C04A-4DD8-8C6F-32CC4D0BED81}" sibTransId="{07B5C478-D04B-4C20-B515-A3A791D2A9C9}"/>
    <dgm:cxn modelId="{A98CF27B-5EF9-4FCA-BE29-04369DFC4096}" type="presOf" srcId="{AEE55742-39F4-4626-B03C-D2FC72BD182E}" destId="{9823D34D-CEA6-4D08-A02F-774B471A20FA}" srcOrd="0" destOrd="0" presId="urn:microsoft.com/office/officeart/2005/8/layout/vProcess5"/>
    <dgm:cxn modelId="{B9A5F5D0-07E3-4925-BDE2-7FF753588771}" type="presOf" srcId="{C1767D03-551E-43A1-A526-AA56C990E77A}" destId="{62F0E2B9-94C1-46B3-90D8-4A9E21CCCAA9}" srcOrd="0" destOrd="0" presId="urn:microsoft.com/office/officeart/2005/8/layout/vProcess5"/>
    <dgm:cxn modelId="{43F9A975-E2D5-40B5-907C-1B5D26F90B74}" type="presOf" srcId="{1D7BA0DF-9478-4C66-A183-2840287AAA8A}" destId="{74E2CAA6-5070-442B-BEB8-5616F7B52BDC}" srcOrd="0" destOrd="0" presId="urn:microsoft.com/office/officeart/2005/8/layout/vProcess5"/>
    <dgm:cxn modelId="{8A798275-AF44-486E-AA9E-5B6659CDC7A3}" type="presOf" srcId="{B0641B6C-78DA-4FE4-8285-5AFB90C3F89C}" destId="{051D610B-4F54-4105-9756-FFEE3E2906EE}" srcOrd="0" destOrd="0" presId="urn:microsoft.com/office/officeart/2005/8/layout/vProcess5"/>
    <dgm:cxn modelId="{1421C9AF-B09A-4255-A4CA-3B65260020D6}" type="presOf" srcId="{556C30C0-6260-440E-A7CC-9718207622A7}" destId="{87A1D6EC-937F-479D-A4CE-8D960EEF86D0}" srcOrd="0" destOrd="0" presId="urn:microsoft.com/office/officeart/2005/8/layout/vProcess5"/>
    <dgm:cxn modelId="{CC621866-2FB4-4AAE-9016-166B2C741F8D}" srcId="{6A3319D1-5414-4D9F-8C67-06E9715817D4}" destId="{8AE9435B-5676-430A-A464-101E32E850DA}" srcOrd="1" destOrd="0" parTransId="{AACDD4B5-FD1B-401B-B11E-174E90951613}" sibTransId="{556C30C0-6260-440E-A7CC-9718207622A7}"/>
    <dgm:cxn modelId="{0411011D-8723-4C40-83A6-BE833D8D493A}" type="presOf" srcId="{B0641B6C-78DA-4FE4-8285-5AFB90C3F89C}" destId="{C1DACF1A-5C01-4FBB-88BE-994808A57CAC}" srcOrd="1" destOrd="0" presId="urn:microsoft.com/office/officeart/2005/8/layout/vProcess5"/>
    <dgm:cxn modelId="{C14D9D44-220F-4328-B91B-E1E815C83F62}" type="presParOf" srcId="{D6B48C58-14DA-4242-A457-FF8BD5DC9ACD}" destId="{4F6201C1-CC5A-46E5-97AD-2236DF8E7947}" srcOrd="0" destOrd="0" presId="urn:microsoft.com/office/officeart/2005/8/layout/vProcess5"/>
    <dgm:cxn modelId="{D86811F2-9E74-43CD-96DF-6FA5E667DC04}" type="presParOf" srcId="{D6B48C58-14DA-4242-A457-FF8BD5DC9ACD}" destId="{74E2CAA6-5070-442B-BEB8-5616F7B52BDC}" srcOrd="1" destOrd="0" presId="urn:microsoft.com/office/officeart/2005/8/layout/vProcess5"/>
    <dgm:cxn modelId="{D005D9A6-C0CE-4FA5-9D15-63A5A2107A0B}" type="presParOf" srcId="{D6B48C58-14DA-4242-A457-FF8BD5DC9ACD}" destId="{D44C6087-0868-4E20-A231-6F86ADCFDCDE}" srcOrd="2" destOrd="0" presId="urn:microsoft.com/office/officeart/2005/8/layout/vProcess5"/>
    <dgm:cxn modelId="{A2981300-D481-4983-8E53-79E8373578CF}" type="presParOf" srcId="{D6B48C58-14DA-4242-A457-FF8BD5DC9ACD}" destId="{62F0E2B9-94C1-46B3-90D8-4A9E21CCCAA9}" srcOrd="3" destOrd="0" presId="urn:microsoft.com/office/officeart/2005/8/layout/vProcess5"/>
    <dgm:cxn modelId="{364BFC38-F771-44DC-89EC-EB6D1E2AFE5D}" type="presParOf" srcId="{D6B48C58-14DA-4242-A457-FF8BD5DC9ACD}" destId="{051D610B-4F54-4105-9756-FFEE3E2906EE}" srcOrd="4" destOrd="0" presId="urn:microsoft.com/office/officeart/2005/8/layout/vProcess5"/>
    <dgm:cxn modelId="{D6122321-23F6-4C87-B93C-4C94E5C75C70}" type="presParOf" srcId="{D6B48C58-14DA-4242-A457-FF8BD5DC9ACD}" destId="{CBA7C4DA-7300-45AC-9880-A988D55BC7FA}" srcOrd="5" destOrd="0" presId="urn:microsoft.com/office/officeart/2005/8/layout/vProcess5"/>
    <dgm:cxn modelId="{5374735A-CD73-4A17-BC95-8B43FBAF85F6}" type="presParOf" srcId="{D6B48C58-14DA-4242-A457-FF8BD5DC9ACD}" destId="{55D850E6-2461-4DDD-BB29-1E41AE4296CF}" srcOrd="6" destOrd="0" presId="urn:microsoft.com/office/officeart/2005/8/layout/vProcess5"/>
    <dgm:cxn modelId="{43CFBD87-A1AA-4C28-A1CD-75852C1A64FD}" type="presParOf" srcId="{D6B48C58-14DA-4242-A457-FF8BD5DC9ACD}" destId="{87A1D6EC-937F-479D-A4CE-8D960EEF86D0}" srcOrd="7" destOrd="0" presId="urn:microsoft.com/office/officeart/2005/8/layout/vProcess5"/>
    <dgm:cxn modelId="{CF45E715-1524-4562-9193-D6BD5E1FC9F5}" type="presParOf" srcId="{D6B48C58-14DA-4242-A457-FF8BD5DC9ACD}" destId="{9823D34D-CEA6-4D08-A02F-774B471A20FA}" srcOrd="8" destOrd="0" presId="urn:microsoft.com/office/officeart/2005/8/layout/vProcess5"/>
    <dgm:cxn modelId="{BB5879ED-BA6B-48D4-A3C9-318C2E837028}" type="presParOf" srcId="{D6B48C58-14DA-4242-A457-FF8BD5DC9ACD}" destId="{596FF986-AFD6-4CF6-A56E-C25B3F19FFE8}" srcOrd="9" destOrd="0" presId="urn:microsoft.com/office/officeart/2005/8/layout/vProcess5"/>
    <dgm:cxn modelId="{2800557F-ECDC-44F1-8B84-30B62AB3D3CA}" type="presParOf" srcId="{D6B48C58-14DA-4242-A457-FF8BD5DC9ACD}" destId="{1F8E2DA9-0E1F-4811-B954-0AF396D14703}" srcOrd="10" destOrd="0" presId="urn:microsoft.com/office/officeart/2005/8/layout/vProcess5"/>
    <dgm:cxn modelId="{70FAF1A4-3C52-406C-84AA-1532AEC35E5A}" type="presParOf" srcId="{D6B48C58-14DA-4242-A457-FF8BD5DC9ACD}" destId="{806582C3-B6B2-4AD2-8924-6DC100F5DF0A}" srcOrd="11" destOrd="0" presId="urn:microsoft.com/office/officeart/2005/8/layout/vProcess5"/>
    <dgm:cxn modelId="{DCC3ED16-6FC8-4A20-8D2C-58D6EA44A2CD}" type="presParOf" srcId="{D6B48C58-14DA-4242-A457-FF8BD5DC9ACD}" destId="{7738F029-1EA6-4E43-9F9D-DCAFAFB48009}" srcOrd="12" destOrd="0" presId="urn:microsoft.com/office/officeart/2005/8/layout/vProcess5"/>
    <dgm:cxn modelId="{C49F175B-67A1-4916-AEBA-8537FE319C17}" type="presParOf" srcId="{D6B48C58-14DA-4242-A457-FF8BD5DC9ACD}" destId="{C1DACF1A-5C01-4FBB-88BE-994808A57CAC}" srcOrd="13" destOrd="0" presId="urn:microsoft.com/office/officeart/2005/8/layout/vProcess5"/>
    <dgm:cxn modelId="{75B06D4D-9276-4505-B1F2-292636B63DBC}" type="presParOf" srcId="{D6B48C58-14DA-4242-A457-FF8BD5DC9ACD}" destId="{9C244590-4900-44F2-9EC5-219722F2100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36D2C-6385-47C9-A43F-34C657F8649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0FC568-6E04-4B98-A388-6FBAA3EEBC2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Planejamento do Processo - Cronograma</a:t>
          </a:r>
          <a:endParaRPr lang="pt-BR" sz="2400" b="1" dirty="0">
            <a:solidFill>
              <a:schemeClr val="tx1"/>
            </a:solidFill>
          </a:endParaRPr>
        </a:p>
      </dgm:t>
    </dgm:pt>
    <dgm:pt modelId="{00B651A6-BAF7-4021-8EE1-CE57CC611119}" type="parTrans" cxnId="{CC9AB0B1-4FA5-4AE5-82AE-B3369BB3F078}">
      <dgm:prSet/>
      <dgm:spPr/>
      <dgm:t>
        <a:bodyPr/>
        <a:lstStyle/>
        <a:p>
          <a:endParaRPr lang="pt-BR"/>
        </a:p>
      </dgm:t>
    </dgm:pt>
    <dgm:pt modelId="{6A35BB68-F3C4-4A20-B83B-88DB8BD857AF}" type="sibTrans" cxnId="{CC9AB0B1-4FA5-4AE5-82AE-B3369BB3F078}">
      <dgm:prSet/>
      <dgm:spPr/>
      <dgm:t>
        <a:bodyPr/>
        <a:lstStyle/>
        <a:p>
          <a:endParaRPr lang="pt-BR"/>
        </a:p>
      </dgm:t>
    </dgm:pt>
    <dgm:pt modelId="{B994EA2D-853B-4455-BEA1-BF1C9444C731}" type="pres">
      <dgm:prSet presAssocID="{46536D2C-6385-47C9-A43F-34C657F864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6B5168-0C8B-4136-97CD-BA41F4B32A7D}" type="pres">
      <dgm:prSet presAssocID="{46536D2C-6385-47C9-A43F-34C657F8649B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2491F3EC-CD45-4D03-8F82-4DAD4417DC5B}" type="pres">
      <dgm:prSet presAssocID="{46536D2C-6385-47C9-A43F-34C657F8649B}" presName="OneNode_1" presStyleLbl="node1" presStyleIdx="0" presStyleCnt="1" custLinFactNeighborY="-214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9AB0B1-4FA5-4AE5-82AE-B3369BB3F078}" srcId="{46536D2C-6385-47C9-A43F-34C657F8649B}" destId="{D40FC568-6E04-4B98-A388-6FBAA3EEBC2C}" srcOrd="0" destOrd="0" parTransId="{00B651A6-BAF7-4021-8EE1-CE57CC611119}" sibTransId="{6A35BB68-F3C4-4A20-B83B-88DB8BD857AF}"/>
    <dgm:cxn modelId="{276B5EF0-E70A-4EFE-B16F-CDECC5D5A1E3}" type="presOf" srcId="{D40FC568-6E04-4B98-A388-6FBAA3EEBC2C}" destId="{2491F3EC-CD45-4D03-8F82-4DAD4417DC5B}" srcOrd="0" destOrd="0" presId="urn:microsoft.com/office/officeart/2005/8/layout/vProcess5"/>
    <dgm:cxn modelId="{1DD976EE-8130-49DE-A4A1-9883697A5E61}" type="presOf" srcId="{46536D2C-6385-47C9-A43F-34C657F8649B}" destId="{B994EA2D-853B-4455-BEA1-BF1C9444C731}" srcOrd="0" destOrd="0" presId="urn:microsoft.com/office/officeart/2005/8/layout/vProcess5"/>
    <dgm:cxn modelId="{867B3CA1-B357-4EE7-A382-11DC2E8223E9}" type="presParOf" srcId="{B994EA2D-853B-4455-BEA1-BF1C9444C731}" destId="{646B5168-0C8B-4136-97CD-BA41F4B32A7D}" srcOrd="0" destOrd="0" presId="urn:microsoft.com/office/officeart/2005/8/layout/vProcess5"/>
    <dgm:cxn modelId="{9ABAAECA-4FE8-4984-B7A6-93F5FADF2438}" type="presParOf" srcId="{B994EA2D-853B-4455-BEA1-BF1C9444C731}" destId="{2491F3EC-CD45-4D03-8F82-4DAD4417DC5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4D496-1F67-4DD3-A188-B68A2F3BFC7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FF5A05-EC15-4598-B695-875C78E2DFB0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Discussão e apreciação do PLOA na CLDF</a:t>
          </a:r>
          <a:endParaRPr lang="pt-BR" sz="2400" b="1" dirty="0">
            <a:solidFill>
              <a:schemeClr val="tx1"/>
            </a:solidFill>
          </a:endParaRPr>
        </a:p>
      </dgm:t>
    </dgm:pt>
    <dgm:pt modelId="{D647EFDB-EA93-49A0-8A92-8869145B5E41}" type="parTrans" cxnId="{18C443F5-17C6-4FE0-8478-4E7722EC3F3C}">
      <dgm:prSet/>
      <dgm:spPr/>
      <dgm:t>
        <a:bodyPr/>
        <a:lstStyle/>
        <a:p>
          <a:endParaRPr lang="pt-BR"/>
        </a:p>
      </dgm:t>
    </dgm:pt>
    <dgm:pt modelId="{DD0CF2FA-8E37-4606-BCC7-0F790B1E9B7C}" type="sibTrans" cxnId="{18C443F5-17C6-4FE0-8478-4E7722EC3F3C}">
      <dgm:prSet custT="1"/>
      <dgm:spPr>
        <a:solidFill>
          <a:schemeClr val="bg2">
            <a:lumMod val="90000"/>
          </a:schemeClr>
        </a:solidFill>
        <a:ln>
          <a:solidFill>
            <a:srgbClr val="0000FF">
              <a:alpha val="90000"/>
            </a:srgbClr>
          </a:solidFill>
        </a:ln>
      </dgm:spPr>
      <dgm:t>
        <a:bodyPr/>
        <a:lstStyle/>
        <a:p>
          <a:pPr algn="ctr"/>
          <a:endParaRPr lang="pt-BR" sz="2000" b="1" dirty="0">
            <a:solidFill>
              <a:schemeClr val="tx1"/>
            </a:solidFill>
          </a:endParaRPr>
        </a:p>
      </dgm:t>
    </dgm:pt>
    <dgm:pt modelId="{20BC1333-CC83-48F9-825A-6B028851FABB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Execução Orçamentária e Financeira                 1° Jan a 31 Dez</a:t>
          </a:r>
          <a:endParaRPr lang="pt-BR" sz="2400" b="1" dirty="0">
            <a:solidFill>
              <a:schemeClr val="tx1"/>
            </a:solidFill>
          </a:endParaRPr>
        </a:p>
      </dgm:t>
    </dgm:pt>
    <dgm:pt modelId="{BB1D417E-26E8-487E-ACCD-BD9CA8C074D1}" type="parTrans" cxnId="{8941F6FC-D4CD-4184-BAE1-4A79C9C373D0}">
      <dgm:prSet/>
      <dgm:spPr/>
      <dgm:t>
        <a:bodyPr/>
        <a:lstStyle/>
        <a:p>
          <a:endParaRPr lang="pt-BR"/>
        </a:p>
      </dgm:t>
    </dgm:pt>
    <dgm:pt modelId="{9DAD8878-752F-4D8A-B598-95C7AC281162}" type="sibTrans" cxnId="{8941F6FC-D4CD-4184-BAE1-4A79C9C373D0}">
      <dgm:prSet custT="1"/>
      <dgm:spPr>
        <a:solidFill>
          <a:schemeClr val="bg2">
            <a:lumMod val="90000"/>
          </a:schemeClr>
        </a:solidFill>
        <a:ln>
          <a:solidFill>
            <a:srgbClr val="0000FF">
              <a:alpha val="90000"/>
            </a:srgbClr>
          </a:solidFill>
        </a:ln>
      </dgm:spPr>
      <dgm:t>
        <a:bodyPr/>
        <a:lstStyle/>
        <a:p>
          <a:pPr algn="ctr"/>
          <a:endParaRPr lang="pt-BR" sz="2000" b="1" dirty="0">
            <a:solidFill>
              <a:schemeClr val="tx1"/>
            </a:solidFill>
          </a:endParaRPr>
        </a:p>
      </dgm:t>
    </dgm:pt>
    <dgm:pt modelId="{2AC902F7-8C47-4543-A9CF-0EC414F93342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Controle e avaliação da execução Orçamentária e Financeira</a:t>
          </a:r>
          <a:endParaRPr lang="pt-BR" sz="2400" b="1" dirty="0">
            <a:solidFill>
              <a:schemeClr val="tx1"/>
            </a:solidFill>
          </a:endParaRPr>
        </a:p>
      </dgm:t>
    </dgm:pt>
    <dgm:pt modelId="{C525A7A4-090E-4800-8DFB-891D7ADFC7AD}" type="parTrans" cxnId="{22C76127-B9D7-43F7-8F46-C3F41AAA1EE8}">
      <dgm:prSet/>
      <dgm:spPr/>
      <dgm:t>
        <a:bodyPr/>
        <a:lstStyle/>
        <a:p>
          <a:endParaRPr lang="pt-BR"/>
        </a:p>
      </dgm:t>
    </dgm:pt>
    <dgm:pt modelId="{18C2AEDB-FA61-445D-A87D-DEA8F6CBCE1B}" type="sibTrans" cxnId="{22C76127-B9D7-43F7-8F46-C3F41AAA1EE8}">
      <dgm:prSet/>
      <dgm:spPr/>
      <dgm:t>
        <a:bodyPr/>
        <a:lstStyle/>
        <a:p>
          <a:endParaRPr lang="pt-BR"/>
        </a:p>
      </dgm:t>
    </dgm:pt>
    <dgm:pt modelId="{CD4BFFBF-0EB7-40FE-A719-B5433E324D8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Audiência Pública CLDF – Abrindo Fase de Emendas</a:t>
          </a:r>
          <a:endParaRPr lang="pt-BR" sz="2400" b="1" dirty="0">
            <a:solidFill>
              <a:schemeClr val="tx1"/>
            </a:solidFill>
          </a:endParaRPr>
        </a:p>
      </dgm:t>
    </dgm:pt>
    <dgm:pt modelId="{578FA528-0CB9-48B4-B358-6B5D692F8345}" type="parTrans" cxnId="{BCEE74E5-CBAE-48D1-B140-5EE21A01A85C}">
      <dgm:prSet/>
      <dgm:spPr/>
      <dgm:t>
        <a:bodyPr/>
        <a:lstStyle/>
        <a:p>
          <a:endParaRPr lang="pt-BR"/>
        </a:p>
      </dgm:t>
    </dgm:pt>
    <dgm:pt modelId="{837B8C83-1AC5-4FA3-9E6F-7A142629275B}" type="sibTrans" cxnId="{BCEE74E5-CBAE-48D1-B140-5EE21A01A85C}">
      <dgm:prSet custT="1"/>
      <dgm:spPr>
        <a:solidFill>
          <a:schemeClr val="bg2">
            <a:lumMod val="90000"/>
          </a:schemeClr>
        </a:solidFill>
        <a:ln>
          <a:solidFill>
            <a:srgbClr val="0000FF">
              <a:alpha val="90000"/>
            </a:srgbClr>
          </a:solidFill>
        </a:ln>
      </dgm:spPr>
      <dgm:t>
        <a:bodyPr/>
        <a:lstStyle/>
        <a:p>
          <a:pPr algn="ctr"/>
          <a:endParaRPr lang="pt-BR" sz="2000" b="1" dirty="0">
            <a:solidFill>
              <a:schemeClr val="tx1"/>
            </a:solidFill>
          </a:endParaRPr>
        </a:p>
      </dgm:t>
    </dgm:pt>
    <dgm:pt modelId="{CE5D8AFA-DA0D-46CB-866F-99E073D62E3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pt-BR" sz="2400" b="1" dirty="0" smtClean="0">
              <a:solidFill>
                <a:schemeClr val="tx1"/>
              </a:solidFill>
            </a:rPr>
            <a:t>Votação e aprovação do PLOA e devolução ao Executivo até 15/12</a:t>
          </a:r>
          <a:endParaRPr lang="pt-BR" sz="2400" b="1" dirty="0">
            <a:solidFill>
              <a:schemeClr val="tx1"/>
            </a:solidFill>
          </a:endParaRPr>
        </a:p>
      </dgm:t>
    </dgm:pt>
    <dgm:pt modelId="{5F70F788-CAAC-469F-9066-35046940512A}" type="parTrans" cxnId="{D0CBB9F8-F9A1-4CB6-991A-68C3953E3508}">
      <dgm:prSet/>
      <dgm:spPr/>
      <dgm:t>
        <a:bodyPr/>
        <a:lstStyle/>
        <a:p>
          <a:endParaRPr lang="pt-BR"/>
        </a:p>
      </dgm:t>
    </dgm:pt>
    <dgm:pt modelId="{29BAEC46-3681-48AA-A243-3722C043DE32}" type="sibTrans" cxnId="{D0CBB9F8-F9A1-4CB6-991A-68C3953E3508}">
      <dgm:prSet custT="1"/>
      <dgm:spPr>
        <a:solidFill>
          <a:schemeClr val="bg2">
            <a:lumMod val="90000"/>
          </a:schemeClr>
        </a:solidFill>
        <a:ln>
          <a:solidFill>
            <a:srgbClr val="0000FF">
              <a:alpha val="90000"/>
            </a:srgbClr>
          </a:solidFill>
        </a:ln>
      </dgm:spPr>
      <dgm:t>
        <a:bodyPr/>
        <a:lstStyle/>
        <a:p>
          <a:pPr algn="ctr"/>
          <a:endParaRPr lang="pt-BR" sz="2000" b="1" dirty="0">
            <a:solidFill>
              <a:schemeClr val="tx1"/>
            </a:solidFill>
          </a:endParaRPr>
        </a:p>
      </dgm:t>
    </dgm:pt>
    <dgm:pt modelId="{B242DEDE-D4E4-4B21-9ADA-D6A0B97281B7}" type="pres">
      <dgm:prSet presAssocID="{1834D496-1F67-4DD3-A188-B68A2F3BFC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924CEA-8AF8-4CAA-ABC4-D52DA727D428}" type="pres">
      <dgm:prSet presAssocID="{1834D496-1F67-4DD3-A188-B68A2F3BFC74}" presName="dummyMaxCanvas" presStyleCnt="0">
        <dgm:presLayoutVars/>
      </dgm:prSet>
      <dgm:spPr/>
    </dgm:pt>
    <dgm:pt modelId="{BAB6251D-A80B-4D4F-9E10-C88E2CDC64F9}" type="pres">
      <dgm:prSet presAssocID="{1834D496-1F67-4DD3-A188-B68A2F3BFC74}" presName="FiveNodes_1" presStyleLbl="node1" presStyleIdx="0" presStyleCnt="5" custScaleX="118329" custLinFactNeighborX="158" custLinFactNeighborY="-214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0A13B-BE65-4733-ABEE-2C8AE7353BD7}" type="pres">
      <dgm:prSet presAssocID="{1834D496-1F67-4DD3-A188-B68A2F3BFC74}" presName="FiveNodes_2" presStyleLbl="node1" presStyleIdx="1" presStyleCnt="5" custScaleX="1184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0DA35E-F876-45E2-B0A1-B59D24C2AC4E}" type="pres">
      <dgm:prSet presAssocID="{1834D496-1F67-4DD3-A188-B68A2F3BFC74}" presName="FiveNodes_3" presStyleLbl="node1" presStyleIdx="2" presStyleCnt="5" custScaleX="1143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5EBFAD-47F9-47FE-B924-3C25D44AACFC}" type="pres">
      <dgm:prSet presAssocID="{1834D496-1F67-4DD3-A188-B68A2F3BFC74}" presName="FiveNodes_4" presStyleLbl="node1" presStyleIdx="3" presStyleCnt="5" custScaleX="1129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F759C8-863C-4CEA-906C-37D11BD3D296}" type="pres">
      <dgm:prSet presAssocID="{1834D496-1F67-4DD3-A188-B68A2F3BFC74}" presName="FiveNodes_5" presStyleLbl="node1" presStyleIdx="4" presStyleCnt="5" custScaleX="116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46FF81-9D32-4513-A1CE-7E7E3B0739FA}" type="pres">
      <dgm:prSet presAssocID="{1834D496-1F67-4DD3-A188-B68A2F3BFC74}" presName="FiveConn_1-2" presStyleLbl="fgAccFollowNode1" presStyleIdx="0" presStyleCnt="4" custScaleX="47705" custLinFactNeighborX="40562" custLinFactNeighborY="-109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C0D01B-AB0C-4036-A600-793C3C2BC239}" type="pres">
      <dgm:prSet presAssocID="{1834D496-1F67-4DD3-A188-B68A2F3BFC74}" presName="FiveConn_2-3" presStyleLbl="fgAccFollowNode1" presStyleIdx="1" presStyleCnt="4" custScaleX="47705" custLinFactNeighborX="33441" custLinFactNeighborY="-89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359415-1720-4A07-8819-E5C4479B6032}" type="pres">
      <dgm:prSet presAssocID="{1834D496-1F67-4DD3-A188-B68A2F3BFC74}" presName="FiveConn_3-4" presStyleLbl="fgAccFollowNode1" presStyleIdx="2" presStyleCnt="4" custScaleX="47706" custLinFactNeighborX="26320" custLinFactNeighborY="-191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D13446-8027-4C8B-BEE1-CEB39F1E6F88}" type="pres">
      <dgm:prSet presAssocID="{1834D496-1F67-4DD3-A188-B68A2F3BFC74}" presName="FiveConn_4-5" presStyleLbl="fgAccFollowNode1" presStyleIdx="3" presStyleCnt="4" custScaleX="565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1566C-E4DC-4CBA-89C6-BB0548C07C1E}" type="pres">
      <dgm:prSet presAssocID="{1834D496-1F67-4DD3-A188-B68A2F3BFC7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078C76-4884-4710-81B8-0EBD3FEA7DCF}" type="pres">
      <dgm:prSet presAssocID="{1834D496-1F67-4DD3-A188-B68A2F3BFC7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7FA7F3-E5D0-4EA7-AE77-E6E4D0DDB462}" type="pres">
      <dgm:prSet presAssocID="{1834D496-1F67-4DD3-A188-B68A2F3BFC7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DC1A5-15C8-4506-8127-F7FAD4E4CB1A}" type="pres">
      <dgm:prSet presAssocID="{1834D496-1F67-4DD3-A188-B68A2F3BFC7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DDB9E-BF8B-428B-90F7-2E05556E3311}" type="pres">
      <dgm:prSet presAssocID="{1834D496-1F67-4DD3-A188-B68A2F3BFC7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167BB9-790C-444D-AABB-8D8BD216A6F1}" type="presOf" srcId="{20BC1333-CC83-48F9-825A-6B028851FABB}" destId="{B5EDC1A5-15C8-4506-8127-F7FAD4E4CB1A}" srcOrd="1" destOrd="0" presId="urn:microsoft.com/office/officeart/2005/8/layout/vProcess5"/>
    <dgm:cxn modelId="{12AB54E4-1379-4044-BC17-DD2A581BA683}" type="presOf" srcId="{DD0CF2FA-8E37-4606-BCC7-0F790B1E9B7C}" destId="{DA46FF81-9D32-4513-A1CE-7E7E3B0739FA}" srcOrd="0" destOrd="0" presId="urn:microsoft.com/office/officeart/2005/8/layout/vProcess5"/>
    <dgm:cxn modelId="{8941F6FC-D4CD-4184-BAE1-4A79C9C373D0}" srcId="{1834D496-1F67-4DD3-A188-B68A2F3BFC74}" destId="{20BC1333-CC83-48F9-825A-6B028851FABB}" srcOrd="3" destOrd="0" parTransId="{BB1D417E-26E8-487E-ACCD-BD9CA8C074D1}" sibTransId="{9DAD8878-752F-4D8A-B598-95C7AC281162}"/>
    <dgm:cxn modelId="{22C76127-B9D7-43F7-8F46-C3F41AAA1EE8}" srcId="{1834D496-1F67-4DD3-A188-B68A2F3BFC74}" destId="{2AC902F7-8C47-4543-A9CF-0EC414F93342}" srcOrd="4" destOrd="0" parTransId="{C525A7A4-090E-4800-8DFB-891D7ADFC7AD}" sibTransId="{18C2AEDB-FA61-445D-A87D-DEA8F6CBCE1B}"/>
    <dgm:cxn modelId="{11A9D5B9-0AEF-4408-A392-BE683EC491D2}" type="presOf" srcId="{0EFF5A05-EC15-4598-B695-875C78E2DFB0}" destId="{BAB6251D-A80B-4D4F-9E10-C88E2CDC64F9}" srcOrd="0" destOrd="0" presId="urn:microsoft.com/office/officeart/2005/8/layout/vProcess5"/>
    <dgm:cxn modelId="{18C2AEDB-D94F-49AF-9149-9BAD5047483B}" type="presOf" srcId="{2AC902F7-8C47-4543-A9CF-0EC414F93342}" destId="{91F759C8-863C-4CEA-906C-37D11BD3D296}" srcOrd="0" destOrd="0" presId="urn:microsoft.com/office/officeart/2005/8/layout/vProcess5"/>
    <dgm:cxn modelId="{4DB03C39-2C78-41FD-886F-C44089C674FF}" type="presOf" srcId="{2AC902F7-8C47-4543-A9CF-0EC414F93342}" destId="{247DDB9E-BF8B-428B-90F7-2E05556E3311}" srcOrd="1" destOrd="0" presId="urn:microsoft.com/office/officeart/2005/8/layout/vProcess5"/>
    <dgm:cxn modelId="{7E9ED38C-DD7D-41C8-9B76-FA70BA14D56C}" type="presOf" srcId="{CE5D8AFA-DA0D-46CB-866F-99E073D62E34}" destId="{3C0DA35E-F876-45E2-B0A1-B59D24C2AC4E}" srcOrd="0" destOrd="0" presId="urn:microsoft.com/office/officeart/2005/8/layout/vProcess5"/>
    <dgm:cxn modelId="{D0CBB9F8-F9A1-4CB6-991A-68C3953E3508}" srcId="{1834D496-1F67-4DD3-A188-B68A2F3BFC74}" destId="{CE5D8AFA-DA0D-46CB-866F-99E073D62E34}" srcOrd="2" destOrd="0" parTransId="{5F70F788-CAAC-469F-9066-35046940512A}" sibTransId="{29BAEC46-3681-48AA-A243-3722C043DE32}"/>
    <dgm:cxn modelId="{A2BD696D-CF93-4F9E-A4B7-1EEB86BD5F16}" type="presOf" srcId="{0EFF5A05-EC15-4598-B695-875C78E2DFB0}" destId="{D261566C-E4DC-4CBA-89C6-BB0548C07C1E}" srcOrd="1" destOrd="0" presId="urn:microsoft.com/office/officeart/2005/8/layout/vProcess5"/>
    <dgm:cxn modelId="{04BA0741-ADEB-4411-8C22-6E4545D7CF57}" type="presOf" srcId="{CD4BFFBF-0EB7-40FE-A719-B5433E324D81}" destId="{11078C76-4884-4710-81B8-0EBD3FEA7DCF}" srcOrd="1" destOrd="0" presId="urn:microsoft.com/office/officeart/2005/8/layout/vProcess5"/>
    <dgm:cxn modelId="{90D477DA-9FA1-4E4F-A651-4215600E9CD8}" type="presOf" srcId="{CD4BFFBF-0EB7-40FE-A719-B5433E324D81}" destId="{82A0A13B-BE65-4733-ABEE-2C8AE7353BD7}" srcOrd="0" destOrd="0" presId="urn:microsoft.com/office/officeart/2005/8/layout/vProcess5"/>
    <dgm:cxn modelId="{BAB29688-BBA1-4445-8CFD-9802787C7B7D}" type="presOf" srcId="{29BAEC46-3681-48AA-A243-3722C043DE32}" destId="{EC359415-1720-4A07-8819-E5C4479B6032}" srcOrd="0" destOrd="0" presId="urn:microsoft.com/office/officeart/2005/8/layout/vProcess5"/>
    <dgm:cxn modelId="{A7125642-3DF4-4111-B788-0157A389052E}" type="presOf" srcId="{1834D496-1F67-4DD3-A188-B68A2F3BFC74}" destId="{B242DEDE-D4E4-4B21-9ADA-D6A0B97281B7}" srcOrd="0" destOrd="0" presId="urn:microsoft.com/office/officeart/2005/8/layout/vProcess5"/>
    <dgm:cxn modelId="{18C443F5-17C6-4FE0-8478-4E7722EC3F3C}" srcId="{1834D496-1F67-4DD3-A188-B68A2F3BFC74}" destId="{0EFF5A05-EC15-4598-B695-875C78E2DFB0}" srcOrd="0" destOrd="0" parTransId="{D647EFDB-EA93-49A0-8A92-8869145B5E41}" sibTransId="{DD0CF2FA-8E37-4606-BCC7-0F790B1E9B7C}"/>
    <dgm:cxn modelId="{BCEE74E5-CBAE-48D1-B140-5EE21A01A85C}" srcId="{1834D496-1F67-4DD3-A188-B68A2F3BFC74}" destId="{CD4BFFBF-0EB7-40FE-A719-B5433E324D81}" srcOrd="1" destOrd="0" parTransId="{578FA528-0CB9-48B4-B358-6B5D692F8345}" sibTransId="{837B8C83-1AC5-4FA3-9E6F-7A142629275B}"/>
    <dgm:cxn modelId="{EAA22EA8-D10E-4672-A15E-315648488962}" type="presOf" srcId="{CE5D8AFA-DA0D-46CB-866F-99E073D62E34}" destId="{4D7FA7F3-E5D0-4EA7-AE77-E6E4D0DDB462}" srcOrd="1" destOrd="0" presId="urn:microsoft.com/office/officeart/2005/8/layout/vProcess5"/>
    <dgm:cxn modelId="{2A299E22-F3CD-415C-8880-71C678910B4C}" type="presOf" srcId="{20BC1333-CC83-48F9-825A-6B028851FABB}" destId="{DE5EBFAD-47F9-47FE-B924-3C25D44AACFC}" srcOrd="0" destOrd="0" presId="urn:microsoft.com/office/officeart/2005/8/layout/vProcess5"/>
    <dgm:cxn modelId="{19DC9A4E-C643-4AB5-AE1B-644988FB82E0}" type="presOf" srcId="{9DAD8878-752F-4D8A-B598-95C7AC281162}" destId="{8ED13446-8027-4C8B-BEE1-CEB39F1E6F88}" srcOrd="0" destOrd="0" presId="urn:microsoft.com/office/officeart/2005/8/layout/vProcess5"/>
    <dgm:cxn modelId="{7C4336F6-2290-4636-83B8-97A6CAFCDB38}" type="presOf" srcId="{837B8C83-1AC5-4FA3-9E6F-7A142629275B}" destId="{E7C0D01B-AB0C-4036-A600-793C3C2BC239}" srcOrd="0" destOrd="0" presId="urn:microsoft.com/office/officeart/2005/8/layout/vProcess5"/>
    <dgm:cxn modelId="{231A6E5F-B232-4DC9-B653-97F33FDBF46E}" type="presParOf" srcId="{B242DEDE-D4E4-4B21-9ADA-D6A0B97281B7}" destId="{31924CEA-8AF8-4CAA-ABC4-D52DA727D428}" srcOrd="0" destOrd="0" presId="urn:microsoft.com/office/officeart/2005/8/layout/vProcess5"/>
    <dgm:cxn modelId="{47C62EF6-FA93-4434-8394-71F4E4745BE4}" type="presParOf" srcId="{B242DEDE-D4E4-4B21-9ADA-D6A0B97281B7}" destId="{BAB6251D-A80B-4D4F-9E10-C88E2CDC64F9}" srcOrd="1" destOrd="0" presId="urn:microsoft.com/office/officeart/2005/8/layout/vProcess5"/>
    <dgm:cxn modelId="{57C34B65-956C-4E85-9A00-717252065291}" type="presParOf" srcId="{B242DEDE-D4E4-4B21-9ADA-D6A0B97281B7}" destId="{82A0A13B-BE65-4733-ABEE-2C8AE7353BD7}" srcOrd="2" destOrd="0" presId="urn:microsoft.com/office/officeart/2005/8/layout/vProcess5"/>
    <dgm:cxn modelId="{821E0EE8-1700-4B38-BF52-8FC5D9EBA986}" type="presParOf" srcId="{B242DEDE-D4E4-4B21-9ADA-D6A0B97281B7}" destId="{3C0DA35E-F876-45E2-B0A1-B59D24C2AC4E}" srcOrd="3" destOrd="0" presId="urn:microsoft.com/office/officeart/2005/8/layout/vProcess5"/>
    <dgm:cxn modelId="{C0B05836-5BC8-4892-A333-AF7FC76E6B47}" type="presParOf" srcId="{B242DEDE-D4E4-4B21-9ADA-D6A0B97281B7}" destId="{DE5EBFAD-47F9-47FE-B924-3C25D44AACFC}" srcOrd="4" destOrd="0" presId="urn:microsoft.com/office/officeart/2005/8/layout/vProcess5"/>
    <dgm:cxn modelId="{47A482E6-B8B7-4998-BD54-3F92D47D64FB}" type="presParOf" srcId="{B242DEDE-D4E4-4B21-9ADA-D6A0B97281B7}" destId="{91F759C8-863C-4CEA-906C-37D11BD3D296}" srcOrd="5" destOrd="0" presId="urn:microsoft.com/office/officeart/2005/8/layout/vProcess5"/>
    <dgm:cxn modelId="{B5923335-9A74-48EC-A557-3184F230F01E}" type="presParOf" srcId="{B242DEDE-D4E4-4B21-9ADA-D6A0B97281B7}" destId="{DA46FF81-9D32-4513-A1CE-7E7E3B0739FA}" srcOrd="6" destOrd="0" presId="urn:microsoft.com/office/officeart/2005/8/layout/vProcess5"/>
    <dgm:cxn modelId="{6D9C0A2A-2F47-4949-9F5C-A921188F7089}" type="presParOf" srcId="{B242DEDE-D4E4-4B21-9ADA-D6A0B97281B7}" destId="{E7C0D01B-AB0C-4036-A600-793C3C2BC239}" srcOrd="7" destOrd="0" presId="urn:microsoft.com/office/officeart/2005/8/layout/vProcess5"/>
    <dgm:cxn modelId="{F5CCB950-3ED4-414E-B877-72C5704B1FC8}" type="presParOf" srcId="{B242DEDE-D4E4-4B21-9ADA-D6A0B97281B7}" destId="{EC359415-1720-4A07-8819-E5C4479B6032}" srcOrd="8" destOrd="0" presId="urn:microsoft.com/office/officeart/2005/8/layout/vProcess5"/>
    <dgm:cxn modelId="{5BE418C9-5246-4DDF-9922-BDE7EAA5F2FD}" type="presParOf" srcId="{B242DEDE-D4E4-4B21-9ADA-D6A0B97281B7}" destId="{8ED13446-8027-4C8B-BEE1-CEB39F1E6F88}" srcOrd="9" destOrd="0" presId="urn:microsoft.com/office/officeart/2005/8/layout/vProcess5"/>
    <dgm:cxn modelId="{A6EB672E-1EFC-4FEC-B746-5718F462A901}" type="presParOf" srcId="{B242DEDE-D4E4-4B21-9ADA-D6A0B97281B7}" destId="{D261566C-E4DC-4CBA-89C6-BB0548C07C1E}" srcOrd="10" destOrd="0" presId="urn:microsoft.com/office/officeart/2005/8/layout/vProcess5"/>
    <dgm:cxn modelId="{5D7EB7FF-2299-4A7D-97DE-89D70CDD2433}" type="presParOf" srcId="{B242DEDE-D4E4-4B21-9ADA-D6A0B97281B7}" destId="{11078C76-4884-4710-81B8-0EBD3FEA7DCF}" srcOrd="11" destOrd="0" presId="urn:microsoft.com/office/officeart/2005/8/layout/vProcess5"/>
    <dgm:cxn modelId="{A7FB9AFC-E148-4E17-AC89-49A3BA6BA1E3}" type="presParOf" srcId="{B242DEDE-D4E4-4B21-9ADA-D6A0B97281B7}" destId="{4D7FA7F3-E5D0-4EA7-AE77-E6E4D0DDB462}" srcOrd="12" destOrd="0" presId="urn:microsoft.com/office/officeart/2005/8/layout/vProcess5"/>
    <dgm:cxn modelId="{4BBB2ED9-CDFF-4B5E-8250-A7841AB2655E}" type="presParOf" srcId="{B242DEDE-D4E4-4B21-9ADA-D6A0B97281B7}" destId="{B5EDC1A5-15C8-4506-8127-F7FAD4E4CB1A}" srcOrd="13" destOrd="0" presId="urn:microsoft.com/office/officeart/2005/8/layout/vProcess5"/>
    <dgm:cxn modelId="{04C528E4-AE50-4B2F-B8DA-3E1C63517460}" type="presParOf" srcId="{B242DEDE-D4E4-4B21-9ADA-D6A0B97281B7}" destId="{247DDB9E-BF8B-428B-90F7-2E05556E3311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E5541-8702-433F-A4F9-B3660FB123E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348CD9-8C40-42AE-974E-396101CD07B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500" b="1" dirty="0" smtClean="0">
              <a:solidFill>
                <a:schemeClr val="tx1"/>
              </a:solidFill>
            </a:rPr>
            <a:t>Secretaria de Planejamento e Orçamento – </a:t>
          </a:r>
          <a:r>
            <a:rPr lang="pt-BR" sz="1800" b="1" dirty="0" smtClean="0">
              <a:solidFill>
                <a:schemeClr val="tx1"/>
              </a:solidFill>
            </a:rPr>
            <a:t>Órgão Central </a:t>
          </a:r>
          <a:endParaRPr lang="pt-BR" sz="1800" b="1" dirty="0">
            <a:solidFill>
              <a:schemeClr val="tx1"/>
            </a:solidFill>
          </a:endParaRPr>
        </a:p>
      </dgm:t>
    </dgm:pt>
    <dgm:pt modelId="{D01F2001-3573-44AE-B85A-F25A010C45B2}" type="parTrans" cxnId="{B864A642-3F84-436C-BD11-94D6FD9F7AB3}">
      <dgm:prSet/>
      <dgm:spPr/>
      <dgm:t>
        <a:bodyPr/>
        <a:lstStyle/>
        <a:p>
          <a:endParaRPr lang="pt-BR"/>
        </a:p>
      </dgm:t>
    </dgm:pt>
    <dgm:pt modelId="{DB2EF2B1-7EC8-4C9C-BEAA-282F350001A7}" type="sibTrans" cxnId="{B864A642-3F84-436C-BD11-94D6FD9F7AB3}">
      <dgm:prSet/>
      <dgm:spPr/>
      <dgm:t>
        <a:bodyPr/>
        <a:lstStyle/>
        <a:p>
          <a:endParaRPr lang="pt-BR"/>
        </a:p>
      </dgm:t>
    </dgm:pt>
    <dgm:pt modelId="{EE408FE8-0D74-45C5-913E-9050E72E5C8C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Casa Civil</a:t>
          </a:r>
          <a:endParaRPr lang="pt-BR" sz="2000" dirty="0">
            <a:solidFill>
              <a:schemeClr val="bg1"/>
            </a:solidFill>
          </a:endParaRPr>
        </a:p>
      </dgm:t>
    </dgm:pt>
    <dgm:pt modelId="{F325C727-C84C-4F51-A775-DD34A02EBD5E}" type="parTrans" cxnId="{9BEA4846-58FA-42C4-9849-15F093B932F0}">
      <dgm:prSet custT="1"/>
      <dgm:spPr>
        <a:solidFill>
          <a:srgbClr val="002060"/>
        </a:solidFill>
      </dgm:spPr>
      <dgm:t>
        <a:bodyPr/>
        <a:lstStyle/>
        <a:p>
          <a:endParaRPr lang="pt-BR" sz="1500" dirty="0">
            <a:solidFill>
              <a:schemeClr val="bg1"/>
            </a:solidFill>
          </a:endParaRPr>
        </a:p>
      </dgm:t>
    </dgm:pt>
    <dgm:pt modelId="{45F18B92-0BBD-435A-81AF-4ECF17D3B84B}" type="sibTrans" cxnId="{9BEA4846-58FA-42C4-9849-15F093B932F0}">
      <dgm:prSet/>
      <dgm:spPr/>
      <dgm:t>
        <a:bodyPr/>
        <a:lstStyle/>
        <a:p>
          <a:endParaRPr lang="pt-BR"/>
        </a:p>
      </dgm:t>
    </dgm:pt>
    <dgm:pt modelId="{53DA0ACF-F5FB-467D-9024-BA21B3EEF752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Secretaria de Administração Pública</a:t>
          </a:r>
          <a:endParaRPr lang="pt-BR" sz="1600" dirty="0">
            <a:solidFill>
              <a:schemeClr val="bg1"/>
            </a:solidFill>
          </a:endParaRPr>
        </a:p>
      </dgm:t>
    </dgm:pt>
    <dgm:pt modelId="{97FAC885-2DED-4D78-9C18-BD9EA9562E78}" type="parTrans" cxnId="{8F25014A-5A09-44D7-AA09-128C6727CEE4}">
      <dgm:prSet custT="1"/>
      <dgm:spPr>
        <a:solidFill>
          <a:srgbClr val="002060"/>
        </a:solidFill>
      </dgm:spPr>
      <dgm:t>
        <a:bodyPr/>
        <a:lstStyle/>
        <a:p>
          <a:endParaRPr lang="pt-BR" sz="1500" dirty="0">
            <a:solidFill>
              <a:schemeClr val="bg1"/>
            </a:solidFill>
          </a:endParaRPr>
        </a:p>
      </dgm:t>
    </dgm:pt>
    <dgm:pt modelId="{613E00CA-F970-4C8E-8EA5-D6D7457E6114}" type="sibTrans" cxnId="{8F25014A-5A09-44D7-AA09-128C6727CEE4}">
      <dgm:prSet/>
      <dgm:spPr/>
      <dgm:t>
        <a:bodyPr/>
        <a:lstStyle/>
        <a:p>
          <a:endParaRPr lang="pt-BR"/>
        </a:p>
      </dgm:t>
    </dgm:pt>
    <dgm:pt modelId="{0F4662EE-B510-474B-932D-80026DD5CE71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800" dirty="0" smtClean="0">
              <a:solidFill>
                <a:schemeClr val="bg1"/>
              </a:solidFill>
            </a:rPr>
            <a:t>Secretaria de Fazenda</a:t>
          </a:r>
          <a:endParaRPr lang="pt-BR" sz="1800" dirty="0">
            <a:solidFill>
              <a:schemeClr val="bg1"/>
            </a:solidFill>
          </a:endParaRPr>
        </a:p>
      </dgm:t>
    </dgm:pt>
    <dgm:pt modelId="{E575F415-F93D-47DE-BF12-A2FC86629DB0}" type="parTrans" cxnId="{41CD4372-0BE7-4421-B852-D17719CC6CD9}">
      <dgm:prSet custT="1"/>
      <dgm:spPr>
        <a:solidFill>
          <a:srgbClr val="002060"/>
        </a:solidFill>
      </dgm:spPr>
      <dgm:t>
        <a:bodyPr/>
        <a:lstStyle/>
        <a:p>
          <a:endParaRPr lang="pt-BR" sz="1500" dirty="0">
            <a:solidFill>
              <a:schemeClr val="bg1"/>
            </a:solidFill>
          </a:endParaRPr>
        </a:p>
      </dgm:t>
    </dgm:pt>
    <dgm:pt modelId="{3222ABE3-A165-400A-9F24-634F322BAF51}" type="sibTrans" cxnId="{41CD4372-0BE7-4421-B852-D17719CC6CD9}">
      <dgm:prSet/>
      <dgm:spPr/>
      <dgm:t>
        <a:bodyPr/>
        <a:lstStyle/>
        <a:p>
          <a:endParaRPr lang="pt-BR"/>
        </a:p>
      </dgm:t>
    </dgm:pt>
    <dgm:pt modelId="{9DCDED62-BF1A-445D-892C-7C4906FBD166}" type="pres">
      <dgm:prSet presAssocID="{A40E5541-8702-433F-A4F9-B3660FB123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AB111F-BA11-4DDF-BF1D-2BC30DB809A1}" type="pres">
      <dgm:prSet presAssocID="{18348CD9-8C40-42AE-974E-396101CD07BC}" presName="centerShape" presStyleLbl="node0" presStyleIdx="0" presStyleCnt="1" custScaleX="155584" custScaleY="107983"/>
      <dgm:spPr/>
      <dgm:t>
        <a:bodyPr/>
        <a:lstStyle/>
        <a:p>
          <a:endParaRPr lang="pt-BR"/>
        </a:p>
      </dgm:t>
    </dgm:pt>
    <dgm:pt modelId="{5E0C53C9-DE72-4783-AEFE-C169CD963EF3}" type="pres">
      <dgm:prSet presAssocID="{F325C727-C84C-4F51-A775-DD34A02EBD5E}" presName="Name9" presStyleLbl="parChTrans1D2" presStyleIdx="0" presStyleCnt="3" custScaleX="2000000" custScaleY="107983"/>
      <dgm:spPr/>
      <dgm:t>
        <a:bodyPr/>
        <a:lstStyle/>
        <a:p>
          <a:endParaRPr lang="pt-BR"/>
        </a:p>
      </dgm:t>
    </dgm:pt>
    <dgm:pt modelId="{66F1FDDA-406B-4FB8-A44D-0DD337258E10}" type="pres">
      <dgm:prSet presAssocID="{F325C727-C84C-4F51-A775-DD34A02EBD5E}" presName="connTx" presStyleLbl="parChTrans1D2" presStyleIdx="0" presStyleCnt="3"/>
      <dgm:spPr/>
      <dgm:t>
        <a:bodyPr/>
        <a:lstStyle/>
        <a:p>
          <a:endParaRPr lang="pt-BR"/>
        </a:p>
      </dgm:t>
    </dgm:pt>
    <dgm:pt modelId="{B24B13D1-897B-410D-806C-8E0380976A12}" type="pres">
      <dgm:prSet presAssocID="{EE408FE8-0D74-45C5-913E-9050E72E5C8C}" presName="node" presStyleLbl="node1" presStyleIdx="0" presStyleCnt="3" custScaleX="117566" custScaleY="1079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0C0CF6-916B-41F5-A991-C89A6ED3E5A9}" type="pres">
      <dgm:prSet presAssocID="{97FAC885-2DED-4D78-9C18-BD9EA9562E78}" presName="Name9" presStyleLbl="parChTrans1D2" presStyleIdx="1" presStyleCnt="3" custScaleX="2000000" custScaleY="107983"/>
      <dgm:spPr/>
      <dgm:t>
        <a:bodyPr/>
        <a:lstStyle/>
        <a:p>
          <a:endParaRPr lang="pt-BR"/>
        </a:p>
      </dgm:t>
    </dgm:pt>
    <dgm:pt modelId="{2DE77C20-7F82-4561-ACE1-0DA1DCBDC897}" type="pres">
      <dgm:prSet presAssocID="{97FAC885-2DED-4D78-9C18-BD9EA9562E78}" presName="connTx" presStyleLbl="parChTrans1D2" presStyleIdx="1" presStyleCnt="3"/>
      <dgm:spPr/>
      <dgm:t>
        <a:bodyPr/>
        <a:lstStyle/>
        <a:p>
          <a:endParaRPr lang="pt-BR"/>
        </a:p>
      </dgm:t>
    </dgm:pt>
    <dgm:pt modelId="{B77C7F5B-1A30-49E5-B6D6-B33676E845A8}" type="pres">
      <dgm:prSet presAssocID="{53DA0ACF-F5FB-467D-9024-BA21B3EEF752}" presName="node" presStyleLbl="node1" presStyleIdx="1" presStyleCnt="3" custScaleX="126582" custScaleY="107983" custRadScaleRad="147397" custRadScaleInc="-484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E75DFC-5308-4683-A2A7-B98D873B842A}" type="pres">
      <dgm:prSet presAssocID="{E575F415-F93D-47DE-BF12-A2FC86629DB0}" presName="Name9" presStyleLbl="parChTrans1D2" presStyleIdx="2" presStyleCnt="3" custScaleX="2000000" custScaleY="107983"/>
      <dgm:spPr/>
      <dgm:t>
        <a:bodyPr/>
        <a:lstStyle/>
        <a:p>
          <a:endParaRPr lang="pt-BR"/>
        </a:p>
      </dgm:t>
    </dgm:pt>
    <dgm:pt modelId="{6EBAF6DD-6220-448D-8815-87B804953388}" type="pres">
      <dgm:prSet presAssocID="{E575F415-F93D-47DE-BF12-A2FC86629DB0}" presName="connTx" presStyleLbl="parChTrans1D2" presStyleIdx="2" presStyleCnt="3"/>
      <dgm:spPr/>
      <dgm:t>
        <a:bodyPr/>
        <a:lstStyle/>
        <a:p>
          <a:endParaRPr lang="pt-BR"/>
        </a:p>
      </dgm:t>
    </dgm:pt>
    <dgm:pt modelId="{315B621A-354E-46FB-98A8-6013CECB8468}" type="pres">
      <dgm:prSet presAssocID="{0F4662EE-B510-474B-932D-80026DD5CE71}" presName="node" presStyleLbl="node1" presStyleIdx="2" presStyleCnt="3" custScaleX="117566" custScaleY="107983" custRadScaleRad="145217" custRadScaleInc="458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B6D74D-566D-4605-9598-6541988B69B2}" type="presOf" srcId="{53DA0ACF-F5FB-467D-9024-BA21B3EEF752}" destId="{B77C7F5B-1A30-49E5-B6D6-B33676E845A8}" srcOrd="0" destOrd="0" presId="urn:microsoft.com/office/officeart/2005/8/layout/radial1"/>
    <dgm:cxn modelId="{9741DBCD-EB47-4536-A5A2-6D9466E20465}" type="presOf" srcId="{97FAC885-2DED-4D78-9C18-BD9EA9562E78}" destId="{D40C0CF6-916B-41F5-A991-C89A6ED3E5A9}" srcOrd="0" destOrd="0" presId="urn:microsoft.com/office/officeart/2005/8/layout/radial1"/>
    <dgm:cxn modelId="{41BD424C-8139-4AA3-86FE-A5A04623D430}" type="presOf" srcId="{A40E5541-8702-433F-A4F9-B3660FB123E2}" destId="{9DCDED62-BF1A-445D-892C-7C4906FBD166}" srcOrd="0" destOrd="0" presId="urn:microsoft.com/office/officeart/2005/8/layout/radial1"/>
    <dgm:cxn modelId="{B3F23B27-E704-4ADF-90BC-AE3B64F126A5}" type="presOf" srcId="{EE408FE8-0D74-45C5-913E-9050E72E5C8C}" destId="{B24B13D1-897B-410D-806C-8E0380976A12}" srcOrd="0" destOrd="0" presId="urn:microsoft.com/office/officeart/2005/8/layout/radial1"/>
    <dgm:cxn modelId="{41CD4372-0BE7-4421-B852-D17719CC6CD9}" srcId="{18348CD9-8C40-42AE-974E-396101CD07BC}" destId="{0F4662EE-B510-474B-932D-80026DD5CE71}" srcOrd="2" destOrd="0" parTransId="{E575F415-F93D-47DE-BF12-A2FC86629DB0}" sibTransId="{3222ABE3-A165-400A-9F24-634F322BAF51}"/>
    <dgm:cxn modelId="{8F713BDD-A055-45A6-9128-F2160A6866CE}" type="presOf" srcId="{18348CD9-8C40-42AE-974E-396101CD07BC}" destId="{E7AB111F-BA11-4DDF-BF1D-2BC30DB809A1}" srcOrd="0" destOrd="0" presId="urn:microsoft.com/office/officeart/2005/8/layout/radial1"/>
    <dgm:cxn modelId="{6205A363-C00F-4C97-BE85-FCC4A156EC7C}" type="presOf" srcId="{E575F415-F93D-47DE-BF12-A2FC86629DB0}" destId="{89E75DFC-5308-4683-A2A7-B98D873B842A}" srcOrd="0" destOrd="0" presId="urn:microsoft.com/office/officeart/2005/8/layout/radial1"/>
    <dgm:cxn modelId="{3469FCDD-0D1A-4767-ACE9-4A9362CBF02D}" type="presOf" srcId="{E575F415-F93D-47DE-BF12-A2FC86629DB0}" destId="{6EBAF6DD-6220-448D-8815-87B804953388}" srcOrd="1" destOrd="0" presId="urn:microsoft.com/office/officeart/2005/8/layout/radial1"/>
    <dgm:cxn modelId="{348E2D32-E650-4432-B94F-C4E9FBAF96FB}" type="presOf" srcId="{97FAC885-2DED-4D78-9C18-BD9EA9562E78}" destId="{2DE77C20-7F82-4561-ACE1-0DA1DCBDC897}" srcOrd="1" destOrd="0" presId="urn:microsoft.com/office/officeart/2005/8/layout/radial1"/>
    <dgm:cxn modelId="{B864A642-3F84-436C-BD11-94D6FD9F7AB3}" srcId="{A40E5541-8702-433F-A4F9-B3660FB123E2}" destId="{18348CD9-8C40-42AE-974E-396101CD07BC}" srcOrd="0" destOrd="0" parTransId="{D01F2001-3573-44AE-B85A-F25A010C45B2}" sibTransId="{DB2EF2B1-7EC8-4C9C-BEAA-282F350001A7}"/>
    <dgm:cxn modelId="{00E8EF84-2D8D-4CB8-B375-329837AE84EC}" type="presOf" srcId="{F325C727-C84C-4F51-A775-DD34A02EBD5E}" destId="{5E0C53C9-DE72-4783-AEFE-C169CD963EF3}" srcOrd="0" destOrd="0" presId="urn:microsoft.com/office/officeart/2005/8/layout/radial1"/>
    <dgm:cxn modelId="{8F25014A-5A09-44D7-AA09-128C6727CEE4}" srcId="{18348CD9-8C40-42AE-974E-396101CD07BC}" destId="{53DA0ACF-F5FB-467D-9024-BA21B3EEF752}" srcOrd="1" destOrd="0" parTransId="{97FAC885-2DED-4D78-9C18-BD9EA9562E78}" sibTransId="{613E00CA-F970-4C8E-8EA5-D6D7457E6114}"/>
    <dgm:cxn modelId="{3D8361ED-05C3-43ED-BA57-8955C5C07E90}" type="presOf" srcId="{0F4662EE-B510-474B-932D-80026DD5CE71}" destId="{315B621A-354E-46FB-98A8-6013CECB8468}" srcOrd="0" destOrd="0" presId="urn:microsoft.com/office/officeart/2005/8/layout/radial1"/>
    <dgm:cxn modelId="{EC5C9AC9-539D-4EF3-A488-5EEC5635FF24}" type="presOf" srcId="{F325C727-C84C-4F51-A775-DD34A02EBD5E}" destId="{66F1FDDA-406B-4FB8-A44D-0DD337258E10}" srcOrd="1" destOrd="0" presId="urn:microsoft.com/office/officeart/2005/8/layout/radial1"/>
    <dgm:cxn modelId="{9BEA4846-58FA-42C4-9849-15F093B932F0}" srcId="{18348CD9-8C40-42AE-974E-396101CD07BC}" destId="{EE408FE8-0D74-45C5-913E-9050E72E5C8C}" srcOrd="0" destOrd="0" parTransId="{F325C727-C84C-4F51-A775-DD34A02EBD5E}" sibTransId="{45F18B92-0BBD-435A-81AF-4ECF17D3B84B}"/>
    <dgm:cxn modelId="{56CC7745-DBDC-4EE0-8C13-D854B7727447}" type="presParOf" srcId="{9DCDED62-BF1A-445D-892C-7C4906FBD166}" destId="{E7AB111F-BA11-4DDF-BF1D-2BC30DB809A1}" srcOrd="0" destOrd="0" presId="urn:microsoft.com/office/officeart/2005/8/layout/radial1"/>
    <dgm:cxn modelId="{E03C5FB7-EC57-4446-B758-75DA92F89846}" type="presParOf" srcId="{9DCDED62-BF1A-445D-892C-7C4906FBD166}" destId="{5E0C53C9-DE72-4783-AEFE-C169CD963EF3}" srcOrd="1" destOrd="0" presId="urn:microsoft.com/office/officeart/2005/8/layout/radial1"/>
    <dgm:cxn modelId="{703A2B66-0C82-4783-90F2-20C5373A3C26}" type="presParOf" srcId="{5E0C53C9-DE72-4783-AEFE-C169CD963EF3}" destId="{66F1FDDA-406B-4FB8-A44D-0DD337258E10}" srcOrd="0" destOrd="0" presId="urn:microsoft.com/office/officeart/2005/8/layout/radial1"/>
    <dgm:cxn modelId="{186633A9-4457-4B65-8F25-A230801991DC}" type="presParOf" srcId="{9DCDED62-BF1A-445D-892C-7C4906FBD166}" destId="{B24B13D1-897B-410D-806C-8E0380976A12}" srcOrd="2" destOrd="0" presId="urn:microsoft.com/office/officeart/2005/8/layout/radial1"/>
    <dgm:cxn modelId="{5DCBACAC-81AA-4BBF-B9FC-11EEF34E44AB}" type="presParOf" srcId="{9DCDED62-BF1A-445D-892C-7C4906FBD166}" destId="{D40C0CF6-916B-41F5-A991-C89A6ED3E5A9}" srcOrd="3" destOrd="0" presId="urn:microsoft.com/office/officeart/2005/8/layout/radial1"/>
    <dgm:cxn modelId="{C25DD931-AF83-4BA6-BF7E-C8C2B183F726}" type="presParOf" srcId="{D40C0CF6-916B-41F5-A991-C89A6ED3E5A9}" destId="{2DE77C20-7F82-4561-ACE1-0DA1DCBDC897}" srcOrd="0" destOrd="0" presId="urn:microsoft.com/office/officeart/2005/8/layout/radial1"/>
    <dgm:cxn modelId="{51A262EB-290C-4A1F-9C98-69976D0BED83}" type="presParOf" srcId="{9DCDED62-BF1A-445D-892C-7C4906FBD166}" destId="{B77C7F5B-1A30-49E5-B6D6-B33676E845A8}" srcOrd="4" destOrd="0" presId="urn:microsoft.com/office/officeart/2005/8/layout/radial1"/>
    <dgm:cxn modelId="{6E6675BB-BCC1-4225-B1DC-8415374E56F5}" type="presParOf" srcId="{9DCDED62-BF1A-445D-892C-7C4906FBD166}" destId="{89E75DFC-5308-4683-A2A7-B98D873B842A}" srcOrd="5" destOrd="0" presId="urn:microsoft.com/office/officeart/2005/8/layout/radial1"/>
    <dgm:cxn modelId="{21B05EB7-B76E-4784-A079-2673F8309F28}" type="presParOf" srcId="{89E75DFC-5308-4683-A2A7-B98D873B842A}" destId="{6EBAF6DD-6220-448D-8815-87B804953388}" srcOrd="0" destOrd="0" presId="urn:microsoft.com/office/officeart/2005/8/layout/radial1"/>
    <dgm:cxn modelId="{70FE2B3D-A1DD-4AD3-8048-F4A23D030E27}" type="presParOf" srcId="{9DCDED62-BF1A-445D-892C-7C4906FBD166}" destId="{315B621A-354E-46FB-98A8-6013CECB846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07C21F-6F81-4C76-83B6-E6214DE0166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9A8B67-D699-440D-9D02-F14D411FA650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3200" b="1" dirty="0" smtClean="0"/>
            <a:t>PLOA</a:t>
          </a:r>
        </a:p>
        <a:p>
          <a:r>
            <a:rPr lang="pt-BR" sz="3200" b="1" dirty="0" smtClean="0"/>
            <a:t>LOA</a:t>
          </a:r>
          <a:endParaRPr lang="pt-BR" sz="3200" dirty="0"/>
        </a:p>
      </dgm:t>
    </dgm:pt>
    <dgm:pt modelId="{A9B02BB1-D722-45ED-85F9-50E936288826}" type="parTrans" cxnId="{4A919980-30AB-456D-AE12-597425CFADE6}">
      <dgm:prSet/>
      <dgm:spPr/>
      <dgm:t>
        <a:bodyPr/>
        <a:lstStyle/>
        <a:p>
          <a:endParaRPr lang="pt-BR"/>
        </a:p>
      </dgm:t>
    </dgm:pt>
    <dgm:pt modelId="{D567BC16-27BE-4BB5-9D7F-0FDDF0DBE9D6}" type="sibTrans" cxnId="{4A919980-30AB-456D-AE12-597425CFADE6}">
      <dgm:prSet/>
      <dgm:spPr/>
      <dgm:t>
        <a:bodyPr/>
        <a:lstStyle/>
        <a:p>
          <a:endParaRPr lang="pt-BR"/>
        </a:p>
      </dgm:t>
    </dgm:pt>
    <dgm:pt modelId="{72041CC6-CD6B-4DC8-BF72-9CC26B100143}">
      <dgm:prSet phldrT="[Texto]" custT="1"/>
      <dgm:spPr>
        <a:solidFill>
          <a:srgbClr val="006600"/>
        </a:solidFill>
      </dgm:spPr>
      <dgm:t>
        <a:bodyPr/>
        <a:lstStyle/>
        <a:p>
          <a:pPr algn="l"/>
          <a:r>
            <a:rPr lang="pt-BR" sz="2800" dirty="0" smtClean="0"/>
            <a:t>Planejamento                        Estratégico</a:t>
          </a:r>
        </a:p>
        <a:p>
          <a:pPr algn="l"/>
          <a:r>
            <a:rPr lang="pt-BR" sz="2800" dirty="0" smtClean="0"/>
            <a:t>PDOT                   </a:t>
          </a:r>
          <a:r>
            <a:rPr lang="pt-BR" sz="3200" b="1" dirty="0" smtClean="0"/>
            <a:t>PPA</a:t>
          </a:r>
          <a:r>
            <a:rPr lang="pt-BR" sz="3200" dirty="0" smtClean="0"/>
            <a:t>  </a:t>
          </a:r>
          <a:r>
            <a:rPr lang="pt-BR" sz="2800" dirty="0" smtClean="0"/>
            <a:t>          RIDE</a:t>
          </a:r>
          <a:endParaRPr lang="pt-BR" sz="2800" dirty="0"/>
        </a:p>
      </dgm:t>
    </dgm:pt>
    <dgm:pt modelId="{54A11D9C-0B6F-4E97-A16B-F2EC4578E6FF}" type="parTrans" cxnId="{B8D567C7-9F9F-41FA-96EF-78416C7185DB}">
      <dgm:prSet/>
      <dgm:spPr/>
      <dgm:t>
        <a:bodyPr/>
        <a:lstStyle/>
        <a:p>
          <a:endParaRPr lang="pt-BR"/>
        </a:p>
      </dgm:t>
    </dgm:pt>
    <dgm:pt modelId="{E2CB6EFE-AE83-43DF-91D7-8E92F2E6AEEE}" type="sibTrans" cxnId="{B8D567C7-9F9F-41FA-96EF-78416C7185DB}">
      <dgm:prSet/>
      <dgm:spPr/>
      <dgm:t>
        <a:bodyPr/>
        <a:lstStyle/>
        <a:p>
          <a:endParaRPr lang="pt-BR"/>
        </a:p>
      </dgm:t>
    </dgm:pt>
    <dgm:pt modelId="{2A6D36DB-255C-4BFC-802C-E38BB4D1242D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3200" b="1" dirty="0" smtClean="0"/>
            <a:t>LDO</a:t>
          </a:r>
        </a:p>
        <a:p>
          <a:r>
            <a:rPr lang="pt-BR" sz="3200" dirty="0" smtClean="0"/>
            <a:t>Prioridades</a:t>
          </a:r>
          <a:endParaRPr lang="pt-BR" sz="3200" dirty="0"/>
        </a:p>
      </dgm:t>
    </dgm:pt>
    <dgm:pt modelId="{62B2E22F-E7B4-47E5-8C12-A014DCE3F52E}" type="parTrans" cxnId="{EA137316-7C35-4C18-A9C6-731A3238AAA6}">
      <dgm:prSet/>
      <dgm:spPr/>
      <dgm:t>
        <a:bodyPr/>
        <a:lstStyle/>
        <a:p>
          <a:endParaRPr lang="pt-BR"/>
        </a:p>
      </dgm:t>
    </dgm:pt>
    <dgm:pt modelId="{A87194C9-CB10-4DCD-A564-61C98DFA4145}" type="sibTrans" cxnId="{EA137316-7C35-4C18-A9C6-731A3238AAA6}">
      <dgm:prSet/>
      <dgm:spPr/>
      <dgm:t>
        <a:bodyPr/>
        <a:lstStyle/>
        <a:p>
          <a:endParaRPr lang="pt-BR"/>
        </a:p>
      </dgm:t>
    </dgm:pt>
    <dgm:pt modelId="{4427AD91-6A68-4CAD-AC90-2BBBE0CDB3B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3200" dirty="0" smtClean="0"/>
            <a:t>Emendas do Legislativo</a:t>
          </a:r>
          <a:endParaRPr lang="pt-BR" sz="3200" dirty="0"/>
        </a:p>
      </dgm:t>
    </dgm:pt>
    <dgm:pt modelId="{125F2131-AF84-4F2C-8EFD-E2CBA4CBB140}" type="parTrans" cxnId="{8A823467-CC60-4C34-BB76-247D425C9FFA}">
      <dgm:prSet/>
      <dgm:spPr/>
      <dgm:t>
        <a:bodyPr/>
        <a:lstStyle/>
        <a:p>
          <a:endParaRPr lang="pt-BR"/>
        </a:p>
      </dgm:t>
    </dgm:pt>
    <dgm:pt modelId="{AE1D8824-F63C-403B-801A-AD78249C7C40}" type="sibTrans" cxnId="{8A823467-CC60-4C34-BB76-247D425C9FFA}">
      <dgm:prSet/>
      <dgm:spPr/>
      <dgm:t>
        <a:bodyPr/>
        <a:lstStyle/>
        <a:p>
          <a:endParaRPr lang="pt-BR"/>
        </a:p>
      </dgm:t>
    </dgm:pt>
    <dgm:pt modelId="{D24EEE1D-D9F8-4A61-AEC2-C3C411FB8B5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sz="3200" b="1" dirty="0" smtClean="0"/>
            <a:t>OP</a:t>
          </a:r>
        </a:p>
        <a:p>
          <a:r>
            <a:rPr lang="pt-BR" sz="2800" dirty="0" smtClean="0"/>
            <a:t>Demandas Populares</a:t>
          </a:r>
        </a:p>
        <a:p>
          <a:r>
            <a:rPr lang="pt-BR" sz="2800" dirty="0" smtClean="0"/>
            <a:t>Proposta Setorial</a:t>
          </a:r>
          <a:endParaRPr lang="pt-BR" sz="2800" dirty="0"/>
        </a:p>
      </dgm:t>
    </dgm:pt>
    <dgm:pt modelId="{BF6FFE7F-A04F-4973-BDBA-CAA17A114235}" type="parTrans" cxnId="{DF341F5A-82CD-4EE3-8058-97DE1CDB869D}">
      <dgm:prSet/>
      <dgm:spPr/>
      <dgm:t>
        <a:bodyPr/>
        <a:lstStyle/>
        <a:p>
          <a:endParaRPr lang="pt-BR"/>
        </a:p>
      </dgm:t>
    </dgm:pt>
    <dgm:pt modelId="{37A837C5-075A-417D-8FC5-CDF5BF8EFC5E}" type="sibTrans" cxnId="{DF341F5A-82CD-4EE3-8058-97DE1CDB869D}">
      <dgm:prSet/>
      <dgm:spPr/>
      <dgm:t>
        <a:bodyPr/>
        <a:lstStyle/>
        <a:p>
          <a:endParaRPr lang="pt-BR"/>
        </a:p>
      </dgm:t>
    </dgm:pt>
    <dgm:pt modelId="{72C5E1A3-3F79-47FA-ADAA-B28E78FDE54A}" type="pres">
      <dgm:prSet presAssocID="{DC07C21F-6F81-4C76-83B6-E6214DE016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E4F963-FD6B-4382-9376-273D2B768A8C}" type="pres">
      <dgm:prSet presAssocID="{DC07C21F-6F81-4C76-83B6-E6214DE01665}" presName="matrix" presStyleCnt="0"/>
      <dgm:spPr/>
    </dgm:pt>
    <dgm:pt modelId="{EBF02478-86C8-4AE6-B429-F337F833A507}" type="pres">
      <dgm:prSet presAssocID="{DC07C21F-6F81-4C76-83B6-E6214DE01665}" presName="tile1" presStyleLbl="node1" presStyleIdx="0" presStyleCnt="4"/>
      <dgm:spPr/>
      <dgm:t>
        <a:bodyPr/>
        <a:lstStyle/>
        <a:p>
          <a:endParaRPr lang="pt-BR"/>
        </a:p>
      </dgm:t>
    </dgm:pt>
    <dgm:pt modelId="{D8327468-CE82-4FC4-867F-959C27DD1F8D}" type="pres">
      <dgm:prSet presAssocID="{DC07C21F-6F81-4C76-83B6-E6214DE016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83E83F-40A2-4CE7-9FA0-B2C75AA8A552}" type="pres">
      <dgm:prSet presAssocID="{DC07C21F-6F81-4C76-83B6-E6214DE01665}" presName="tile2" presStyleLbl="node1" presStyleIdx="1" presStyleCnt="4"/>
      <dgm:spPr/>
      <dgm:t>
        <a:bodyPr/>
        <a:lstStyle/>
        <a:p>
          <a:endParaRPr lang="pt-BR"/>
        </a:p>
      </dgm:t>
    </dgm:pt>
    <dgm:pt modelId="{3437F398-B097-4A9C-B9DE-E52359E3E4D4}" type="pres">
      <dgm:prSet presAssocID="{DC07C21F-6F81-4C76-83B6-E6214DE016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6CDD04-5514-4D39-8F64-C345C16B395F}" type="pres">
      <dgm:prSet presAssocID="{DC07C21F-6F81-4C76-83B6-E6214DE01665}" presName="tile3" presStyleLbl="node1" presStyleIdx="2" presStyleCnt="4"/>
      <dgm:spPr/>
      <dgm:t>
        <a:bodyPr/>
        <a:lstStyle/>
        <a:p>
          <a:endParaRPr lang="pt-BR"/>
        </a:p>
      </dgm:t>
    </dgm:pt>
    <dgm:pt modelId="{3CE333F4-91E2-41DC-948F-C4A1B9BF224F}" type="pres">
      <dgm:prSet presAssocID="{DC07C21F-6F81-4C76-83B6-E6214DE016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1F3839-6C34-46D8-A71C-6A9F276D2B3A}" type="pres">
      <dgm:prSet presAssocID="{DC07C21F-6F81-4C76-83B6-E6214DE01665}" presName="tile4" presStyleLbl="node1" presStyleIdx="3" presStyleCnt="4"/>
      <dgm:spPr/>
      <dgm:t>
        <a:bodyPr/>
        <a:lstStyle/>
        <a:p>
          <a:endParaRPr lang="pt-BR"/>
        </a:p>
      </dgm:t>
    </dgm:pt>
    <dgm:pt modelId="{47B9F230-5C2A-4839-8EC5-52A394B5A612}" type="pres">
      <dgm:prSet presAssocID="{DC07C21F-6F81-4C76-83B6-E6214DE016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3CA1BA-1FE6-4126-9485-6974348C18F5}" type="pres">
      <dgm:prSet presAssocID="{DC07C21F-6F81-4C76-83B6-E6214DE0166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8181BF3B-4FC7-4514-AEC4-4537B63A90A1}" type="presOf" srcId="{72041CC6-CD6B-4DC8-BF72-9CC26B100143}" destId="{EBF02478-86C8-4AE6-B429-F337F833A507}" srcOrd="0" destOrd="0" presId="urn:microsoft.com/office/officeart/2005/8/layout/matrix1"/>
    <dgm:cxn modelId="{09E31665-237D-4577-BD63-F2B86BBDBA52}" type="presOf" srcId="{DC07C21F-6F81-4C76-83B6-E6214DE01665}" destId="{72C5E1A3-3F79-47FA-ADAA-B28E78FDE54A}" srcOrd="0" destOrd="0" presId="urn:microsoft.com/office/officeart/2005/8/layout/matrix1"/>
    <dgm:cxn modelId="{8A823467-CC60-4C34-BB76-247D425C9FFA}" srcId="{DE9A8B67-D699-440D-9D02-F14D411FA650}" destId="{4427AD91-6A68-4CAD-AC90-2BBBE0CDB3B5}" srcOrd="2" destOrd="0" parTransId="{125F2131-AF84-4F2C-8EFD-E2CBA4CBB140}" sibTransId="{AE1D8824-F63C-403B-801A-AD78249C7C40}"/>
    <dgm:cxn modelId="{091A9D50-DCAC-4AE9-B4AB-4205C6116E33}" type="presOf" srcId="{DE9A8B67-D699-440D-9D02-F14D411FA650}" destId="{D53CA1BA-1FE6-4126-9485-6974348C18F5}" srcOrd="0" destOrd="0" presId="urn:microsoft.com/office/officeart/2005/8/layout/matrix1"/>
    <dgm:cxn modelId="{EA137316-7C35-4C18-A9C6-731A3238AAA6}" srcId="{DE9A8B67-D699-440D-9D02-F14D411FA650}" destId="{2A6D36DB-255C-4BFC-802C-E38BB4D1242D}" srcOrd="1" destOrd="0" parTransId="{62B2E22F-E7B4-47E5-8C12-A014DCE3F52E}" sibTransId="{A87194C9-CB10-4DCD-A564-61C98DFA4145}"/>
    <dgm:cxn modelId="{508F0768-4C03-47CC-82F0-7FF2F174DC8E}" type="presOf" srcId="{2A6D36DB-255C-4BFC-802C-E38BB4D1242D}" destId="{1583E83F-40A2-4CE7-9FA0-B2C75AA8A552}" srcOrd="0" destOrd="0" presId="urn:microsoft.com/office/officeart/2005/8/layout/matrix1"/>
    <dgm:cxn modelId="{B8D567C7-9F9F-41FA-96EF-78416C7185DB}" srcId="{DE9A8B67-D699-440D-9D02-F14D411FA650}" destId="{72041CC6-CD6B-4DC8-BF72-9CC26B100143}" srcOrd="0" destOrd="0" parTransId="{54A11D9C-0B6F-4E97-A16B-F2EC4578E6FF}" sibTransId="{E2CB6EFE-AE83-43DF-91D7-8E92F2E6AEEE}"/>
    <dgm:cxn modelId="{3F6395A1-5D58-4EA5-B287-2A1ECD5509DA}" type="presOf" srcId="{72041CC6-CD6B-4DC8-BF72-9CC26B100143}" destId="{D8327468-CE82-4FC4-867F-959C27DD1F8D}" srcOrd="1" destOrd="0" presId="urn:microsoft.com/office/officeart/2005/8/layout/matrix1"/>
    <dgm:cxn modelId="{2C71A443-1106-44B4-BA8C-588FCC2D2F6D}" type="presOf" srcId="{D24EEE1D-D9F8-4A61-AEC2-C3C411FB8B5C}" destId="{691F3839-6C34-46D8-A71C-6A9F276D2B3A}" srcOrd="0" destOrd="0" presId="urn:microsoft.com/office/officeart/2005/8/layout/matrix1"/>
    <dgm:cxn modelId="{ACED9B8F-344D-439E-B30C-FA84845F01E2}" type="presOf" srcId="{4427AD91-6A68-4CAD-AC90-2BBBE0CDB3B5}" destId="{DF6CDD04-5514-4D39-8F64-C345C16B395F}" srcOrd="0" destOrd="0" presId="urn:microsoft.com/office/officeart/2005/8/layout/matrix1"/>
    <dgm:cxn modelId="{9B473762-F18A-4C91-84A7-DC9C8621D5E1}" type="presOf" srcId="{D24EEE1D-D9F8-4A61-AEC2-C3C411FB8B5C}" destId="{47B9F230-5C2A-4839-8EC5-52A394B5A612}" srcOrd="1" destOrd="0" presId="urn:microsoft.com/office/officeart/2005/8/layout/matrix1"/>
    <dgm:cxn modelId="{966EF294-4E3F-4139-AB2E-C906F1E54DF5}" type="presOf" srcId="{2A6D36DB-255C-4BFC-802C-E38BB4D1242D}" destId="{3437F398-B097-4A9C-B9DE-E52359E3E4D4}" srcOrd="1" destOrd="0" presId="urn:microsoft.com/office/officeart/2005/8/layout/matrix1"/>
    <dgm:cxn modelId="{DF341F5A-82CD-4EE3-8058-97DE1CDB869D}" srcId="{DE9A8B67-D699-440D-9D02-F14D411FA650}" destId="{D24EEE1D-D9F8-4A61-AEC2-C3C411FB8B5C}" srcOrd="3" destOrd="0" parTransId="{BF6FFE7F-A04F-4973-BDBA-CAA17A114235}" sibTransId="{37A837C5-075A-417D-8FC5-CDF5BF8EFC5E}"/>
    <dgm:cxn modelId="{F3134825-B7B0-4AE2-B889-3149813000EC}" type="presOf" srcId="{4427AD91-6A68-4CAD-AC90-2BBBE0CDB3B5}" destId="{3CE333F4-91E2-41DC-948F-C4A1B9BF224F}" srcOrd="1" destOrd="0" presId="urn:microsoft.com/office/officeart/2005/8/layout/matrix1"/>
    <dgm:cxn modelId="{4A919980-30AB-456D-AE12-597425CFADE6}" srcId="{DC07C21F-6F81-4C76-83B6-E6214DE01665}" destId="{DE9A8B67-D699-440D-9D02-F14D411FA650}" srcOrd="0" destOrd="0" parTransId="{A9B02BB1-D722-45ED-85F9-50E936288826}" sibTransId="{D567BC16-27BE-4BB5-9D7F-0FDDF0DBE9D6}"/>
    <dgm:cxn modelId="{6CB39E7D-F769-4E85-8851-AB2490D74CF6}" type="presParOf" srcId="{72C5E1A3-3F79-47FA-ADAA-B28E78FDE54A}" destId="{54E4F963-FD6B-4382-9376-273D2B768A8C}" srcOrd="0" destOrd="0" presId="urn:microsoft.com/office/officeart/2005/8/layout/matrix1"/>
    <dgm:cxn modelId="{31FA410A-B7FC-4695-968F-CCA49260654E}" type="presParOf" srcId="{54E4F963-FD6B-4382-9376-273D2B768A8C}" destId="{EBF02478-86C8-4AE6-B429-F337F833A507}" srcOrd="0" destOrd="0" presId="urn:microsoft.com/office/officeart/2005/8/layout/matrix1"/>
    <dgm:cxn modelId="{FE217D49-6699-4461-AFBD-3F6A10173674}" type="presParOf" srcId="{54E4F963-FD6B-4382-9376-273D2B768A8C}" destId="{D8327468-CE82-4FC4-867F-959C27DD1F8D}" srcOrd="1" destOrd="0" presId="urn:microsoft.com/office/officeart/2005/8/layout/matrix1"/>
    <dgm:cxn modelId="{8DB042BF-9DE6-4DF3-9D22-50A7A0BBD91C}" type="presParOf" srcId="{54E4F963-FD6B-4382-9376-273D2B768A8C}" destId="{1583E83F-40A2-4CE7-9FA0-B2C75AA8A552}" srcOrd="2" destOrd="0" presId="urn:microsoft.com/office/officeart/2005/8/layout/matrix1"/>
    <dgm:cxn modelId="{51E073E9-239D-452E-A4FE-72E0058052F4}" type="presParOf" srcId="{54E4F963-FD6B-4382-9376-273D2B768A8C}" destId="{3437F398-B097-4A9C-B9DE-E52359E3E4D4}" srcOrd="3" destOrd="0" presId="urn:microsoft.com/office/officeart/2005/8/layout/matrix1"/>
    <dgm:cxn modelId="{BAD8F201-E6B8-4D71-9806-E9444DA57DFA}" type="presParOf" srcId="{54E4F963-FD6B-4382-9376-273D2B768A8C}" destId="{DF6CDD04-5514-4D39-8F64-C345C16B395F}" srcOrd="4" destOrd="0" presId="urn:microsoft.com/office/officeart/2005/8/layout/matrix1"/>
    <dgm:cxn modelId="{4B18E9E9-6B5C-436B-8A5B-B21F0348CCB0}" type="presParOf" srcId="{54E4F963-FD6B-4382-9376-273D2B768A8C}" destId="{3CE333F4-91E2-41DC-948F-C4A1B9BF224F}" srcOrd="5" destOrd="0" presId="urn:microsoft.com/office/officeart/2005/8/layout/matrix1"/>
    <dgm:cxn modelId="{533F74DD-6E23-48E8-A140-9CE5D6863111}" type="presParOf" srcId="{54E4F963-FD6B-4382-9376-273D2B768A8C}" destId="{691F3839-6C34-46D8-A71C-6A9F276D2B3A}" srcOrd="6" destOrd="0" presId="urn:microsoft.com/office/officeart/2005/8/layout/matrix1"/>
    <dgm:cxn modelId="{39F63F27-B6C5-4382-8DC6-30726E1FB87B}" type="presParOf" srcId="{54E4F963-FD6B-4382-9376-273D2B768A8C}" destId="{47B9F230-5C2A-4839-8EC5-52A394B5A612}" srcOrd="7" destOrd="0" presId="urn:microsoft.com/office/officeart/2005/8/layout/matrix1"/>
    <dgm:cxn modelId="{3CEC41E5-CD28-4E2D-873C-D02694B503C7}" type="presParOf" srcId="{72C5E1A3-3F79-47FA-ADAA-B28E78FDE54A}" destId="{D53CA1BA-1FE6-4126-9485-6974348C18F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E2CAA6-5070-442B-BEB8-5616F7B52BDC}">
      <dsp:nvSpPr>
        <dsp:cNvPr id="0" name=""/>
        <dsp:cNvSpPr/>
      </dsp:nvSpPr>
      <dsp:spPr>
        <a:xfrm>
          <a:off x="-276998" y="0"/>
          <a:ext cx="6072959" cy="7888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Avaliação das Receitas e Despesas do exercício corrente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-276998" y="0"/>
        <a:ext cx="5041082" cy="788801"/>
      </dsp:txXfrm>
    </dsp:sp>
    <dsp:sp modelId="{D44C6087-0868-4E20-A231-6F86ADCFDCDE}">
      <dsp:nvSpPr>
        <dsp:cNvPr id="0" name=""/>
        <dsp:cNvSpPr/>
      </dsp:nvSpPr>
      <dsp:spPr>
        <a:xfrm>
          <a:off x="305358" y="898356"/>
          <a:ext cx="5696921" cy="7888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Definição da Programação pelas Unidades Orçamentárias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305358" y="898356"/>
        <a:ext cx="4718368" cy="788801"/>
      </dsp:txXfrm>
    </dsp:sp>
    <dsp:sp modelId="{62F0E2B9-94C1-46B3-90D8-4A9E21CCCAA9}">
      <dsp:nvSpPr>
        <dsp:cNvPr id="0" name=""/>
        <dsp:cNvSpPr/>
      </dsp:nvSpPr>
      <dsp:spPr>
        <a:xfrm>
          <a:off x="783157" y="1796713"/>
          <a:ext cx="5529998" cy="788801"/>
        </a:xfrm>
        <a:prstGeom prst="roundRect">
          <a:avLst>
            <a:gd name="adj" fmla="val 10000"/>
          </a:avLst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BR" sz="2800" b="1" kern="1200" dirty="0" smtClean="0">
              <a:solidFill>
                <a:schemeClr val="tx1"/>
              </a:solidFill>
            </a:rPr>
            <a:t>Audiência Pública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783157" y="1796713"/>
        <a:ext cx="4580117" cy="788801"/>
      </dsp:txXfrm>
    </dsp:sp>
    <dsp:sp modelId="{051D610B-4F54-4105-9756-FFEE3E2906EE}">
      <dsp:nvSpPr>
        <dsp:cNvPr id="0" name=""/>
        <dsp:cNvSpPr/>
      </dsp:nvSpPr>
      <dsp:spPr>
        <a:xfrm>
          <a:off x="1105571" y="2695070"/>
          <a:ext cx="5673844" cy="7888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Definição e Divulgação dos Tetos Orçamentários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1105571" y="2695070"/>
        <a:ext cx="4699255" cy="788801"/>
      </dsp:txXfrm>
    </dsp:sp>
    <dsp:sp modelId="{CBA7C4DA-7300-45AC-9880-A988D55BC7FA}">
      <dsp:nvSpPr>
        <dsp:cNvPr id="0" name=""/>
        <dsp:cNvSpPr/>
      </dsp:nvSpPr>
      <dsp:spPr>
        <a:xfrm>
          <a:off x="1538617" y="3593426"/>
          <a:ext cx="5596429" cy="7888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Cadastro das Propostas Orçamentárias – Setoriais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1538617" y="3593426"/>
        <a:ext cx="4635138" cy="788801"/>
      </dsp:txXfrm>
    </dsp:sp>
    <dsp:sp modelId="{55D850E6-2461-4DDD-BB29-1E41AE4296CF}">
      <dsp:nvSpPr>
        <dsp:cNvPr id="0" name=""/>
        <dsp:cNvSpPr/>
      </dsp:nvSpPr>
      <dsp:spPr>
        <a:xfrm flipH="1">
          <a:off x="5372355" y="488187"/>
          <a:ext cx="320711" cy="51272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00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ln>
              <a:solidFill>
                <a:srgbClr val="0000FF"/>
              </a:solidFill>
            </a:ln>
          </a:endParaRPr>
        </a:p>
      </dsp:txBody>
      <dsp:txXfrm flipH="1">
        <a:off x="5372355" y="488187"/>
        <a:ext cx="320711" cy="512720"/>
      </dsp:txXfrm>
    </dsp:sp>
    <dsp:sp modelId="{87A1D6EC-937F-479D-A4CE-8D960EEF86D0}">
      <dsp:nvSpPr>
        <dsp:cNvPr id="0" name=""/>
        <dsp:cNvSpPr/>
      </dsp:nvSpPr>
      <dsp:spPr>
        <a:xfrm>
          <a:off x="5572964" y="1488304"/>
          <a:ext cx="320717" cy="51272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00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ln>
              <a:solidFill>
                <a:srgbClr val="0000FF"/>
              </a:solidFill>
            </a:ln>
          </a:endParaRPr>
        </a:p>
      </dsp:txBody>
      <dsp:txXfrm>
        <a:off x="5572964" y="1488304"/>
        <a:ext cx="320717" cy="512720"/>
      </dsp:txXfrm>
    </dsp:sp>
    <dsp:sp modelId="{9823D34D-CEA6-4D08-A02F-774B471A20FA}">
      <dsp:nvSpPr>
        <dsp:cNvPr id="0" name=""/>
        <dsp:cNvSpPr/>
      </dsp:nvSpPr>
      <dsp:spPr>
        <a:xfrm>
          <a:off x="5844266" y="2405082"/>
          <a:ext cx="320711" cy="51272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00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ln>
              <a:solidFill>
                <a:srgbClr val="0000FF"/>
              </a:solidFill>
            </a:ln>
          </a:endParaRPr>
        </a:p>
      </dsp:txBody>
      <dsp:txXfrm>
        <a:off x="5844266" y="2405082"/>
        <a:ext cx="320711" cy="512720"/>
      </dsp:txXfrm>
    </dsp:sp>
    <dsp:sp modelId="{596FF986-AFD6-4CF6-A56E-C25B3F19FFE8}">
      <dsp:nvSpPr>
        <dsp:cNvPr id="0" name=""/>
        <dsp:cNvSpPr/>
      </dsp:nvSpPr>
      <dsp:spPr>
        <a:xfrm>
          <a:off x="6365595" y="3321858"/>
          <a:ext cx="320711" cy="51272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rgbClr val="00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>
            <a:ln>
              <a:solidFill>
                <a:srgbClr val="0000FF"/>
              </a:solidFill>
            </a:ln>
          </a:endParaRPr>
        </a:p>
      </dsp:txBody>
      <dsp:txXfrm>
        <a:off x="6365595" y="3321858"/>
        <a:ext cx="320711" cy="512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1F3EC-CD45-4D03-8F82-4DAD4417DC5B}">
      <dsp:nvSpPr>
        <dsp:cNvPr id="0" name=""/>
        <dsp:cNvSpPr/>
      </dsp:nvSpPr>
      <dsp:spPr>
        <a:xfrm>
          <a:off x="0" y="214310"/>
          <a:ext cx="6143668" cy="75009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Planejamento do Processo - Cronograma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0" y="214310"/>
        <a:ext cx="6143668" cy="7500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6251D-A80B-4D4F-9E10-C88E2CDC64F9}">
      <dsp:nvSpPr>
        <dsp:cNvPr id="0" name=""/>
        <dsp:cNvSpPr/>
      </dsp:nvSpPr>
      <dsp:spPr>
        <a:xfrm>
          <a:off x="-458042" y="0"/>
          <a:ext cx="6255192" cy="80186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Discussão e apreciação do PLOA na CLDF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-458042" y="0"/>
        <a:ext cx="5175888" cy="801865"/>
      </dsp:txXfrm>
    </dsp:sp>
    <dsp:sp modelId="{82A0A13B-BE65-4733-ABEE-2C8AE7353BD7}">
      <dsp:nvSpPr>
        <dsp:cNvPr id="0" name=""/>
        <dsp:cNvSpPr/>
      </dsp:nvSpPr>
      <dsp:spPr>
        <a:xfrm>
          <a:off x="-75393" y="913235"/>
          <a:ext cx="6262699" cy="80186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Audiência Pública CLDF – Abrindo Fase de Emendas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-75393" y="913235"/>
        <a:ext cx="5177544" cy="801865"/>
      </dsp:txXfrm>
    </dsp:sp>
    <dsp:sp modelId="{3C0DA35E-F876-45E2-B0A1-B59D24C2AC4E}">
      <dsp:nvSpPr>
        <dsp:cNvPr id="0" name=""/>
        <dsp:cNvSpPr/>
      </dsp:nvSpPr>
      <dsp:spPr>
        <a:xfrm>
          <a:off x="428680" y="1826470"/>
          <a:ext cx="6044058" cy="80186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Votação e aprovação do PLOA e devolução ao Executivo até 15/12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428680" y="1826470"/>
        <a:ext cx="4996788" cy="801865"/>
      </dsp:txXfrm>
    </dsp:sp>
    <dsp:sp modelId="{DE5EBFAD-47F9-47FE-B924-3C25D44AACFC}">
      <dsp:nvSpPr>
        <dsp:cNvPr id="0" name=""/>
        <dsp:cNvSpPr/>
      </dsp:nvSpPr>
      <dsp:spPr>
        <a:xfrm>
          <a:off x="860729" y="2739705"/>
          <a:ext cx="5969469" cy="80186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Execução Orçamentária e Financeira                 1° Jan a 31 Dez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860729" y="2739705"/>
        <a:ext cx="4935123" cy="801865"/>
      </dsp:txXfrm>
    </dsp:sp>
    <dsp:sp modelId="{91F759C8-863C-4CEA-906C-37D11BD3D296}">
      <dsp:nvSpPr>
        <dsp:cNvPr id="0" name=""/>
        <dsp:cNvSpPr/>
      </dsp:nvSpPr>
      <dsp:spPr>
        <a:xfrm>
          <a:off x="1148753" y="3652940"/>
          <a:ext cx="6182929" cy="80186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Controle e avaliação da execução Orçamentária e Financeira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1148753" y="3652940"/>
        <a:ext cx="5111596" cy="801865"/>
      </dsp:txXfrm>
    </dsp:sp>
    <dsp:sp modelId="{DA46FF81-9D32-4513-A1CE-7E7E3B0739FA}">
      <dsp:nvSpPr>
        <dsp:cNvPr id="0" name=""/>
        <dsp:cNvSpPr/>
      </dsp:nvSpPr>
      <dsp:spPr>
        <a:xfrm>
          <a:off x="5130823" y="528541"/>
          <a:ext cx="248644" cy="521212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00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>
            <a:solidFill>
              <a:schemeClr val="tx1"/>
            </a:solidFill>
          </a:endParaRPr>
        </a:p>
      </dsp:txBody>
      <dsp:txXfrm>
        <a:off x="5130823" y="528541"/>
        <a:ext cx="248644" cy="521212"/>
      </dsp:txXfrm>
    </dsp:sp>
    <dsp:sp modelId="{E7C0D01B-AB0C-4036-A600-793C3C2BC239}">
      <dsp:nvSpPr>
        <dsp:cNvPr id="0" name=""/>
        <dsp:cNvSpPr/>
      </dsp:nvSpPr>
      <dsp:spPr>
        <a:xfrm>
          <a:off x="5488461" y="1452367"/>
          <a:ext cx="248644" cy="521212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00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>
            <a:solidFill>
              <a:schemeClr val="tx1"/>
            </a:solidFill>
          </a:endParaRPr>
        </a:p>
      </dsp:txBody>
      <dsp:txXfrm>
        <a:off x="5488461" y="1452367"/>
        <a:ext cx="248644" cy="521212"/>
      </dsp:txXfrm>
    </dsp:sp>
    <dsp:sp modelId="{EC359415-1720-4A07-8819-E5C4479B6032}">
      <dsp:nvSpPr>
        <dsp:cNvPr id="0" name=""/>
        <dsp:cNvSpPr/>
      </dsp:nvSpPr>
      <dsp:spPr>
        <a:xfrm>
          <a:off x="5846097" y="2299210"/>
          <a:ext cx="248649" cy="521212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00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>
            <a:solidFill>
              <a:schemeClr val="tx1"/>
            </a:solidFill>
          </a:endParaRPr>
        </a:p>
      </dsp:txBody>
      <dsp:txXfrm>
        <a:off x="5846097" y="2299210"/>
        <a:ext cx="248649" cy="521212"/>
      </dsp:txXfrm>
    </dsp:sp>
    <dsp:sp modelId="{8ED13446-8027-4C8B-BEE1-CEB39F1E6F88}">
      <dsp:nvSpPr>
        <dsp:cNvPr id="0" name=""/>
        <dsp:cNvSpPr/>
      </dsp:nvSpPr>
      <dsp:spPr>
        <a:xfrm>
          <a:off x="6080586" y="3321057"/>
          <a:ext cx="294813" cy="521212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0000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>
            <a:solidFill>
              <a:schemeClr val="tx1"/>
            </a:solidFill>
          </a:endParaRPr>
        </a:p>
      </dsp:txBody>
      <dsp:txXfrm>
        <a:off x="6080586" y="3321057"/>
        <a:ext cx="294813" cy="5212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AB111F-BA11-4DDF-BF1D-2BC30DB809A1}">
      <dsp:nvSpPr>
        <dsp:cNvPr id="0" name=""/>
        <dsp:cNvSpPr/>
      </dsp:nvSpPr>
      <dsp:spPr>
        <a:xfrm>
          <a:off x="4879467" y="1804021"/>
          <a:ext cx="2202582" cy="152870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Secretaria de Planejamento e Orçamento – </a:t>
          </a:r>
          <a:r>
            <a:rPr lang="pt-BR" sz="1800" b="1" kern="1200" dirty="0" smtClean="0">
              <a:solidFill>
                <a:schemeClr val="tx1"/>
              </a:solidFill>
            </a:rPr>
            <a:t>Órgão Central 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4879467" y="1804021"/>
        <a:ext cx="2202582" cy="1528701"/>
      </dsp:txXfrm>
    </dsp:sp>
    <dsp:sp modelId="{5E0C53C9-DE72-4783-AEFE-C169CD963EF3}">
      <dsp:nvSpPr>
        <dsp:cNvPr id="0" name=""/>
        <dsp:cNvSpPr/>
      </dsp:nvSpPr>
      <dsp:spPr>
        <a:xfrm rot="16200000">
          <a:off x="5823207" y="1635874"/>
          <a:ext cx="315102" cy="21190"/>
        </a:xfrm>
        <a:custGeom>
          <a:avLst/>
          <a:gdLst/>
          <a:ahLst/>
          <a:cxnLst/>
          <a:rect l="0" t="0" r="0" b="0"/>
          <a:pathLst>
            <a:path>
              <a:moveTo>
                <a:pt x="0" y="10595"/>
              </a:moveTo>
              <a:lnTo>
                <a:pt x="315102" y="10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>
            <a:solidFill>
              <a:schemeClr val="bg1"/>
            </a:solidFill>
          </a:endParaRPr>
        </a:p>
      </dsp:txBody>
      <dsp:txXfrm rot="16200000">
        <a:off x="5972880" y="1638592"/>
        <a:ext cx="15755" cy="15755"/>
      </dsp:txXfrm>
    </dsp:sp>
    <dsp:sp modelId="{B24B13D1-897B-410D-806C-8E0380976A12}">
      <dsp:nvSpPr>
        <dsp:cNvPr id="0" name=""/>
        <dsp:cNvSpPr/>
      </dsp:nvSpPr>
      <dsp:spPr>
        <a:xfrm>
          <a:off x="5148575" y="-39782"/>
          <a:ext cx="1664366" cy="152870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bg1"/>
              </a:solidFill>
            </a:rPr>
            <a:t>Casa Civil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5148575" y="-39782"/>
        <a:ext cx="1664366" cy="1528701"/>
      </dsp:txXfrm>
    </dsp:sp>
    <dsp:sp modelId="{D40C0CF6-916B-41F5-A991-C89A6ED3E5A9}">
      <dsp:nvSpPr>
        <dsp:cNvPr id="0" name=""/>
        <dsp:cNvSpPr/>
      </dsp:nvSpPr>
      <dsp:spPr>
        <a:xfrm rot="54540">
          <a:off x="7081716" y="2580961"/>
          <a:ext cx="720609" cy="21190"/>
        </a:xfrm>
        <a:custGeom>
          <a:avLst/>
          <a:gdLst/>
          <a:ahLst/>
          <a:cxnLst/>
          <a:rect l="0" t="0" r="0" b="0"/>
          <a:pathLst>
            <a:path>
              <a:moveTo>
                <a:pt x="0" y="10595"/>
              </a:moveTo>
              <a:lnTo>
                <a:pt x="720609" y="10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>
            <a:solidFill>
              <a:schemeClr val="bg1"/>
            </a:solidFill>
          </a:endParaRPr>
        </a:p>
      </dsp:txBody>
      <dsp:txXfrm rot="54540">
        <a:off x="7424006" y="2573541"/>
        <a:ext cx="36030" cy="36030"/>
      </dsp:txXfrm>
    </dsp:sp>
    <dsp:sp modelId="{B77C7F5B-1A30-49E5-B6D6-B33676E845A8}">
      <dsp:nvSpPr>
        <dsp:cNvPr id="0" name=""/>
        <dsp:cNvSpPr/>
      </dsp:nvSpPr>
      <dsp:spPr>
        <a:xfrm>
          <a:off x="7802125" y="1847136"/>
          <a:ext cx="1792005" cy="152870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Secretaria de Administração Pública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7802125" y="1847136"/>
        <a:ext cx="1792005" cy="1528701"/>
      </dsp:txXfrm>
    </dsp:sp>
    <dsp:sp modelId="{89E75DFC-5308-4683-A2A7-B98D873B842A}">
      <dsp:nvSpPr>
        <dsp:cNvPr id="0" name=""/>
        <dsp:cNvSpPr/>
      </dsp:nvSpPr>
      <dsp:spPr>
        <a:xfrm rot="10652148">
          <a:off x="4136644" y="2621101"/>
          <a:ext cx="745278" cy="21190"/>
        </a:xfrm>
        <a:custGeom>
          <a:avLst/>
          <a:gdLst/>
          <a:ahLst/>
          <a:cxnLst/>
          <a:rect l="0" t="0" r="0" b="0"/>
          <a:pathLst>
            <a:path>
              <a:moveTo>
                <a:pt x="0" y="10595"/>
              </a:moveTo>
              <a:lnTo>
                <a:pt x="745278" y="10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>
            <a:solidFill>
              <a:schemeClr val="bg1"/>
            </a:solidFill>
          </a:endParaRPr>
        </a:p>
      </dsp:txBody>
      <dsp:txXfrm rot="10652148">
        <a:off x="4490651" y="2613064"/>
        <a:ext cx="37263" cy="37263"/>
      </dsp:txXfrm>
    </dsp:sp>
    <dsp:sp modelId="{315B621A-354E-46FB-98A8-6013CECB8468}">
      <dsp:nvSpPr>
        <dsp:cNvPr id="0" name=""/>
        <dsp:cNvSpPr/>
      </dsp:nvSpPr>
      <dsp:spPr>
        <a:xfrm>
          <a:off x="2473533" y="1919141"/>
          <a:ext cx="1664366" cy="152870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bg1"/>
              </a:solidFill>
            </a:rPr>
            <a:t>Secretaria de Fazenda</a:t>
          </a:r>
          <a:endParaRPr lang="pt-BR" sz="1800" kern="1200" dirty="0">
            <a:solidFill>
              <a:schemeClr val="bg1"/>
            </a:solidFill>
          </a:endParaRPr>
        </a:p>
      </dsp:txBody>
      <dsp:txXfrm>
        <a:off x="2473533" y="1919141"/>
        <a:ext cx="1664366" cy="152870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F02478-86C8-4AE6-B429-F337F833A507}">
      <dsp:nvSpPr>
        <dsp:cNvPr id="0" name=""/>
        <dsp:cNvSpPr/>
      </dsp:nvSpPr>
      <dsp:spPr>
        <a:xfrm rot="16200000">
          <a:off x="625082" y="-625082"/>
          <a:ext cx="2464611" cy="3714776"/>
        </a:xfrm>
        <a:prstGeom prst="round1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Planejamento                        Estratégico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PDOT                   </a:t>
          </a:r>
          <a:r>
            <a:rPr lang="pt-BR" sz="3200" b="1" kern="1200" dirty="0" smtClean="0"/>
            <a:t>PPA</a:t>
          </a:r>
          <a:r>
            <a:rPr lang="pt-BR" sz="3200" kern="1200" dirty="0" smtClean="0"/>
            <a:t>  </a:t>
          </a:r>
          <a:r>
            <a:rPr lang="pt-BR" sz="2800" kern="1200" dirty="0" smtClean="0"/>
            <a:t>          RIDE</a:t>
          </a:r>
          <a:endParaRPr lang="pt-BR" sz="2800" kern="1200" dirty="0"/>
        </a:p>
      </dsp:txBody>
      <dsp:txXfrm rot="16200000">
        <a:off x="933158" y="-933158"/>
        <a:ext cx="1848458" cy="3714776"/>
      </dsp:txXfrm>
    </dsp:sp>
    <dsp:sp modelId="{1583E83F-40A2-4CE7-9FA0-B2C75AA8A552}">
      <dsp:nvSpPr>
        <dsp:cNvPr id="0" name=""/>
        <dsp:cNvSpPr/>
      </dsp:nvSpPr>
      <dsp:spPr>
        <a:xfrm>
          <a:off x="3714776" y="0"/>
          <a:ext cx="3714776" cy="2464611"/>
        </a:xfrm>
        <a:prstGeom prst="round1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LDO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Prioridades</a:t>
          </a:r>
          <a:endParaRPr lang="pt-BR" sz="3200" kern="1200" dirty="0"/>
        </a:p>
      </dsp:txBody>
      <dsp:txXfrm>
        <a:off x="3714776" y="0"/>
        <a:ext cx="3714776" cy="1848458"/>
      </dsp:txXfrm>
    </dsp:sp>
    <dsp:sp modelId="{DF6CDD04-5514-4D39-8F64-C345C16B395F}">
      <dsp:nvSpPr>
        <dsp:cNvPr id="0" name=""/>
        <dsp:cNvSpPr/>
      </dsp:nvSpPr>
      <dsp:spPr>
        <a:xfrm rot="10800000">
          <a:off x="0" y="2464611"/>
          <a:ext cx="3714776" cy="2464611"/>
        </a:xfrm>
        <a:prstGeom prst="round1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Emendas do Legislativo</a:t>
          </a:r>
          <a:endParaRPr lang="pt-BR" sz="3200" kern="1200" dirty="0"/>
        </a:p>
      </dsp:txBody>
      <dsp:txXfrm rot="10800000">
        <a:off x="0" y="3080763"/>
        <a:ext cx="3714776" cy="1848458"/>
      </dsp:txXfrm>
    </dsp:sp>
    <dsp:sp modelId="{691F3839-6C34-46D8-A71C-6A9F276D2B3A}">
      <dsp:nvSpPr>
        <dsp:cNvPr id="0" name=""/>
        <dsp:cNvSpPr/>
      </dsp:nvSpPr>
      <dsp:spPr>
        <a:xfrm rot="5400000">
          <a:off x="4339858" y="1839528"/>
          <a:ext cx="2464611" cy="3714776"/>
        </a:xfrm>
        <a:prstGeom prst="round1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OP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Demandas Populares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Proposta Setorial</a:t>
          </a:r>
          <a:endParaRPr lang="pt-BR" sz="2800" kern="1200" dirty="0"/>
        </a:p>
      </dsp:txBody>
      <dsp:txXfrm rot="5400000">
        <a:off x="4647934" y="2147604"/>
        <a:ext cx="1848458" cy="3714776"/>
      </dsp:txXfrm>
    </dsp:sp>
    <dsp:sp modelId="{D53CA1BA-1FE6-4126-9485-6974348C18F5}">
      <dsp:nvSpPr>
        <dsp:cNvPr id="0" name=""/>
        <dsp:cNvSpPr/>
      </dsp:nvSpPr>
      <dsp:spPr>
        <a:xfrm>
          <a:off x="2600343" y="1848458"/>
          <a:ext cx="2228865" cy="123230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PLOA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LOA</a:t>
          </a:r>
          <a:endParaRPr lang="pt-BR" sz="3200" kern="1200" dirty="0"/>
        </a:p>
      </dsp:txBody>
      <dsp:txXfrm>
        <a:off x="2600343" y="1848458"/>
        <a:ext cx="2228865" cy="1232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0.85454</cdr:x>
      <cdr:y>0.12999</cdr:y>
    </cdr:from>
    <cdr:to>
      <cdr:x>1</cdr:x>
      <cdr:y>0.19531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625092" y="720874"/>
          <a:ext cx="1267388" cy="36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500" b="1" dirty="0">
              <a:solidFill>
                <a:srgbClr val="0070C0"/>
              </a:solidFill>
            </a:rPr>
            <a:t>PESSOAL</a:t>
          </a:r>
        </a:p>
      </cdr:txBody>
    </cdr:sp>
  </cdr:relSizeAnchor>
  <cdr:relSizeAnchor xmlns:cdr="http://schemas.openxmlformats.org/drawingml/2006/chartDrawing">
    <cdr:from>
      <cdr:x>0.8595</cdr:x>
      <cdr:y>0.66239</cdr:y>
    </cdr:from>
    <cdr:to>
      <cdr:x>0.97314</cdr:x>
      <cdr:y>0.7277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7488832" y="3673202"/>
          <a:ext cx="990141" cy="362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500" b="1" dirty="0" smtClean="0">
              <a:solidFill>
                <a:schemeClr val="accent6">
                  <a:lumMod val="75000"/>
                </a:schemeClr>
              </a:solidFill>
            </a:rPr>
            <a:t>DEMAIS   </a:t>
          </a:r>
          <a:endParaRPr lang="pt-BR" sz="15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0.79339</cdr:x>
      <cdr:y>0.84418</cdr:y>
    </cdr:from>
    <cdr:to>
      <cdr:x>0.95865</cdr:x>
      <cdr:y>0.90949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6912768" y="4681314"/>
          <a:ext cx="1439905" cy="362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500" b="1" dirty="0">
              <a:solidFill>
                <a:schemeClr val="accent4">
                  <a:lumMod val="75000"/>
                </a:schemeClr>
              </a:solidFill>
            </a:rPr>
            <a:t>INVESTIMENTO</a:t>
          </a:r>
        </a:p>
      </cdr:txBody>
    </cdr:sp>
  </cdr:relSizeAnchor>
  <cdr:relSizeAnchor xmlns:cdr="http://schemas.openxmlformats.org/drawingml/2006/chartDrawing">
    <cdr:from>
      <cdr:x>0.85124</cdr:x>
      <cdr:y>0.42865</cdr:y>
    </cdr:from>
    <cdr:to>
      <cdr:x>0.9967</cdr:x>
      <cdr:y>0.49396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7416824" y="2377058"/>
          <a:ext cx="1267388" cy="362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500" b="1" dirty="0">
              <a:solidFill>
                <a:srgbClr val="00B050"/>
              </a:solidFill>
            </a:rPr>
            <a:t>CUSTEIO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3742F-9508-4AB7-9EED-CB57F5A03783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BBA8-4EFD-47A3-8CCA-93A41CF0398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E1B7-AB42-4E85-BAE4-662AE005099B}" type="datetimeFigureOut">
              <a:rPr lang="pt-BR" smtClean="0"/>
              <a:pPr/>
              <a:t>12/07/2012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F186-10FA-4799-8530-4796F0E2371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hyperlink" Target="http://2.bp.blogspot.com/-PdX6Acw32Hw/T25Hh-qOy2I/AAAAAAAAE3g/Z19KWEvOv2I/s800/VLP_2_GAMA_SANTA_MARIA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orarbem.df.gov.br/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rabalho.df.gov.br/?page_id=127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lag.df.gov.br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929618" cy="1225276"/>
          </a:xfrm>
          <a:noFill/>
        </p:spPr>
        <p:txBody>
          <a:bodyPr>
            <a:normAutofit/>
          </a:bodyPr>
          <a:lstStyle/>
          <a:p>
            <a:r>
              <a:rPr lang="pt-BR" sz="5200" dirty="0" smtClean="0">
                <a:solidFill>
                  <a:schemeClr val="bg1"/>
                </a:solidFill>
                <a:latin typeface="Arial Black" pitchFamily="34" charset="0"/>
              </a:rPr>
              <a:t>AUDIÊNCIA PÚBLICA</a:t>
            </a:r>
            <a:endParaRPr lang="pt-BR" sz="5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7100862" cy="1366466"/>
          </a:xfrm>
          <a:noFill/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C000"/>
                </a:solidFill>
                <a:latin typeface="Albertus Medium" pitchFamily="34" charset="0"/>
              </a:rPr>
              <a:t>LEI ORÇAMENTÁRIA 2013</a:t>
            </a:r>
          </a:p>
          <a:p>
            <a:r>
              <a:rPr lang="pt-BR" sz="4000" b="1" dirty="0" smtClean="0">
                <a:solidFill>
                  <a:srgbClr val="FFFF00"/>
                </a:solidFill>
                <a:latin typeface="Albertus Medium" pitchFamily="34" charset="0"/>
              </a:rPr>
              <a:t>Processo de Elaboração</a:t>
            </a:r>
            <a:endParaRPr lang="pt-BR" sz="4000" b="1" dirty="0">
              <a:solidFill>
                <a:srgbClr val="FFFF00"/>
              </a:solidFill>
              <a:latin typeface="Albertus Medium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57224" y="357167"/>
            <a:ext cx="7572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GOVERNO DO DISTRITO FEDERAL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SECRETARIA DE ESTADO DE PLANEJAMENTO E ORÇAMENTO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Calibri" pitchFamily="34" charset="0"/>
              </a:rPr>
              <a:t>SUBSECRETARIA DE ORÇAMENTO PÚBLICO</a:t>
            </a:r>
          </a:p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539552" y="1556792"/>
          <a:ext cx="8136904" cy="508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EVOLUÇÃO DA RECEITA TOTAL</a:t>
            </a:r>
            <a:b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2009 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179512" y="188641"/>
          <a:ext cx="878497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C00000"/>
                </a:solidFill>
              </a:rPr>
              <a:t>DADOS PRELIMINARES DA RECEITA 2013</a:t>
            </a:r>
            <a:endParaRPr lang="pt-BR" sz="3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954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pt-BR" b="1" dirty="0" smtClean="0"/>
              <a:t>   </a:t>
            </a:r>
            <a:r>
              <a:rPr lang="pt-BR" b="1" dirty="0" smtClean="0"/>
              <a:t> </a:t>
            </a:r>
            <a:r>
              <a:rPr lang="pt-BR" b="1" dirty="0" smtClean="0"/>
              <a:t>RECEITA 					   </a:t>
            </a:r>
            <a:r>
              <a:rPr lang="pt-BR" b="1" dirty="0" smtClean="0"/>
              <a:t>          17.796</a:t>
            </a:r>
            <a:endParaRPr lang="pt-BR" b="1" dirty="0" smtClean="0"/>
          </a:p>
          <a:p>
            <a:pPr>
              <a:buNone/>
            </a:pPr>
            <a:r>
              <a:rPr lang="pt-BR" dirty="0" smtClean="0"/>
              <a:t>	   - TRIBUTÁRIA				   11.458</a:t>
            </a:r>
          </a:p>
          <a:p>
            <a:pPr>
              <a:buNone/>
            </a:pPr>
            <a:r>
              <a:rPr lang="pt-BR" dirty="0" smtClean="0"/>
              <a:t>	   - CAPITAL </a:t>
            </a:r>
            <a:r>
              <a:rPr lang="pt-BR" sz="2800" dirty="0" smtClean="0"/>
              <a:t>(Operações de Crédito)</a:t>
            </a:r>
            <a:r>
              <a:rPr lang="pt-BR" dirty="0" smtClean="0"/>
              <a:t>	     </a:t>
            </a:r>
            <a:r>
              <a:rPr lang="pt-BR" dirty="0"/>
              <a:t> </a:t>
            </a:r>
            <a:r>
              <a:rPr lang="pt-BR" dirty="0" smtClean="0"/>
              <a:t>  509</a:t>
            </a:r>
          </a:p>
          <a:p>
            <a:pPr>
              <a:buNone/>
            </a:pPr>
            <a:r>
              <a:rPr lang="pt-BR" dirty="0" smtClean="0"/>
              <a:t>	   - TRANSFERÊNCIAS DA UNIÃO	     3.781</a:t>
            </a:r>
          </a:p>
          <a:p>
            <a:pPr>
              <a:buNone/>
            </a:pPr>
            <a:r>
              <a:rPr lang="pt-BR" dirty="0" smtClean="0"/>
              <a:t>	   - CONTRIBUIÇÕES				     1.407</a:t>
            </a:r>
          </a:p>
          <a:p>
            <a:pPr>
              <a:buNone/>
            </a:pPr>
            <a:r>
              <a:rPr lang="pt-BR" dirty="0" smtClean="0"/>
              <a:t>	   - OUTRAS					     2.122</a:t>
            </a:r>
          </a:p>
          <a:p>
            <a:pPr>
              <a:buNone/>
            </a:pPr>
            <a:r>
              <a:rPr lang="pt-BR" dirty="0" smtClean="0"/>
              <a:t>       - DEDUÇÕES					   - 1.482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286644" y="14287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R$ 1.000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/>
        </p:nvGraphicFramePr>
        <p:xfrm>
          <a:off x="251520" y="1123950"/>
          <a:ext cx="8712968" cy="554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EVOLUÇÃO</a:t>
            </a: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DAS 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DESPESAS DO 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rgbClr val="FF0000"/>
                </a:solidFill>
              </a:rPr>
              <a:t>COMPORTAMENTO DAS DESPESAS DO DF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51520" y="908720"/>
          <a:ext cx="87129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DADOS PRELIMINARES DA DESPESA 2013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857364"/>
            <a:ext cx="8043890" cy="457203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pt-BR" b="1" dirty="0" smtClean="0"/>
              <a:t>     DESPESA	  				 17.796</a:t>
            </a:r>
          </a:p>
          <a:p>
            <a:pPr>
              <a:buNone/>
            </a:pPr>
            <a:r>
              <a:rPr lang="pt-BR" dirty="0" smtClean="0"/>
              <a:t>      - PESSOAL E ENCARGOS SOCIAIS         9.083</a:t>
            </a:r>
          </a:p>
          <a:p>
            <a:pPr>
              <a:buNone/>
            </a:pPr>
            <a:r>
              <a:rPr lang="pt-BR" dirty="0" smtClean="0"/>
              <a:t>      - CUSTEIO 					   5.849</a:t>
            </a:r>
          </a:p>
          <a:p>
            <a:pPr>
              <a:buNone/>
            </a:pPr>
            <a:r>
              <a:rPr lang="pt-BR" dirty="0" smtClean="0"/>
              <a:t>      - INVESTIMENTO				   1.395</a:t>
            </a:r>
          </a:p>
          <a:p>
            <a:pPr>
              <a:buNone/>
            </a:pPr>
            <a:r>
              <a:rPr lang="pt-BR" dirty="0" smtClean="0"/>
              <a:t>      - DÍVIDA  	 				   </a:t>
            </a:r>
            <a:r>
              <a:rPr lang="pt-BR" dirty="0"/>
              <a:t> </a:t>
            </a:r>
            <a:r>
              <a:rPr lang="pt-BR" dirty="0" smtClean="0"/>
              <a:t>  398</a:t>
            </a:r>
          </a:p>
          <a:p>
            <a:pPr>
              <a:buNone/>
            </a:pPr>
            <a:r>
              <a:rPr lang="pt-BR" dirty="0" smtClean="0"/>
              <a:t>	  - OUTRAS 			                       1.071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143768" y="15001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R$ 1.000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10"/>
          <p:cNvSpPr txBox="1">
            <a:spLocks noChangeArrowheads="1"/>
          </p:cNvSpPr>
          <p:nvPr/>
        </p:nvSpPr>
        <p:spPr bwMode="auto">
          <a:xfrm>
            <a:off x="251520" y="199093"/>
            <a:ext cx="850112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 </a:t>
            </a:r>
            <a:r>
              <a:rPr lang="pt-BR" sz="3000" b="1" dirty="0" smtClean="0">
                <a:solidFill>
                  <a:srgbClr val="C00000"/>
                </a:solidFill>
              </a:rPr>
              <a:t>DESPESA POR FUNÇÃO LOA 2012</a:t>
            </a:r>
            <a:endParaRPr lang="pt-BR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388" y="188913"/>
          <a:ext cx="8784976" cy="6680437"/>
        </p:xfrm>
        <a:graphic>
          <a:graphicData uri="http://schemas.openxmlformats.org/drawingml/2006/table">
            <a:tbl>
              <a:tblPr/>
              <a:tblGrid>
                <a:gridCol w="6748061"/>
                <a:gridCol w="2036915"/>
              </a:tblGrid>
              <a:tr h="3247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DESPESAS OBRIGATÓRIAS</a:t>
                      </a:r>
                    </a:p>
                  </a:txBody>
                  <a:tcPr marL="5875" marR="5875" marT="5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4709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5" marR="5875" marT="5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5" marR="5875" marT="5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ESPECIFICAÇÃO</a:t>
                      </a:r>
                    </a:p>
                  </a:txBody>
                  <a:tcPr marL="5875" marR="5875" marT="5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</a:t>
                      </a:r>
                    </a:p>
                  </a:txBody>
                  <a:tcPr marL="5875" marR="5875" marT="5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Pessoal</a:t>
                      </a:r>
                      <a:r>
                        <a:rPr lang="pt-BR" sz="15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 Encargos Sociais 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9.082.642.726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Concessão de Benefícios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356.794.711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Educação Básica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124.263.802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Ensino Fundamental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33.739.314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Restaurante Comunitário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39.596.301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Complementação do Programa Bolsa Família (Bolsa Escola,  Bolsa Social)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145.906.944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Fornecimento Emergencial de Alimentos - Cesta Básica (Cesta Verde)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17.514.716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64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Fornecimento Continuado de Alimentos - Distribuição de Pães - Rede Conveniada - (Nosso Pão e Nosso Leite)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15.190.180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64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Ações complementares do Programa de transferência de renda (Bolsa Universitária da SEDEST, Bolsa Alfabetização e Isenção de Tarifas)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7.318.452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Bolsa Universitária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14.646.049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Desenvolvimento da Ciência e Tecnologia do Distrito Federal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72.009.901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Sentenças Judiciais - SEF (inclui RPV da Administração Direta)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242.902.848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64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Sentenças Judiciais - EMPRESAS PÚBLICAS E OUTROS (inclui RPV, outras decisões e Sentenças  da CLDF e TCDF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48.769.187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Serviço da Dívida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211.884.081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PASEP 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19.409.136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Gestão dos Recursos do Fundo da PGDF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2.207.945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7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Passe Livre Estudantil (inclusive PNE)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150.000.000 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2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875" marR="5875" marT="5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10.584.796.296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75" marR="5875" marT="5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388" y="115888"/>
          <a:ext cx="8784976" cy="6663176"/>
        </p:xfrm>
        <a:graphic>
          <a:graphicData uri="http://schemas.openxmlformats.org/drawingml/2006/table">
            <a:tbl>
              <a:tblPr/>
              <a:tblGrid>
                <a:gridCol w="6714518"/>
                <a:gridCol w="2070458"/>
              </a:tblGrid>
              <a:tr h="2974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PRINCIPAIS DESPESAS CONTRATUAIS</a:t>
                      </a:r>
                    </a:p>
                  </a:txBody>
                  <a:tcPr marL="4980" marR="4980" marT="49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42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ESPECIFICAÇÃO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2.680.020.507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 Limpeza Pública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236.600.000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de Áreas Verdes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85.000.000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de Vias Públicas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35.000.000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</a:t>
                      </a:r>
                      <a:r>
                        <a:rPr lang="pt-BR" sz="14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pt-BR" sz="14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Centros Esportivos</a:t>
                      </a:r>
                      <a:endParaRPr lang="pt-BR" sz="14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47.000.000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Gestão da Informação e dos Sistemas de TI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100.000.000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e Funcionamento do Sistema Ferroviário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200.000.000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Fornecimento de Alimentação Escolar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75.209.104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856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Aquisição de Equipamentos para Saúde (inclusive SWAP)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30.712.617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Aquisição de Medicamentos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180.446.103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Fornecimento de Órteses e Próteses Cirúrgicas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76.152.250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Fornecimento de Alimentação Hospitalar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80.287.438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de Equipamentos Hospitalares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72.836.985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Aquisição de Material Médico-Hospitalares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49.624.150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Serviços Complementares de UTI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98.195.702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Contratos de Gestão de Unidades de Assistência - SWAP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40.382.827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Atenção Ambulatorial Especializada e Hospitalar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58.051.195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de Urgência Pré-Hospitalar (SAMU)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81.829.754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Manut. do Sistema Sócio Educativo (antigo CAJE)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33.880.000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ao Cidadão 156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19.994.839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Atendimento ao Cidadão "NA HORA"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31.836.200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de Bens Imóveis (Vigilância e Limpeza)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266.823.328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 Frota Oficial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36.793.183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do Sistema de Iluminação Pública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182.081.755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Reforma e Ampliação do Estádio Nacional de Brasília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308.292.679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Fornecimento de Alimentação nos Presídios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41.910.847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Gerenciamento eletrônico do Trânsito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56.786.989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26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Implantação do Veículo Leve sobre Pneus - VLP</a:t>
                      </a:r>
                    </a:p>
                  </a:txBody>
                  <a:tcPr marL="4980" marR="4980" marT="4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154.292.563 </a:t>
                      </a:r>
                    </a:p>
                  </a:txBody>
                  <a:tcPr marL="4980" marR="4980" marT="49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 descr="C:\Users\tiago.barbosa\Pictures\estadio bs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4269794" cy="321471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214414" y="521495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ESTÁDIO NACIONAL DE BRASÍLIA</a:t>
            </a:r>
            <a:endParaRPr lang="pt-BR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Autofit/>
          </a:bodyPr>
          <a:lstStyle/>
          <a:p>
            <a:r>
              <a:rPr lang="pt-BR" sz="4600" b="1" dirty="0" smtClean="0">
                <a:solidFill>
                  <a:srgbClr val="C00000"/>
                </a:solidFill>
              </a:rPr>
              <a:t>EXIGÊNCIA LEGAL DA AUDIÊNCIA PÚBLICA</a:t>
            </a:r>
            <a:endParaRPr lang="pt-BR" sz="46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928802"/>
            <a:ext cx="8215370" cy="45245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sz="4300" dirty="0" smtClean="0"/>
              <a:t>“Incentivo à </a:t>
            </a:r>
            <a:r>
              <a:rPr lang="pt-BR" sz="4300" b="1" dirty="0" smtClean="0"/>
              <a:t>participação popular</a:t>
            </a:r>
            <a:r>
              <a:rPr lang="pt-BR" sz="4300" dirty="0" smtClean="0"/>
              <a:t> e realização de </a:t>
            </a:r>
            <a:r>
              <a:rPr lang="pt-BR" sz="4300" b="1" dirty="0" smtClean="0"/>
              <a:t>audiências públicas</a:t>
            </a:r>
            <a:r>
              <a:rPr lang="pt-BR" sz="4300" dirty="0" smtClean="0"/>
              <a:t>, durante os processos de elaboração e discussão dos planos, lei de diretrizes orçamentárias e </a:t>
            </a:r>
            <a:r>
              <a:rPr lang="pt-BR" sz="4300" b="1" dirty="0" smtClean="0"/>
              <a:t>orçamentos</a:t>
            </a:r>
            <a:r>
              <a:rPr lang="pt-BR" sz="4300" dirty="0" smtClean="0"/>
              <a:t>”;    </a:t>
            </a:r>
          </a:p>
          <a:p>
            <a:pPr>
              <a:buNone/>
            </a:pPr>
            <a:r>
              <a:rPr lang="pt-BR" sz="4300" dirty="0" smtClean="0"/>
              <a:t>	Art. 48, LRF.</a:t>
            </a:r>
            <a:endParaRPr lang="pt-BR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5220072" y="90872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6600"/>
                </a:solidFill>
              </a:rPr>
              <a:t>VLP</a:t>
            </a:r>
            <a:endParaRPr lang="pt-BR" sz="3600" b="1" dirty="0">
              <a:solidFill>
                <a:srgbClr val="0066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90" name="Picture 2" descr="http://t2.gstatic.com/images?q=tbn:ANd9GcQiWzCsJvfe_ezjwM2Vjzc6tH6IvLrUDukMVpTvN3KbQ8ebch2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429024" cy="2571768"/>
          </a:xfrm>
          <a:prstGeom prst="rect">
            <a:avLst/>
          </a:prstGeom>
          <a:noFill/>
        </p:spPr>
      </p:pic>
      <p:pic>
        <p:nvPicPr>
          <p:cNvPr id="1026" name="Picture 2" descr="C:\Users\caio.abbott\Pictures\VLP_9_ESTACAO_G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1"/>
            <a:ext cx="4320480" cy="3024336"/>
          </a:xfrm>
          <a:prstGeom prst="rect">
            <a:avLst/>
          </a:prstGeom>
          <a:noFill/>
        </p:spPr>
      </p:pic>
      <p:pic>
        <p:nvPicPr>
          <p:cNvPr id="1028" name="Picture 4" descr="VLP Gama/Santa Maria e Plano Piloto">
            <a:hlinkClick r:id="rId4" tooltip="VLP Gama/Santa Maria e Plano Piloto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871296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28596" y="171448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00FF"/>
                </a:solidFill>
              </a:rPr>
              <a:t>PARQUE TECNOLÓGICO  CAPITAL DIGITAL</a:t>
            </a:r>
            <a:endParaRPr lang="pt-BR" sz="36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tiago.barbosa\Pictures\cidade digital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3643338" cy="3000385"/>
          </a:xfrm>
          <a:prstGeom prst="rect">
            <a:avLst/>
          </a:prstGeom>
          <a:noFill/>
        </p:spPr>
      </p:pic>
      <p:pic>
        <p:nvPicPr>
          <p:cNvPr id="2051" name="Picture 3" descr="C:\Users\tiago.barbosa\Pictures\cidade digital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868764" cy="3009909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71472" y="285728"/>
            <a:ext cx="8229600" cy="839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 AÇÕES DO GOVERNO</a:t>
            </a:r>
            <a:b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ago.barbosa\Pictures\U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929198"/>
            <a:ext cx="3048006" cy="1219201"/>
          </a:xfrm>
          <a:prstGeom prst="rect">
            <a:avLst/>
          </a:prstGeom>
          <a:noFill/>
        </p:spPr>
      </p:pic>
      <p:pic>
        <p:nvPicPr>
          <p:cNvPr id="1027" name="Picture 3" descr="C:\Users\tiago.barbosa\Pictures\UPA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4572032" cy="3042479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929190" y="192880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CONSTRUÇÃO DE CRECHES COMUNITÁRIAS</a:t>
            </a:r>
            <a:endParaRPr lang="pt-BR" sz="3200" b="1" dirty="0">
              <a:solidFill>
                <a:srgbClr val="0000FF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218" name="Picture 2" descr="http://t0.gstatic.com/images?q=tbn:ANd9GcTIqNxKrk0VBcfD-FGOsrgEzer15g9xZiwcvSH4R7er7c0ODOmcfK429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785926"/>
            <a:ext cx="4293149" cy="2286016"/>
          </a:xfrm>
          <a:prstGeom prst="rect">
            <a:avLst/>
          </a:prstGeom>
          <a:noFill/>
        </p:spPr>
      </p:pic>
      <p:pic>
        <p:nvPicPr>
          <p:cNvPr id="9220" name="Picture 4" descr="http://t1.gstatic.com/images?q=tbn:ANd9GcTpxWgPT32ma2Is0fQ2RYpL1yLCY9K_eDX4XIcUM39LRlNlQ-xM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98" y="4143380"/>
            <a:ext cx="4406810" cy="2238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67544" y="2924944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6600"/>
                </a:solidFill>
              </a:rPr>
              <a:t>SISTEMA DE CICLOVIAS DO DF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8" descr="C:\Users\tiago.barbosa\Pictures\ciclovi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71612"/>
            <a:ext cx="4106647" cy="4305660"/>
          </a:xfrm>
          <a:prstGeom prst="rect">
            <a:avLst/>
          </a:prstGeom>
          <a:noFill/>
        </p:spPr>
      </p:pic>
      <p:sp>
        <p:nvSpPr>
          <p:cNvPr id="8194" name="AutoShape 2" descr="data:image/jpg;base64,/9j/4AAQSkZJRgABAQAAAQABAAD/2wCEAAkGBhQSERUUExQVFRUVGBgYGRcXFx4aHBgcHBgXGhcZGBgeHScfGhsjGhgYHy8gJScpLCwsFx8xNTAqNSYsLCkBCQoKDgwOGg8PGiokHyQsLCwpKiwpLCwpKSksKSwsKSkpKSwpKSkpLCksKSwpLCwpLCwsLCksLCwsLCksLCwsLP/AABEIALUBFgMBIgACEQEDEQH/xAAcAAABBQEBAQAAAAAAAAAAAAAEAAIDBQYBBwj/xABLEAABAgMFBAYHBAcGBQUBAAABAhEAAyEEEjFBUQUiYXEGEzKBkaEUQlKxwdHwB2Jy4SMzU1SSovEVQ4KTstIWc8LT4hckNGODRf/EABoBAAMBAQEBAAAAAAAAAAAAAAECAwQABQb/xAAqEQACAgEDBAICAQUBAAAAAAAAAQIRAxIhMQQTQVEiYXGBFDJCkfDxI//aAAwDAQACEQMRAD8AoJYCXvAktTJjQu2dIDnTA7fWUFbU2oJq7wSlJYBgSRTMkl9PAQGkMQaOdYwHtSkoxC0BKRjU6nDviETx9GG+kEO7E1xpzzxhqAcq8h9PHJezLGLb1SHKmvk3nDgqh7vfDQOHi3zjk2cgJVvISXSKE6LyA5QUUutifrxdcgMHxpnXmdBCWsHMAjIOIB9MTq+v00IWpIyp3GDQijXksBM1DjX44vEyJ7fX51isl2sHBvcfyic2wtl7++FcRJYm90WPWvm/L5QxXKkB+lGp/L3xGLTi9TXBTnyg0DQw1SEg9+rZCG3h9P3RFOnMpW6sVIrg4LUwaHC0UqFNqzeYjmgxTH31UIy+sPHwh3XnjVvV/KGotacCPEHlHTb05pd9Q3wMLb9CXK+B4WCMSKaNzyiKcphkcqd8SLUluxjz14f0geZNSxAZz45/MQa3ESbldCRNYYnE+QT84KQ5q3KBEKAu1A7RwY4t5gCOlQPrfl3wzKNMbbE1GpFXy0jkkvQ92UR9T94d/wDWFfruv3jxzglK2CDLbA+Lfk8QhbE+7TkX0iXrhmQ5wc17xjEapo0d9CPnAoGNtchtitypZKgAoFJBSaBWhIxoa+OsWlktImJ5t3Uy784y4tIAclqge/ug7Z1tJN4KBahT7+7jlDxk4k8kPKNC4qhbFJGelfr6DVpVMsswKSQpJdnFFAk3kr9oEU7tcDJdoSsM4OBZ6pfUZZ84cai4piNScKUbhFJR1K0Q3A7fZkqR10h+rcBSPWkqOROaCcFdxhWXaAVuqxFEq1yZXziETlWWZeCgAXS5qFpIqlTY0+BHBtt2bLWjrZTXMFIfelH3lByV4xBNx3Ga1b+SyByIIbgafMfKILRZXwZ/I8jENjtuCVnkqtKYGuHGC0KyPh8vrOLpxyKmT/BVzJR/L4tFZa5GGFcx7idcI0c1L0ZTsGUALpxxOIOFGq8V06XiCAdRQvhGfS8T34KQlpILDdKd0JBz176c4UC2hBllw7Hme5+6FAcE9yuhPcFvkYEVDGhPy8tIdMnOKgFqnccnXed/hEyZANTyaOqAGQyHHx74ZcmufFjrKgqWqXLSXDkrSQLoAqcOVBxxiRFkQzGfcer7ysy3ZQcg+WNWNId0cvok2iZXeSEkgh6v5OQ/OAJtrCT2X55dzw21kNPsLCwVb04KAw3FV57v5wWhUjHrZQP4Jg51EvuirlTAoeVY6zd0Ckc1ZY2u1SgKFM0vgAoNzK0D4xEuRKWkEz5Mk+yesJH4rsojwMU+0bYqWElBYknIKDNgUqBGPCJ9krmT6qQChJZS0SJhuAsa9S7EucUMWodKxx3uRclF0W0uRJAANos6+P6YPq4EpsIUxEr9tJBPGZx1kxX9IZSLLaFyVdpN03wm+N4BQ3VXCCxBxOPMQZs3p5PkgpkGz3KXkejAA/iJ31E63z3Q3aEeX0MXs1C6+kyO/rCfKXAidmgL/WSCnW8tvDqwYv5XTeyr/wDlbOlqJPbkqCDySGBxyvQUhGyrQCZa7VIWGPVqF4qOiEm+VngCOLQHjaCsqfNlKqzlh/7mQ2n6WmY/u+EEWTozOWkzZc2RcHaWJpSxGIU6Q1NY5O2SlK7pK1LNESUpCphp/eBBITyBPwjUWbofNngekLEiUkuJEsBkjUnsg1xr3RByovWxkpqpiCyrTZ1eKvNKKw9NoJxnWao0mN/pi/tMvZko3QibPIxImbviCkHujliFjnKuy9mqUeFoWPHLu98ddg45M91w/aWbuM4Y6brQ+bNJxnyADUUXg5zunQ+EarbHRexSUJVOlTJBVUIl2kLX/CoMW1FOMV8nofZpzmyWi8pn6uclleQB7wkx10cqZnBZQMJ8kcjMr/LCEg/vEk873yiyndCLV1iUCUp1YKcGWwxJXgnkpjwibaH2fKkylTJtqlApBZIBZSmokKNa/heDYf2VJsROE+z+J/2x3+z1/tbOfHHk0DSJRDOxoXdOb4Y1yrE6PDlBsm5fYQmRNAYTbMe8j4Qw2ME3jNkXiKnrWr4GjcIaqbCSoF4XUDgiVZA7mZIq7nrPjdbDWIrds6ZImbySlYSCGIZQUaMoOC9QC+LRIqVXNottkyUWuULFMUErDmyzjkrEyVEeqpqeGSRBi0wuV+QDZW1EguSSC2GfMZEa51jRhAWkKSXGvwI74xZlKlLWJiSlaCUzEnIjFXji3POl5sraXVLBUxQoMTo+fKGtwf0UjFZYv2iwmSrwKS9fL6xgAz5kmZyF0GjFLuxDVx+qRdWqzVcMQQLp1dy3g0BzkBSbpZqBwav9P46Q043ujPvf2D2iQlSTMl9kAhSM0E070s9Yis9uHYWFADBYyzq1WywiOTOXJXgcmLghSd5wRlVqViadYgodZKZiReQSBcJo5UaXOJwzpEFcWFq91yHmlC3cceIhs6U4x5H4GALNPuEoWykgkOCFXSC26oEgh8wWzEF2iSSki8pIVgpBFcwQaiNMZKapkgOZKUDg/Cje/wCnhQemQ4Dm+2agHfjRoUTeDfYbUZ4pL44t7oitmAZgwPm3xI8YJcBgRUip0cUgW1AVYuGFRkN74geMTR6s18SwlWQ+gLVMIlhaxcUfXOguhRxQ2FW74zoQQal9TVvdWNjtullsqFV3LxwJcpBLvjVRjM2lAD5agMcqtoIZOtiaha1MklbOm3L6UKUjUB/LECmkDCYCoAKYOzsQOZxI7gYtNkdGp1rX+jlkpes1VEAYds9rKiXMb3Z32dSko/TTZkxR9lRQlNaAJq+GKvAQ6iyE5xPI7akzAkYM5qdeUVs6yKY0xDU4u7/Wce02z7OEkfo5oph1kpJ7r6LpFecZ/aH2fTJe80u4kG8UzSORPWBk+MUUpRIyUJGD2/bVTbTNmFapgKyErUCHQmiKEBgEgADKG7PFFcxGlR0fQuWZgnBIGKVy2J4pUFFJToXrpFnsnoxfA6lDDOfMJSOctAIUedBxgd9Hdj7KWzbNugKmAMQwCwpWRoACGd+DYxqOi/Q20qTeWr0aWrFg01QPqpBqkHie4xeS7BZbEBMmLUubkte8s/gT6o+iYoNrdMJkwFMv9Gg6HePNWXd4xF5JSH0RiaFVssezgUS0vM9YAus/8xZw1byjK7Z6SzrS4WWR+zTRPfXe7/AQBY7FMnLEuUlS1n1Uh+ZJwA1JpxixNns9m7d21zh/dg/oEH76xWcR7KWTqTASA22QbO2QuajrHTKkgsZ0yiAdE5zFfdS/dBadrS5G7ZXQcFWmYl5pB/ZpDiSnk6uMQNaLau+sumWGK1bkmSnQeqgN6qQ54wbs0BKrtiT1k0DetUxLBHGUk0l/jU6jkBHcD7tFlM6M2RKEGdapkuasAgzAxbIlKgVJS+BUQ7xzZ/Qw9aFiaoykkFK7hQtZdxdSSSEt6xqchA/pljsZvzJvXWlTm+oEsc7r4mnaJflFJbdozbZMS85SZalC64uly7YAlsQCHwzcRzblwgqKSts3O3OmUqzOhP6SbhdB3U/jIOP3ceUYLaO05k9ZXNVeVk53UDRIwHId8DTVpBKRRIoVM5IBbtGp74gVO1o3q1Hj7I8zwxjtJmy5aY+YoDAjirLVufAe6IJdoUpTAE8yO8nADDWFMQTmCMmIpyS7jwcxEqU1CG5hvfDoxPI7CF2kOQ/B2I+vKCkzJSlMLyas94Gj4sfnFaQWbLxEMUoaA/XCDSGWWQbffTxhTw4wbRqMRgRoXDwIFEi6kVOQqVad3AaRPJlEUdzmRgGyS2Ol7DTUjSisct+DRWpB2jIM5FbbZx+lSAHnyg4SsDNSQWIzwzSIy8iczN2DgPZJ9WtW0PyMF2S2Ls01M6UWUk54H2kngRTzxaLTpHs2WuX6bZkvInUmy85Mx6jQAkuDg5DUUBB2a3NcW09S5G7K2/1YMopUtJNAKqTkTgd0ADlF3NsygEgrExgyVNVSR2bxchR40DNSMNJmEEVILbqgSkkGmILg4gh8o1uw9riYnqZh3h2VPVXA8c+MKpODp8FpwWRa4jp6AsAKY4sc+Wj+9mislz1yFvgeOChgx1i+nSiH5+LZ+cCWizCYACd/I4P364c4acL3Rl3/AGQTbMlaTMljJ1IGKTqNU+73DWbafVkJKVKQrQAhJ1FXGukQybTMlLcJUkjAliDkxDuMNIsbRYkzEmbLDZrljLVSeHCIcOw6dW65CJhAAKVXgrR4UV9ktKkUBDGtaj3x2LLOvJO0VAHF3xq0EWRCN+810BWVTgGFRoYily8DeCQfaqO8NFvbNiyBYBM6wC0KQks7uoi9dYUBAL5YVhYo9PLJWkVeyNnqmrCCsJKrxvLcgYOANARlxjcbB6C2dDKWoWlWlLgYN2ATeNPWflHnM61AoVViDRLks94licalzwEXaLGqUgTJbLluSpTlQIA3iDiCBhdxL6Q0SOW/DPVRMFBg1ANAMgMsI71o8M9OcecWXpDOAQZU5agtIVdChMABpULe6QXDOPCsM2tt0rH6eZ1hP9zLN1Grrbtd/hD9xEO06tvY19s6XIdSZLTCHdVerBbArGNasnDWMfbNpLnzEpvekTCrdS12SjUhOBYAuovQRSWnaZmBlUSMEJDJGQ598csW1VSJqZqUvcOeBBBBBpShbwicnJjRSTqP+TZS9iJQ0y0KE4iu9+rRxSjAtqrwEC7T6bPuyAx/aEYfhSfefCHSukFmtSChSjLKg11ZYh/ZVgfqkBDogoKG/elv2pYClAfgJAJ74zx3fyNGS0viUdonqUoqUSpRNSakmLORsQISJlsUZCSHTKSxnTOSDSWk+0vwi6t1pkWVIFlssxc1i06ZLWCh86gEq0ugAamMkTNUsqKZqlkuSUqJJ4kiLbIy7l7NnWmbJKbNZlyrKcUS0lRmEZzpnamn+UaRCNmSbOxtSipZAKbNLO9w61YpLH3Q6uUWWzdubSLAXWGc5IFO5lHuEWlqtLfpp8wLUnBRdKJb5Sk1YnUkqOuUdKUVwUhCXkp50hc1IVaWlSUfq7PKF0Dkn1fxKdR4RDN2g7BKQhCeyhOA4nNSjmTWAbbtUTVqKAQmtSS5/wAJO6KYYxEmfBgnyzy+vz2+3DjyWRtbhlAKGikhXvhgkyiXuAK9pBKT5U8oDE+HpmiK2ebGclwzq9jSz2FrSfvALbkzV44wGvo5M9VctfeUn+YY98HBUP6wx2w3el5KOfsacntSltqBeHikmBjMamHe3l+UahNpI1iRdsv0Wy+C0hXvEdSHWf2Y8qOj9w94rDpcu8WAqMXLADMknAcYvNrTLPLS5kpvHshCihzqWLACmUU1hmqWkpKQlLvTBXMnEhxTAO+ZgOkacX/o6RKmW3ZBY4qIYq4N6qOGJz0Er5ViVJYYRxU8AmodNa0wIdjqH8BE27PQjj0qkNBgvYm2RZZigsX7POF2dKyKTRwNRwr5NXqtqUq7JY4EcgcCx+hHTaZanDnOhChno2PzhUmmUpom6SbC9FmMlV+RMBmSZuLgtT8QcAtiCDmBAdknoLJvLE0GiRLJdQO6EkF8tI09ks4XsW0dbUS5jyTmDflhk8CorDD2laRitlWpUuaJiQCpCioA54voXY0LuCxFYskpLcWWWWN3E9A2bbTNSELpOQDeSQxO8QxBYhTAeIhWiWzkU1Byins9qn2tfWplKJSnthIAITQIqXmEDdIAJAYRe2KeJqKUUkVB0+Xyhd8ctL4L0ssNcf2A2iT1gY9tuNde8ecV9ntCpagQbpGHHF3GkXE1DP4csqd8A2qTeoWdnfy544/TicfKIK+UOm2MTR1koMSd9FKHVL+qfrOFAItCktcZJAYketV3NanLkBCiJTVB7yW5NbtlzJcskoUAzOcA5apemUA2+1quIQFAprgANAASnHPHJosdsbbWU3FApCiCMuybwHZrvXYoZkwA7xGAZsSaljx3j4ClS2iUdOxWE+5LU/ACuQ1VJUASWLULM4BzIBHJ413R/aCJSE3J6LwDBK1EGpcpagIBPfrGXlSlLN4DP/Dyr3QbZtngKdVeAp/N8gIWhM3U4oKmy4tE6bPtC0yAkEm8RLqnDNipIGV5wIvdn/Z+ggm0KQpZylJQAjmSl1HwHPGKmT0kmSZZSgy5KA1ESxjg5JCio8TCl9Npxf8A9wogBzuDB0j2OLd8OoWY31ya+KZa2j7NBjLWltFXk+YKh5RUr+zychSiUdagpIFxYJf1SyReUAWLMMO+DbL06mg/rUK4KQB7gkxc2Xp1e/WykqHtSlf9JJ/1Q2lIX+XHzt+jzq37AXKcKalC7oL/AIVpSRTKuBgVNpmym6tak6JBxIwIukhQHLOPWNo9LEKSlElE2ctbgSwkNQD9Ype7LTU1rgWij/4ZSSVz5UuatRSVSpJMiWACVXbyU3ll8VEB2o0DQaVmXKZntk261teRaZZvYpUy1g9khSVJvCulBGy2Rs2fPl3pk5IN4gAYlnFQKJBNcCeUQTujMqcBcSqzgBglRFo/ivMQBkxeMttGwzLMoJmJlqJ/Zzl5YOk9nhSJOFcov3VJbPcutvSVyQrflqKcWW13KoZyeABMZNcybONVXiMED1dVNgBXGLSUk2nDrAU+sq6UjhiH+niTbAVIQEJ7Sg5UGoAwc3aAuW4RONJ7DzuUd3sV9l2ddFReXeSfupocfHGO2iSU3yXoxdqdpILB9CYHG1Jw9a9zA94Y+JgiRtcrUlBQkKUpKQq+wBJA3nGGpekWT33MsowkqoCkW91M6fWpnupKq14aRwbbS4BBrpUV8ItLZa5JWtJUhd0rQF3SUqDFBKVMd0gmukCjY9mUQUAghSTuKJGIODqDeEPaMsulg/AkW9DkXwCCQQaVBY4wVLnHmPGKyd0bKipSJwckqKVJwck4g8dIGtmyZ94FCSQES0uhQBdMtAVRwcQYNLwQl0a8M0AtHCHpmAxQyZsxKUXyoKUV9tJwBAFT35xZWaSqalbDJIo9bxY8qPCkH0k/BUzSq0T2Q5chKBTDI1IZ8anOCdo2CZJly76VJAvuWcOVM14EjAA45xppViRIRvEApAUTkgAg10BIZsVO2cZ7au01WlWYljBJzPtKGugyibdvY9fFhjhjvyDbOC5i0oll1KNA/v0EaPaHRtEuQkdZO64i8wIEtT7pLEO4SSAQXN3wrNibUmWa8ZaZYJYG+kHuCkkFuDjHCLqV0rQWVNszqBCr8uaQXCrw3VuGfJ4ZbMeU01sCI6BWggFK0UJ3ZoU6qqFAyg5AFDwrFMJJ60S5i7xvpllQWVAAkJUQo45l8uMaLpH0zE5F2QlcsK7alABQHspYnHNT4YRkFEEMBw+jC3uUV0a7p2VSVpsyd2VLliYEjPtoBOTJAKQdSp8YyPRyyhc5CV3rqyE7rXjeUEsh3BLkZHONpteb6fZJdoln9PZ03J8t95SSAVke0DdUsAu4KhiljSdFrLKvJX1vUlCheZAoAD1aneqbzE0xBii22M+SLk0ywl7NRZVKVLMwKI7Sri6HBaCEBQcULVIcYiB5M+alQmKZCiTdvKA6wOXKBnLNAKnKgcGNNtBPWKKWurFcaBRJz9iYGUk6l6OoRkto7Nc0TvVSA5TeL/qlsQ4JwfAkp9YXazimqkZcOeWHJpb2ZpBaEzUhaC7u4BBqKHDGsDTpdcC2R0LfOILNt+YtAU0qVIlKRLRKAWQL4c1UpRQlqs4AoAHws5qHTeYgHL64xH+nY3talqRR2vZiZzXkJvDh7jpHYKnSyCz8Rlz9w8oUdoFtGWtU+YlZBdJBIIcHGhAyIIHHI6REuUokH2m4vriYgnTRQkEgA4cBqoE0L/lFvaNlzZakCZRt4C8DgwqBhiMeMBtt7lbjDHJ/klHCHCGph4EMfLN3uC7UP6PXeHxMB2R7synqDI/tEcYO2hIUtICRm+LZHjAybGpCFlTBwkYv66ScOUaMbVUa8LWmr3GyMFUbd/6kwXskjrKaK+EDSCWVX1Tn95OsE7KlETBSjKq1NcYeXDLZF8WXRixNrXLsM+clazNkkXUqVeSQVIABSQTmrAjDhFdA1vQyL95YAKUlKc3djpT4xkctKsj0W+VRLXZfSubNmy5akJShU1CVTA4IQQSpRD0wahiba+yJUxcxbJCHG+xRRKWdhio1wjNydrhL1WsBjdUyRUs7gF/zg5No9MmIlIklU3eKUdawAAKixJAdhmMjEZSnLY99Rxw3QJtLaCVJ6uSLkvDS93ZDPU56CaepFpSGUlExOKVUCiW7KsKmrHUwf/wNav3Vf+fJp5wh0HtOdlmD/wDaV8DA0sVzsz0+yLQWWlQ5j44GICA3CNfZ+jttlhk2aez4dZKUPAuGrURHP2LPUQF2CYCRkEh2cns4msd8gaY+zJdW+Ecm2UE4DL3axsJuyUyZMtUyyJSpapgImLmuliCjsTEpqkvhlAslMkOfRpZqTVU3En/mN5RXSzHPqYQlpZmk3hgotoWPkXaJ0W+YnMEeHlh5RdWzZlpStXV2VS5bm4tNnKgtJLpU4BfdIc84rV7QmoUUqSlChQgygkg6EEOP6Qm5qTXNj7LtFRLXFH8O9mcg2ukaXZtjUEFQZAU28sMcDgnWucUlk6TLSd8ApzKQxHdge5o0iEgpfvehcEApIOjEVhG2VgovgrLVsaUr9ZMmrALs6UB27RcFSs20yiJWybNQXZhYUeaqmbAXdSTBi0nn9VggpuodNXGgNcQcM01x10ganRV44t7lTM2bZ7qrqDeYs81TOxZy2sUsqWsKZci8NQs+RCqZRebT2slBQESzfNXJCU8nd3fFxHNmbQm3iJqEAEbt1V+opU4YZDGuEWjsrZmnFOVJDrPsuTMUlIk9pQCb02YBU0KqUHJ4n/sezyyoXrPQkFKlTlMQWNDKocoQ6RA303d5AqCbrOGBTqOPLWJtrWVS5Mq0lLKWhPWgVZRDJX39k8W1jscU7I9RlnjipQWxNLtSQSETpEtJSxTLC5aTjV0ygp6s7wCdh2dNZRsqVNdc2hbEGjEKYEHjpEWzVyhNT1wJlmimJBS+CqZA4jR9IK27sg2eaUYoVvIOqdCcHBoe45w+hVZiXW5GtVIzlq2tOkWkHskgWdaCMB2QG4YBtNDGln2IzlTEFITNlm5NSrBYPYmAgVChnnTMF4USlWhDCs+UxTS8qYgdkgesuXg2aG9kuZsOwptxK7RLT1ksMsKQFFKqdi+FDq1Jct6qkqbtFqR9MrNQyxtf8ApkufZ5KkykoRMUt1zr6nWlt0ndISsFwTS84OJUQtly+qQxLipUwAHMABh9GLjpUldns6DIC719NEhA3UguSCyTggZxiF9JZi09Ymf1QBAUUJQogFyArq6XSfaCgHZ8oMserazRjlpjRprRJ4OMYUU9k23PRKT10goJ7LmpGuSfDBxCgaJDaoszdhk9bOlo9taU9yiHfxMX+2Zl61LOLJQPEqVXXERV9F7MVWlCqMm+rEGoSwoK4qFWaDLVMvTpx0Xd7kpSlvEGEIdRLTjf4OAw8QwQ8QDw2DW+2mXdYAu+L5NpzgdVvK5a3CWBRg4xvceELbBN5AAyOT5j5RFJSrqlFj20DD7sw6co0QiqTNuKC0p1uOkKG9T1dfvJ1EG7IUBNDEh0rH8haoPwgKSe1h2dB7SYJ2asdYmmuBp2Tzh5cMtJ7MvhM1gbaYJllKQTexZ3oQ2uZOsTwLtYfoV50+MY3wZellWVFJJLTSFgs28BQ7q0OBoWvRddDbXct1mNQDNSk1pvBSK8r/nGesssmchIpeKkgkgCqFM5wAgqXNMtYWFP1akqBS7G6oKcOHaj1HugNHun0BehpJPCOTF3jhn9ZwwJIwB8W+Y0yjRDT5MuRS/tO31DEA8oEt04MFD1VB+R3T5KPhBe9pEc9DgpukuCD7o6ejwDH3F/UZjpAi/LXKYlQaYlql0FlJAqewpZp7MZUWZYJ3FgfgV8o2mzdkzEWmXMWSQnrXJODhQQQBqCX5iNP6V97zhUk1uyWbB3JWZjodaz6OUKcGWsgOG3Vb6cdCVjuEUfTjovMnzhOkhNUALvKCd5NAQDi6W/hjYbevrSm4XICzU4EhIT/wBXlHJu0LruC4TfNPFqcIhPZmzHH4JM8eGzFOClQUxBqh0qIrdNagsR4xtpYvAXUSZcsIJAlBQdyCAAaMylaFy0QpKUpV1gQFFZO6otdUokXQS7ioI5aiHW6SZdkF2YUEuELuhqld0dZVK+wXGQUOcCVtUi0EouxsxLHz5jIwrNNuuNcvdwOJ8TElmWifYpdoQkBaBcnJS5DihIBNKsoN6qyMqD3mxiDi4OmaotTVo5apAOJTqymbTMMfCKzblnmyEJKWCcCGcB+wocDg4zbWLy6FJIOmNKUxHGADYOrllBmTJiCGUFNROZSwASau4zAMNstxJXL4mP9MV1nWFlHAtRxmKZt7hG96M2tKkmQohaFgqQCe0CN5OOYqNCNYwlqs5SopUXY46j1TyIaC9iTFlQRLUxBKkcC4cDTXxiqlVNGOFO8cv9ZfWzY0yWtSUomLSOyoIUQoYg0DO1CMiDEk1dpVLTKWiaUI7AMkulqUVcvM1McANBG02baf0MvrVJTMKElYGF8h1ZNjpHZm1pKSQZyARiCpvfGlafZ576Nq6swSJE1KkrQmYlaSFJV1at0jA4V5ZvA2259oSRNSuciVNJ3XI6tYqqU5DlPrIOaTqlUejf2zJ/by/8wRnunsozkSkyzfKCtbJ3nZIGWbFR4ws9KjyWw4Jw2VmFVtKca9bMLYOXx1BcHkYCtFqUJiVgCWoUUqUAgrFHB44+OETRDNQ4iUZNFWrRrNhbdT1YHo0uZLxCphvrKqAle6oXmADgDsiFFD0bSXmDAbpHAm8FJ8UjuAhRsTvcmqWzJ+hEkEzlkhkJQn+JRJqK+oPGBbNMKk3j6xUr+JRV8YJ2QLlinTCC6isAg5JlhIoPvE1iCQlkJHARm8Cda0oV9kiYcIhmWlKO0oDhn4CsBzNvIHZSpXEskfE+UCjyVBvgn2hYVrUkhmCcy2ZMcl7KX1ZTuvfScaMEqGnGB/8AiBWUtOGaicOTQwdJJg9SX/N/uiim0qNMXNKlQdK2bMSFYYMGVneSfgYdY5axMTeSRjingfWb4wPL6TKHalA/hWR7wYLk9I5RooLRzF4eKX90d3GFznT2LYRFbJN5ChwJ8jDpE1Kw6FJUB7JduYxHfEqQM8KxJ8EsG2WN+zHylstBIoSlJxwVuk44gGJ7pIbAkHPg0ATSyRwY+BHyizUrePM++Az6JLc9p2XbFTLLImA1XJkq19VlCvECJuvWPW8hFP0GtF7Z0n7nWy/4ZhIH8MXgkEkio/o9K8DHodO4aPkeN1ay9z4WM69fteUOE5eo8IlFhXofA/OOKsCsw3MfnF28X0Za6n7IjOXqPAxzrl8PAxN6Efp4RsauHnC3h+g11X2QC0KcOzEtgQ2h8YVts4IStuwXI4EFKgeACjSuEOmWFSkkUrnxglCCQQoY46VFR7z3xk6iMHWg9HpJZaayGJ2vsISphWkmgdIyAxI1OBNfZESI2oF2Sbgrqgp0qLK7ClouAAhRvMliwIflF3tKzlUoMxKCUnll4m73Ex5n0lmTJM50L3FChZJYgAGpGJF1R/HGaLo2tXwafZ+15cq0S1O8q3SwFoJDompdNUpAupUL0t2agrSBbahUpakveSlqn2T2VPy8wYwtqtk1WKtCzDI0FAIutlWC0GUbWkpWjeEwXyVC6QDeSdEkKoSwrAyLUrK4fg6Zo0TmzgxkdWTOE1IVdurSlKpZBeqmU4amIHaoTWMtattpTeBUEMSBvBQIFH3SSDzEOtM2yzrHKEua89SAJktSldWFoKcrjKC7r3bwAcVyhMUE7cimeTTSj5GbZ6pdZawSmhTUKunBRByD6syhFP1HF4s9nzQCELVuB0BDlaElR303WKkhg3ZI4xHatllDkLllOR6xIJD03SXfuHCFVLgTJB7SfID6MNYcbN96JOpVo/KvuMNdIDvXC6UnuHGkFMlT8kKJCszX4eMESZM1RZClOxPauhgHNSoDAd+Axi0k9H5jb26q8U3C4wu+u13MZ50eLWy9HkEFMxbUYhNGrrzzarwG/ZSMG+DJczjr3Ee/zhi5caW2dH7t64oqxYKFcAFNqyE6DCMmoqmKEuVVStMEjMloeK1cGfItPJedGpLS1qBIvL9wr5v4QoPl2ZMqUlCcEsPe78SS8KNtVsQW5X2yWEWCQnAzGOpAXMv1wrcplyi62V0FFpkImKtEyWFpSbstCaOkEuolzjk2EAdLJLKkS8AA1cBclXX5OoUi92V0vs1js8iXOMwKVLQoXJd4NdCa1DF0mkSVXuVyxTjqZEn7J5QwtM3vQiIz9kMr96m/5SP90bLZm0kWiUidLvXFvdvC6aKUkuMqpMFPFdETN20YRP2Qy/3qZ/lJ/wB0MP2Po/e1/wCSn/fG+Co7eg6IndtGA/8ASBP72r/IH/cjh+yIfvav8gf9zjG/UsCO3oGiJ3bR5+PskAVeTbFBWREliO8TXh9s6NzbMEqXPROTr1ZQuhSKsopI3hWhjZbU2xKs0vrJyilBUEuEqVUgkBkgnBJjPbW29Jtck+jrv3DvEoUlibpHaSMQDCZIxUWNjxx1pHlVulfrE8VjzOUGlbl9QFfxAK+Mct9naZNDesrzLwgghKKVuI/0j4Rm5R6XDPTPsutQNmnJ9ieCBoFoSKd6TGr/ALST7JjAfZZaWmWqXrLRMH+BZB8lxt54YkcfrPWNXTxUtmeb1eSWLeISjaCPZPhDk7TRofAxXomPn5/+UOv8fP8AONfYied/MyfQcdpoOIPKo90d/tCX7Kv4lfKAH4+f5xwn6f8AOO7EQ/zMgbM2gjK8O8/LWsck2oFRAJpdx40/1N4wAZtWyHHg+uOHjD0KZaXwVuHv/OFnijpdFMfVTc1qDJ0oXyDhMS3eH82PlHn/AEu2belnAGWb1cA1693Nf7paY9DtTlF5qpr4doe8RntvSQ96jKGBzw95Ce5ao8yWzPZjweSTa/lGh6AbUuTlSSd2eKDK+AWBBobybyf4YpbTZQhakAkhJIB4ZPxbGB0G6QUkgpIIIyUC4PjXugF2+GWG3thiTPXLAASACgs5KSN0uX4pPEGGSLUlC7xlJLJYMGIqKhhpRsI123UC12JFrQN+WHWAPVJacnklYvD7r6xkipxlHSJ65J2K2beKZqSiWFSwEgrCCVim8ScYL2htGzzZaVS73WO2LpAfeGD/AJ4wAWFcG0homD6rHbVVCSyybd8eh8uQVFgHOI7tNYL2fawHBQFOFVK6JwUCAXSFOmmDuRnAlntTKoWoS4pgCRxEdO1m7Qvs9VEuDi4Or/GOSEU4+S42T0lUFkKUmSEolt1qCQpZBv7yeyMMQRjTF7217W6sFU4y5LU7QW5+4kMpZpmE84xRkzLQkCXICB7YKkhTF2YkjTWLSy9ECpV+esrJyywzepL8opoT5Qe9JbQew607Xm2oFFmvISQy1E75D1K1hglJoLiHiTZmyESQyS5LOrX8tBF7ZbGlCQEhgBhAtst6Mt9Q8BzbtRaLUeSWhyBrTLBDKKWGuD/TxyB1S1Eu7n6wEKA5t+B1jiuWF9KJkpM5ImKY9UWF1RO8uppT1Ip9ozLNNKHmKAQm4lkLwBfMV8YR6T2haQmbKlTglqzJJJfm7d7RJM2yWSU2GzF71OpJAYpqHObxBxbY+uNU1ZbbH6Zos8hElBBTLvAFUtbsVKVVjqo5ZQUr7RQ4ZSG06lfvvRmU7RWKixWfP+6GH4XfIcY4naczH0OSf/xGg4tDVL2wa4ejUj7RxrL/AMuZCT9oyf8A6/4ZgjNJ2lN/c7Pn/dD54Ujku32gn/40hI4yQBQcKwfn7Z2qHpGnm/aIlVE9XX7szUHMQ7/1Kl/c/hme9ozYtlozkSAHckS2auRJhItFpIP6OQkmn6oac6V90dU/bOc4ekHbd6SSrWhUuZOZN9KwAFC6UpWlg6DQhZJfQRzozIltMlyFmY4C1OTT1am4mlTnnESbbavZkj/APc3xh67Tam7cvCrSUDzOMB45vmxVOCd0ip2lZyq0TA1QoA5AGiVVLUfPvwgRNjWAEXVqUm8k3HWDvqUCFJcEEKFQYvVTbYf70Yg0QgZvpHFLthG9OJwzAzGg4Dwju1Kqofvq7F0Ztk2yT+u9HnTQqWtCkhC04qS1bhHqvQZxqEdNVn/+faObq0/5UZhSLUf79QP4lfVY7LRa3D2hTAKo5pulvNjDKE1xZOU4S5NOrpupLXtn2kc3Hvlxw9Pwz+hWhxl8X6v6eMsqz2pTXrSogFxU0po0NmpnoSSbSpI1Yd+VTyhqyLyKu0/CNUPtBS7GyT08zh/I/wDSOH7REfulo8R3erGImbXnAlp01TgB71zWjMXx84lkbQtKsJs7Ttk+YTSrYthCa5N1ZZ4IpW4o2A6dIqfRLTvNSlAABpnj3iJf+PJR7VktQGt0GoPdgX8IxUzaM5NTPVg73hvNpuFywHcIb6XPYPOWxfNscRhTGC3k9k1jg/B6AOn6MBZ7VU4GWMTjh9YxV7b2711mXJTZrUmYzoXdAAIVSrgsRummZjLhc4jenTaEHE9xwiZSZt4PPmEKbe61Y0xZiPfE3ByKqSiA/wBi2kkvLmPjXGr1qfpoJs/RC0KYrT1SWcrWQwHIGveRBCbAqY96fNq2M5eVW7VfziZfR2Wrt1IpVSz71UgrEznlJ9pbakWeyGy2Y9YpSShSwxSAonrFFQLFagSABQPwjKJmAqA1I7nLRo17BlJxSO/84ks9nlpO6AHqbubAs7Q/b9knKTMolKlVSlR5AxMnZU5Xq3eZA8hGoJbInw+cNMw5BI5knygqMRdLKzZ/RdzvLO86WDeyST5N3xf2Po/Jl4ISVaqqe58IAILve8B84cZhaqlEaFRbwwhvwhtK8ss5s1CfWFMhU+Aw74hXtD2Ud6jny/pFeZoHDkI4lTwKYU0iadMKqKUSNBQfnEd0CgDCOsrl9aR0JAxPwgpJHamxQoSSanLD68IUEBOLUn6Sr5R1VpSwxz9U8OEVHpHAjgRXv4xKqfuJpmrXRHzhtf4J6UWgmBny+fe8MVa0/e7h+cU5n8fdDRauI8Y7ufZ2mJcG3p0X4D/dHDbU6K/l/wB0VJtHLx/P3xzr/vDxgdz7O0xLRdoScleXzjvXp0V5fOKpNo+8Id175/XhHd37O0x9Fn149k+MLruB8fyis6773v8AlCFrbP8Al+LR3e+ztMfRaptH3RyvHUfdiVFsbIcQ5PgSltcopfSuMOTODjeaoqQaVxLOWHAGF7y9h0r0WBtJySP4v/GOpnmtBgczy04wBOtIBIv3gMw7HleY+UNTawAolwwHmpI1ju8vZ2leiwM9WifEwPa5RmAAqZi9M6NV4DTtAZE/R5x300HM9/8AWFeWL2bCqTtD5WzAkvfV3s3hBBsj4knkCPdAarY3fxhvpw4/XdCKcFwO5t8lh1Y0HCjNHRLdN2+4qeyl3OYN3HjFb6dwPN/yjvpf08c8kfYFKixTJCQ17vYP7qniYSaesf4R77sV3pJ+jEcy3kDB+86PHKcfsbVfotkpTqxP4Q/l7oeqdqtZ/wAbDwDRSSNsqB7KSl0umtWOD4gcokkW69Rg/GC8kUc9Se5ZFaAcA+ufjEgtAry99IrzasgEPlSGHbwSCC5IUAbtMiXAJwoBHKcfAacvJY9Y+AJ84apSvZ8S0CHa6dD4xz+1E6GuFB847uoSl7DWUcSPfC6rUnwaATtUM7NzMQr2roUjueB3UdcUWoIGXnHJk4gEsBxij/tAnM8hSHBTgFxnwzb3CEeVg1LwWibak5ueGfeWHnBAG4CMDWuOJBepzSc4o0NgR9N7ourGQZSOSk94WVe5YjoZG3TDF2OB3Wyd/hCjstQYguz5cH+cKLhMylPLwhvpJUlKcGUs+IljybzjsKMiBhVyJUgjPJ9IfdDd0KFCUSYPaZxDMWf+kPunBzzjkKHoVk8uRqXguTJBepwPvEKFCDoFmyGPaMcQiFCgM7yO6oF4kko5d45woUEKW5GJQ4wyZYCfXLKIcGuBeFCgrkpDZk6JDMNIcJAEchQkheTi5TRGZIGQxzhQoKFZGlJfHyicS2Gv9IUKCxUdGR+DxydZgU95PgBlChRyHXI/aXR0SijfJvJvYM1RTEwDLF00+qQoUPI1N7E82pqYjRKciFChUYbZIZb90RtTxEKFBGIkVDMPB45MltChRwopUt4JsckLcYXGGrukKfgXMchQQpBCLOzh8OHCC9mk4ZEg8jn4v5QoUCPJXFyFZwoUKNqCf//Z"/>
          <p:cNvSpPr>
            <a:spLocks noChangeAspect="1" noChangeArrowheads="1"/>
          </p:cNvSpPr>
          <p:nvPr/>
        </p:nvSpPr>
        <p:spPr bwMode="auto">
          <a:xfrm>
            <a:off x="76200" y="-836613"/>
            <a:ext cx="2647950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8196" name="AutoShape 4" descr="data:image/jpg;base64,/9j/4AAQSkZJRgABAQAAAQABAAD/2wCEAAkGBhQSERUUExQVFRUVGBgYGRcXFx4aHBgcHBgXGhcZGBgeHScfGhsjGhgYHy8gJScpLCwsFx8xNTAqNSYsLCkBCQoKDgwOGg8PGiokHyQsLCwpKiwpLCwpKSksKSwsKSkpKSwpKSkpLCksKSwpLCwpLCwsLCksLCwsLCksLCwsLP/AABEIALUBFgMBIgACEQEDEQH/xAAcAAABBQEBAQAAAAAAAAAAAAAEAAIDBQYBBwj/xABLEAABAgMFBAYHBAcGBQUBAAABAhEAAyEEEjFBUQUiYXEGEzKBkaEUQlKxwdHwB2Jy4SMzU1SSovEVQ4KTstIWc8LT4hckNGODRf/EABoBAAMBAQEBAAAAAAAAAAAAAAECAwQABQb/xAAqEQACAgEDBAICAQUBAAAAAAAAAQIRAxIhMQQTQVEiYXGBFDJCkfDxI//aAAwDAQACEQMRAD8AoJYCXvAktTJjQu2dIDnTA7fWUFbU2oJq7wSlJYBgSRTMkl9PAQGkMQaOdYwHtSkoxC0BKRjU6nDviETx9GG+kEO7E1xpzzxhqAcq8h9PHJezLGLb1SHKmvk3nDgqh7vfDQOHi3zjk2cgJVvISXSKE6LyA5QUUutifrxdcgMHxpnXmdBCWsHMAjIOIB9MTq+v00IWpIyp3GDQijXksBM1DjX44vEyJ7fX51isl2sHBvcfyic2wtl7++FcRJYm90WPWvm/L5QxXKkB+lGp/L3xGLTi9TXBTnyg0DQw1SEg9+rZCG3h9P3RFOnMpW6sVIrg4LUwaHC0UqFNqzeYjmgxTH31UIy+sPHwh3XnjVvV/KGotacCPEHlHTb05pd9Q3wMLb9CXK+B4WCMSKaNzyiKcphkcqd8SLUluxjz14f0geZNSxAZz45/MQa3ESbldCRNYYnE+QT84KQ5q3KBEKAu1A7RwY4t5gCOlQPrfl3wzKNMbbE1GpFXy0jkkvQ92UR9T94d/wDWFfruv3jxzglK2CDLbA+Lfk8QhbE+7TkX0iXrhmQ5wc17xjEapo0d9CPnAoGNtchtitypZKgAoFJBSaBWhIxoa+OsWlktImJ5t3Uy784y4tIAclqge/ug7Z1tJN4KBahT7+7jlDxk4k8kPKNC4qhbFJGelfr6DVpVMsswKSQpJdnFFAk3kr9oEU7tcDJdoSsM4OBZ6pfUZZ84cai4piNScKUbhFJR1K0Q3A7fZkqR10h+rcBSPWkqOROaCcFdxhWXaAVuqxFEq1yZXziETlWWZeCgAXS5qFpIqlTY0+BHBtt2bLWjrZTXMFIfelH3lByV4xBNx3Ga1b+SyByIIbgafMfKILRZXwZ/I8jENjtuCVnkqtKYGuHGC0KyPh8vrOLpxyKmT/BVzJR/L4tFZa5GGFcx7idcI0c1L0ZTsGUALpxxOIOFGq8V06XiCAdRQvhGfS8T34KQlpILDdKd0JBz176c4UC2hBllw7Hme5+6FAcE9yuhPcFvkYEVDGhPy8tIdMnOKgFqnccnXed/hEyZANTyaOqAGQyHHx74ZcmufFjrKgqWqXLSXDkrSQLoAqcOVBxxiRFkQzGfcer7ysy3ZQcg+WNWNId0cvok2iZXeSEkgh6v5OQ/OAJtrCT2X55dzw21kNPsLCwVb04KAw3FV57v5wWhUjHrZQP4Jg51EvuirlTAoeVY6zd0Ckc1ZY2u1SgKFM0vgAoNzK0D4xEuRKWkEz5Mk+yesJH4rsojwMU+0bYqWElBYknIKDNgUqBGPCJ9krmT6qQChJZS0SJhuAsa9S7EucUMWodKxx3uRclF0W0uRJAANos6+P6YPq4EpsIUxEr9tJBPGZx1kxX9IZSLLaFyVdpN03wm+N4BQ3VXCCxBxOPMQZs3p5PkgpkGz3KXkejAA/iJ31E63z3Q3aEeX0MXs1C6+kyO/rCfKXAidmgL/WSCnW8tvDqwYv5XTeyr/wDlbOlqJPbkqCDySGBxyvQUhGyrQCZa7VIWGPVqF4qOiEm+VngCOLQHjaCsqfNlKqzlh/7mQ2n6WmY/u+EEWTozOWkzZc2RcHaWJpSxGIU6Q1NY5O2SlK7pK1LNESUpCphp/eBBITyBPwjUWbofNngekLEiUkuJEsBkjUnsg1xr3RByovWxkpqpiCyrTZ1eKvNKKw9NoJxnWao0mN/pi/tMvZko3QibPIxImbviCkHujliFjnKuy9mqUeFoWPHLu98ddg45M91w/aWbuM4Y6brQ+bNJxnyADUUXg5zunQ+EarbHRexSUJVOlTJBVUIl2kLX/CoMW1FOMV8nofZpzmyWi8pn6uclleQB7wkx10cqZnBZQMJ8kcjMr/LCEg/vEk873yiyndCLV1iUCUp1YKcGWwxJXgnkpjwibaH2fKkylTJtqlApBZIBZSmokKNa/heDYf2VJsROE+z+J/2x3+z1/tbOfHHk0DSJRDOxoXdOb4Y1yrE6PDlBsm5fYQmRNAYTbMe8j4Qw2ME3jNkXiKnrWr4GjcIaqbCSoF4XUDgiVZA7mZIq7nrPjdbDWIrds6ZImbySlYSCGIZQUaMoOC9QC+LRIqVXNottkyUWuULFMUErDmyzjkrEyVEeqpqeGSRBi0wuV+QDZW1EguSSC2GfMZEa51jRhAWkKSXGvwI74xZlKlLWJiSlaCUzEnIjFXji3POl5sraXVLBUxQoMTo+fKGtwf0UjFZYv2iwmSrwKS9fL6xgAz5kmZyF0GjFLuxDVx+qRdWqzVcMQQLp1dy3g0BzkBSbpZqBwav9P46Q043ujPvf2D2iQlSTMl9kAhSM0E070s9Yis9uHYWFADBYyzq1WywiOTOXJXgcmLghSd5wRlVqViadYgodZKZiReQSBcJo5UaXOJwzpEFcWFq91yHmlC3cceIhs6U4x5H4GALNPuEoWykgkOCFXSC26oEgh8wWzEF2iSSki8pIVgpBFcwQaiNMZKapkgOZKUDg/Cje/wCnhQemQ4Dm+2agHfjRoUTeDfYbUZ4pL44t7oitmAZgwPm3xI8YJcBgRUip0cUgW1AVYuGFRkN74geMTR6s18SwlWQ+gLVMIlhaxcUfXOguhRxQ2FW74zoQQal9TVvdWNjtullsqFV3LxwJcpBLvjVRjM2lAD5agMcqtoIZOtiaha1MklbOm3L6UKUjUB/LECmkDCYCoAKYOzsQOZxI7gYtNkdGp1rX+jlkpes1VEAYds9rKiXMb3Z32dSko/TTZkxR9lRQlNaAJq+GKvAQ6iyE5xPI7akzAkYM5qdeUVs6yKY0xDU4u7/Wce02z7OEkfo5oph1kpJ7r6LpFecZ/aH2fTJe80u4kG8UzSORPWBk+MUUpRIyUJGD2/bVTbTNmFapgKyErUCHQmiKEBgEgADKG7PFFcxGlR0fQuWZgnBIGKVy2J4pUFFJToXrpFnsnoxfA6lDDOfMJSOctAIUedBxgd9Hdj7KWzbNugKmAMQwCwpWRoACGd+DYxqOi/Q20qTeWr0aWrFg01QPqpBqkHie4xeS7BZbEBMmLUubkte8s/gT6o+iYoNrdMJkwFMv9Gg6HePNWXd4xF5JSH0RiaFVssezgUS0vM9YAus/8xZw1byjK7Z6SzrS4WWR+zTRPfXe7/AQBY7FMnLEuUlS1n1Uh+ZJwA1JpxixNns9m7d21zh/dg/oEH76xWcR7KWTqTASA22QbO2QuajrHTKkgsZ0yiAdE5zFfdS/dBadrS5G7ZXQcFWmYl5pB/ZpDiSnk6uMQNaLau+sumWGK1bkmSnQeqgN6qQ54wbs0BKrtiT1k0DetUxLBHGUk0l/jU6jkBHcD7tFlM6M2RKEGdapkuasAgzAxbIlKgVJS+BUQ7xzZ/Qw9aFiaoykkFK7hQtZdxdSSSEt6xqchA/pljsZvzJvXWlTm+oEsc7r4mnaJflFJbdozbZMS85SZalC64uly7YAlsQCHwzcRzblwgqKSts3O3OmUqzOhP6SbhdB3U/jIOP3ceUYLaO05k9ZXNVeVk53UDRIwHId8DTVpBKRRIoVM5IBbtGp74gVO1o3q1Hj7I8zwxjtJmy5aY+YoDAjirLVufAe6IJdoUpTAE8yO8nADDWFMQTmCMmIpyS7jwcxEqU1CG5hvfDoxPI7CF2kOQ/B2I+vKCkzJSlMLyas94Gj4sfnFaQWbLxEMUoaA/XCDSGWWQbffTxhTw4wbRqMRgRoXDwIFEi6kVOQqVad3AaRPJlEUdzmRgGyS2Ol7DTUjSisct+DRWpB2jIM5FbbZx+lSAHnyg4SsDNSQWIzwzSIy8iczN2DgPZJ9WtW0PyMF2S2Ls01M6UWUk54H2kngRTzxaLTpHs2WuX6bZkvInUmy85Mx6jQAkuDg5DUUBB2a3NcW09S5G7K2/1YMopUtJNAKqTkTgd0ADlF3NsygEgrExgyVNVSR2bxchR40DNSMNJmEEVILbqgSkkGmILg4gh8o1uw9riYnqZh3h2VPVXA8c+MKpODp8FpwWRa4jp6AsAKY4sc+Wj+9mislz1yFvgeOChgx1i+nSiH5+LZ+cCWizCYACd/I4P364c4acL3Rl3/AGQTbMlaTMljJ1IGKTqNU+73DWbafVkJKVKQrQAhJ1FXGukQybTMlLcJUkjAliDkxDuMNIsbRYkzEmbLDZrljLVSeHCIcOw6dW65CJhAAKVXgrR4UV9ktKkUBDGtaj3x2LLOvJO0VAHF3xq0EWRCN+810BWVTgGFRoYily8DeCQfaqO8NFvbNiyBYBM6wC0KQks7uoi9dYUBAL5YVhYo9PLJWkVeyNnqmrCCsJKrxvLcgYOANARlxjcbB6C2dDKWoWlWlLgYN2ATeNPWflHnM61AoVViDRLks94licalzwEXaLGqUgTJbLluSpTlQIA3iDiCBhdxL6Q0SOW/DPVRMFBg1ANAMgMsI71o8M9OcecWXpDOAQZU5agtIVdChMABpULe6QXDOPCsM2tt0rH6eZ1hP9zLN1Grrbtd/hD9xEO06tvY19s6XIdSZLTCHdVerBbArGNasnDWMfbNpLnzEpvekTCrdS12SjUhOBYAuovQRSWnaZmBlUSMEJDJGQ598csW1VSJqZqUvcOeBBBBBpShbwicnJjRSTqP+TZS9iJQ0y0KE4iu9+rRxSjAtqrwEC7T6bPuyAx/aEYfhSfefCHSukFmtSChSjLKg11ZYh/ZVgfqkBDogoKG/elv2pYClAfgJAJ74zx3fyNGS0viUdonqUoqUSpRNSakmLORsQISJlsUZCSHTKSxnTOSDSWk+0vwi6t1pkWVIFlssxc1i06ZLWCh86gEq0ugAamMkTNUsqKZqlkuSUqJJ4kiLbIy7l7NnWmbJKbNZlyrKcUS0lRmEZzpnamn+UaRCNmSbOxtSipZAKbNLO9w61YpLH3Q6uUWWzdubSLAXWGc5IFO5lHuEWlqtLfpp8wLUnBRdKJb5Sk1YnUkqOuUdKUVwUhCXkp50hc1IVaWlSUfq7PKF0Dkn1fxKdR4RDN2g7BKQhCeyhOA4nNSjmTWAbbtUTVqKAQmtSS5/wAJO6KYYxEmfBgnyzy+vz2+3DjyWRtbhlAKGikhXvhgkyiXuAK9pBKT5U8oDE+HpmiK2ebGclwzq9jSz2FrSfvALbkzV44wGvo5M9VctfeUn+YY98HBUP6wx2w3el5KOfsacntSltqBeHikmBjMamHe3l+UahNpI1iRdsv0Wy+C0hXvEdSHWf2Y8qOj9w94rDpcu8WAqMXLADMknAcYvNrTLPLS5kpvHshCihzqWLACmUU1hmqWkpKQlLvTBXMnEhxTAO+ZgOkacX/o6RKmW3ZBY4qIYq4N6qOGJz0Er5ViVJYYRxU8AmodNa0wIdjqH8BE27PQjj0qkNBgvYm2RZZigsX7POF2dKyKTRwNRwr5NXqtqUq7JY4EcgcCx+hHTaZanDnOhChno2PzhUmmUpom6SbC9FmMlV+RMBmSZuLgtT8QcAtiCDmBAdknoLJvLE0GiRLJdQO6EkF8tI09ks4XsW0dbUS5jyTmDflhk8CorDD2laRitlWpUuaJiQCpCioA54voXY0LuCxFYskpLcWWWWN3E9A2bbTNSELpOQDeSQxO8QxBYhTAeIhWiWzkU1Byins9qn2tfWplKJSnthIAITQIqXmEDdIAJAYRe2KeJqKUUkVB0+Xyhd8ctL4L0ssNcf2A2iT1gY9tuNde8ecV9ntCpagQbpGHHF3GkXE1DP4csqd8A2qTeoWdnfy544/TicfKIK+UOm2MTR1koMSd9FKHVL+qfrOFAItCktcZJAYketV3NanLkBCiJTVB7yW5NbtlzJcskoUAzOcA5apemUA2+1quIQFAprgANAASnHPHJosdsbbWU3FApCiCMuybwHZrvXYoZkwA7xGAZsSaljx3j4ClS2iUdOxWE+5LU/ACuQ1VJUASWLULM4BzIBHJ413R/aCJSE3J6LwDBK1EGpcpagIBPfrGXlSlLN4DP/Dyr3QbZtngKdVeAp/N8gIWhM3U4oKmy4tE6bPtC0yAkEm8RLqnDNipIGV5wIvdn/Z+ggm0KQpZylJQAjmSl1HwHPGKmT0kmSZZSgy5KA1ESxjg5JCio8TCl9Npxf8A9wogBzuDB0j2OLd8OoWY31ya+KZa2j7NBjLWltFXk+YKh5RUr+zychSiUdagpIFxYJf1SyReUAWLMMO+DbL06mg/rUK4KQB7gkxc2Xp1e/WykqHtSlf9JJ/1Q2lIX+XHzt+jzq37AXKcKalC7oL/AIVpSRTKuBgVNpmym6tak6JBxIwIukhQHLOPWNo9LEKSlElE2ctbgSwkNQD9Ype7LTU1rgWij/4ZSSVz5UuatRSVSpJMiWACVXbyU3ll8VEB2o0DQaVmXKZntk261teRaZZvYpUy1g9khSVJvCulBGy2Rs2fPl3pk5IN4gAYlnFQKJBNcCeUQTujMqcBcSqzgBglRFo/ivMQBkxeMttGwzLMoJmJlqJ/Zzl5YOk9nhSJOFcov3VJbPcutvSVyQrflqKcWW13KoZyeABMZNcybONVXiMED1dVNgBXGLSUk2nDrAU+sq6UjhiH+niTbAVIQEJ7Sg5UGoAwc3aAuW4RONJ7DzuUd3sV9l2ddFReXeSfupocfHGO2iSU3yXoxdqdpILB9CYHG1Jw9a9zA94Y+JgiRtcrUlBQkKUpKQq+wBJA3nGGpekWT33MsowkqoCkW91M6fWpnupKq14aRwbbS4BBrpUV8ItLZa5JWtJUhd0rQF3SUqDFBKVMd0gmukCjY9mUQUAghSTuKJGIODqDeEPaMsulg/AkW9DkXwCCQQaVBY4wVLnHmPGKyd0bKipSJwckqKVJwck4g8dIGtmyZ94FCSQES0uhQBdMtAVRwcQYNLwQl0a8M0AtHCHpmAxQyZsxKUXyoKUV9tJwBAFT35xZWaSqalbDJIo9bxY8qPCkH0k/BUzSq0T2Q5chKBTDI1IZ8anOCdo2CZJly76VJAvuWcOVM14EjAA45xppViRIRvEApAUTkgAg10BIZsVO2cZ7au01WlWYljBJzPtKGugyibdvY9fFhjhjvyDbOC5i0oll1KNA/v0EaPaHRtEuQkdZO64i8wIEtT7pLEO4SSAQXN3wrNibUmWa8ZaZYJYG+kHuCkkFuDjHCLqV0rQWVNszqBCr8uaQXCrw3VuGfJ4ZbMeU01sCI6BWggFK0UJ3ZoU6qqFAyg5AFDwrFMJJ60S5i7xvpllQWVAAkJUQo45l8uMaLpH0zE5F2QlcsK7alABQHspYnHNT4YRkFEEMBw+jC3uUV0a7p2VSVpsyd2VLliYEjPtoBOTJAKQdSp8YyPRyyhc5CV3rqyE7rXjeUEsh3BLkZHONpteb6fZJdoln9PZ03J8t95SSAVke0DdUsAu4KhiljSdFrLKvJX1vUlCheZAoAD1aneqbzE0xBii22M+SLk0ywl7NRZVKVLMwKI7Sri6HBaCEBQcULVIcYiB5M+alQmKZCiTdvKA6wOXKBnLNAKnKgcGNNtBPWKKWurFcaBRJz9iYGUk6l6OoRkto7Nc0TvVSA5TeL/qlsQ4JwfAkp9YXazimqkZcOeWHJpb2ZpBaEzUhaC7u4BBqKHDGsDTpdcC2R0LfOILNt+YtAU0qVIlKRLRKAWQL4c1UpRQlqs4AoAHws5qHTeYgHL64xH+nY3talqRR2vZiZzXkJvDh7jpHYKnSyCz8Rlz9w8oUdoFtGWtU+YlZBdJBIIcHGhAyIIHHI6REuUokH2m4vriYgnTRQkEgA4cBqoE0L/lFvaNlzZakCZRt4C8DgwqBhiMeMBtt7lbjDHJ/klHCHCGph4EMfLN3uC7UP6PXeHxMB2R7synqDI/tEcYO2hIUtICRm+LZHjAybGpCFlTBwkYv66ScOUaMbVUa8LWmr3GyMFUbd/6kwXskjrKaK+EDSCWVX1Tn95OsE7KlETBSjKq1NcYeXDLZF8WXRixNrXLsM+clazNkkXUqVeSQVIABSQTmrAjDhFdA1vQyL95YAKUlKc3djpT4xkctKsj0W+VRLXZfSubNmy5akJShU1CVTA4IQQSpRD0wahiba+yJUxcxbJCHG+xRRKWdhio1wjNydrhL1WsBjdUyRUs7gF/zg5No9MmIlIklU3eKUdawAAKixJAdhmMjEZSnLY99Rxw3QJtLaCVJ6uSLkvDS93ZDPU56CaepFpSGUlExOKVUCiW7KsKmrHUwf/wNav3Vf+fJp5wh0HtOdlmD/wDaV8DA0sVzsz0+yLQWWlQ5j44GICA3CNfZ+jttlhk2aez4dZKUPAuGrURHP2LPUQF2CYCRkEh2cns4msd8gaY+zJdW+Ecm2UE4DL3axsJuyUyZMtUyyJSpapgImLmuliCjsTEpqkvhlAslMkOfRpZqTVU3En/mN5RXSzHPqYQlpZmk3hgotoWPkXaJ0W+YnMEeHlh5RdWzZlpStXV2VS5bm4tNnKgtJLpU4BfdIc84rV7QmoUUqSlChQgygkg6EEOP6Qm5qTXNj7LtFRLXFH8O9mcg2ukaXZtjUEFQZAU28sMcDgnWucUlk6TLSd8ApzKQxHdge5o0iEgpfvehcEApIOjEVhG2VgovgrLVsaUr9ZMmrALs6UB27RcFSs20yiJWybNQXZhYUeaqmbAXdSTBi0nn9VggpuodNXGgNcQcM01x10ganRV44t7lTM2bZ7qrqDeYs81TOxZy2sUsqWsKZci8NQs+RCqZRebT2slBQESzfNXJCU8nd3fFxHNmbQm3iJqEAEbt1V+opU4YZDGuEWjsrZmnFOVJDrPsuTMUlIk9pQCb02YBU0KqUHJ4n/sezyyoXrPQkFKlTlMQWNDKocoQ6RA303d5AqCbrOGBTqOPLWJtrWVS5Mq0lLKWhPWgVZRDJX39k8W1jscU7I9RlnjipQWxNLtSQSETpEtJSxTLC5aTjV0ygp6s7wCdh2dNZRsqVNdc2hbEGjEKYEHjpEWzVyhNT1wJlmimJBS+CqZA4jR9IK27sg2eaUYoVvIOqdCcHBoe45w+hVZiXW5GtVIzlq2tOkWkHskgWdaCMB2QG4YBtNDGln2IzlTEFITNlm5NSrBYPYmAgVChnnTMF4USlWhDCs+UxTS8qYgdkgesuXg2aG9kuZsOwptxK7RLT1ksMsKQFFKqdi+FDq1Jct6qkqbtFqR9MrNQyxtf8ApkufZ5KkykoRMUt1zr6nWlt0ndISsFwTS84OJUQtly+qQxLipUwAHMABh9GLjpUldns6DIC719NEhA3UguSCyTggZxiF9JZi09Ymf1QBAUUJQogFyArq6XSfaCgHZ8oMserazRjlpjRprRJ4OMYUU9k23PRKT10goJ7LmpGuSfDBxCgaJDaoszdhk9bOlo9taU9yiHfxMX+2Zl61LOLJQPEqVXXERV9F7MVWlCqMm+rEGoSwoK4qFWaDLVMvTpx0Xd7kpSlvEGEIdRLTjf4OAw8QwQ8QDw2DW+2mXdYAu+L5NpzgdVvK5a3CWBRg4xvceELbBN5AAyOT5j5RFJSrqlFj20DD7sw6co0QiqTNuKC0p1uOkKG9T1dfvJ1EG7IUBNDEh0rH8haoPwgKSe1h2dB7SYJ2asdYmmuBp2Tzh5cMtJ7MvhM1gbaYJllKQTexZ3oQ2uZOsTwLtYfoV50+MY3wZellWVFJJLTSFgs28BQ7q0OBoWvRddDbXct1mNQDNSk1pvBSK8r/nGesssmchIpeKkgkgCqFM5wAgqXNMtYWFP1akqBS7G6oKcOHaj1HugNHun0BehpJPCOTF3jhn9ZwwJIwB8W+Y0yjRDT5MuRS/tO31DEA8oEt04MFD1VB+R3T5KPhBe9pEc9DgpukuCD7o6ejwDH3F/UZjpAi/LXKYlQaYlql0FlJAqewpZp7MZUWZYJ3FgfgV8o2mzdkzEWmXMWSQnrXJODhQQQBqCX5iNP6V97zhUk1uyWbB3JWZjodaz6OUKcGWsgOG3Vb6cdCVjuEUfTjovMnzhOkhNUALvKCd5NAQDi6W/hjYbevrSm4XICzU4EhIT/wBXlHJu0LruC4TfNPFqcIhPZmzHH4JM8eGzFOClQUxBqh0qIrdNagsR4xtpYvAXUSZcsIJAlBQdyCAAaMylaFy0QpKUpV1gQFFZO6otdUokXQS7ioI5aiHW6SZdkF2YUEuELuhqld0dZVK+wXGQUOcCVtUi0EouxsxLHz5jIwrNNuuNcvdwOJ8TElmWifYpdoQkBaBcnJS5DihIBNKsoN6qyMqD3mxiDi4OmaotTVo5apAOJTqymbTMMfCKzblnmyEJKWCcCGcB+wocDg4zbWLy6FJIOmNKUxHGADYOrllBmTJiCGUFNROZSwASau4zAMNstxJXL4mP9MV1nWFlHAtRxmKZt7hG96M2tKkmQohaFgqQCe0CN5OOYqNCNYwlqs5SopUXY46j1TyIaC9iTFlQRLUxBKkcC4cDTXxiqlVNGOFO8cv9ZfWzY0yWtSUomLSOyoIUQoYg0DO1CMiDEk1dpVLTKWiaUI7AMkulqUVcvM1McANBG02baf0MvrVJTMKElYGF8h1ZNjpHZm1pKSQZyARiCpvfGlafZ576Nq6swSJE1KkrQmYlaSFJV1at0jA4V5ZvA2259oSRNSuciVNJ3XI6tYqqU5DlPrIOaTqlUejf2zJ/by/8wRnunsozkSkyzfKCtbJ3nZIGWbFR4ws9KjyWw4Jw2VmFVtKca9bMLYOXx1BcHkYCtFqUJiVgCWoUUqUAgrFHB44+OETRDNQ4iUZNFWrRrNhbdT1YHo0uZLxCphvrKqAle6oXmADgDsiFFD0bSXmDAbpHAm8FJ8UjuAhRsTvcmqWzJ+hEkEzlkhkJQn+JRJqK+oPGBbNMKk3j6xUr+JRV8YJ2QLlinTCC6isAg5JlhIoPvE1iCQlkJHARm8Cda0oV9kiYcIhmWlKO0oDhn4CsBzNvIHZSpXEskfE+UCjyVBvgn2hYVrUkhmCcy2ZMcl7KX1ZTuvfScaMEqGnGB/8AiBWUtOGaicOTQwdJJg9SX/N/uiim0qNMXNKlQdK2bMSFYYMGVneSfgYdY5axMTeSRjingfWb4wPL6TKHalA/hWR7wYLk9I5RooLRzF4eKX90d3GFznT2LYRFbJN5ChwJ8jDpE1Kw6FJUB7JduYxHfEqQM8KxJ8EsG2WN+zHylstBIoSlJxwVuk44gGJ7pIbAkHPg0ATSyRwY+BHyizUrePM++Az6JLc9p2XbFTLLImA1XJkq19VlCvECJuvWPW8hFP0GtF7Z0n7nWy/4ZhIH8MXgkEkio/o9K8DHodO4aPkeN1ay9z4WM69fteUOE5eo8IlFhXofA/OOKsCsw3MfnF28X0Za6n7IjOXqPAxzrl8PAxN6Efp4RsauHnC3h+g11X2QC0KcOzEtgQ2h8YVts4IStuwXI4EFKgeACjSuEOmWFSkkUrnxglCCQQoY46VFR7z3xk6iMHWg9HpJZaayGJ2vsISphWkmgdIyAxI1OBNfZESI2oF2Sbgrqgp0qLK7ClouAAhRvMliwIflF3tKzlUoMxKCUnll4m73Ex5n0lmTJM50L3FChZJYgAGpGJF1R/HGaLo2tXwafZ+15cq0S1O8q3SwFoJDompdNUpAupUL0t2agrSBbahUpakveSlqn2T2VPy8wYwtqtk1WKtCzDI0FAIutlWC0GUbWkpWjeEwXyVC6QDeSdEkKoSwrAyLUrK4fg6Zo0TmzgxkdWTOE1IVdurSlKpZBeqmU4amIHaoTWMtattpTeBUEMSBvBQIFH3SSDzEOtM2yzrHKEua89SAJktSldWFoKcrjKC7r3bwAcVyhMUE7cimeTTSj5GbZ6pdZawSmhTUKunBRByD6syhFP1HF4s9nzQCELVuB0BDlaElR303WKkhg3ZI4xHatllDkLllOR6xIJD03SXfuHCFVLgTJB7SfID6MNYcbN96JOpVo/KvuMNdIDvXC6UnuHGkFMlT8kKJCszX4eMESZM1RZClOxPauhgHNSoDAd+Axi0k9H5jb26q8U3C4wu+u13MZ50eLWy9HkEFMxbUYhNGrrzzarwG/ZSMG+DJczjr3Ee/zhi5caW2dH7t64oqxYKFcAFNqyE6DCMmoqmKEuVVStMEjMloeK1cGfItPJedGpLS1qBIvL9wr5v4QoPl2ZMqUlCcEsPe78SS8KNtVsQW5X2yWEWCQnAzGOpAXMv1wrcplyi62V0FFpkImKtEyWFpSbstCaOkEuolzjk2EAdLJLKkS8AA1cBclXX5OoUi92V0vs1js8iXOMwKVLQoXJd4NdCa1DF0mkSVXuVyxTjqZEn7J5QwtM3vQiIz9kMr96m/5SP90bLZm0kWiUidLvXFvdvC6aKUkuMqpMFPFdETN20YRP2Qy/3qZ/lJ/wB0MP2Po/e1/wCSn/fG+Co7eg6IndtGA/8ASBP72r/IH/cjh+yIfvav8gf9zjG/UsCO3oGiJ3bR5+PskAVeTbFBWREliO8TXh9s6NzbMEqXPROTr1ZQuhSKsopI3hWhjZbU2xKs0vrJyilBUEuEqVUgkBkgnBJjPbW29Jtck+jrv3DvEoUlibpHaSMQDCZIxUWNjxx1pHlVulfrE8VjzOUGlbl9QFfxAK+Mct9naZNDesrzLwgghKKVuI/0j4Rm5R6XDPTPsutQNmnJ9ieCBoFoSKd6TGr/ALST7JjAfZZaWmWqXrLRMH+BZB8lxt54YkcfrPWNXTxUtmeb1eSWLeISjaCPZPhDk7TRofAxXomPn5/+UOv8fP8AONfYied/MyfQcdpoOIPKo90d/tCX7Kv4lfKAH4+f5xwn6f8AOO7EQ/zMgbM2gjK8O8/LWsck2oFRAJpdx40/1N4wAZtWyHHg+uOHjD0KZaXwVuHv/OFnijpdFMfVTc1qDJ0oXyDhMS3eH82PlHn/AEu2belnAGWb1cA1693Nf7paY9DtTlF5qpr4doe8RntvSQ96jKGBzw95Ce5ao8yWzPZjweSTa/lGh6AbUuTlSSd2eKDK+AWBBobybyf4YpbTZQhakAkhJIB4ZPxbGB0G6QUkgpIIIyUC4PjXugF2+GWG3thiTPXLAASACgs5KSN0uX4pPEGGSLUlC7xlJLJYMGIqKhhpRsI123UC12JFrQN+WHWAPVJacnklYvD7r6xkipxlHSJ65J2K2beKZqSiWFSwEgrCCVim8ScYL2htGzzZaVS73WO2LpAfeGD/AJ4wAWFcG0homD6rHbVVCSyybd8eh8uQVFgHOI7tNYL2fawHBQFOFVK6JwUCAXSFOmmDuRnAlntTKoWoS4pgCRxEdO1m7Qvs9VEuDi4Or/GOSEU4+S42T0lUFkKUmSEolt1qCQpZBv7yeyMMQRjTF7217W6sFU4y5LU7QW5+4kMpZpmE84xRkzLQkCXICB7YKkhTF2YkjTWLSy9ECpV+esrJyywzepL8opoT5Qe9JbQew607Xm2oFFmvISQy1E75D1K1hglJoLiHiTZmyESQyS5LOrX8tBF7ZbGlCQEhgBhAtst6Mt9Q8BzbtRaLUeSWhyBrTLBDKKWGuD/TxyB1S1Eu7n6wEKA5t+B1jiuWF9KJkpM5ImKY9UWF1RO8uppT1Ip9ozLNNKHmKAQm4lkLwBfMV8YR6T2haQmbKlTglqzJJJfm7d7RJM2yWSU2GzF71OpJAYpqHObxBxbY+uNU1ZbbH6Zos8hElBBTLvAFUtbsVKVVjqo5ZQUr7RQ4ZSG06lfvvRmU7RWKixWfP+6GH4XfIcY4naczH0OSf/xGg4tDVL2wa4ejUj7RxrL/AMuZCT9oyf8A6/4ZgjNJ2lN/c7Pn/dD54Ujku32gn/40hI4yQBQcKwfn7Z2qHpGnm/aIlVE9XX7szUHMQ7/1Kl/c/hme9ozYtlozkSAHckS2auRJhItFpIP6OQkmn6oac6V90dU/bOc4ekHbd6SSrWhUuZOZN9KwAFC6UpWlg6DQhZJfQRzozIltMlyFmY4C1OTT1am4mlTnnESbbavZkj/APc3xh67Tam7cvCrSUDzOMB45vmxVOCd0ip2lZyq0TA1QoA5AGiVVLUfPvwgRNjWAEXVqUm8k3HWDvqUCFJcEEKFQYvVTbYf70Yg0QgZvpHFLthG9OJwzAzGg4Dwju1Kqofvq7F0Ztk2yT+u9HnTQqWtCkhC04qS1bhHqvQZxqEdNVn/+faObq0/5UZhSLUf79QP4lfVY7LRa3D2hTAKo5pulvNjDKE1xZOU4S5NOrpupLXtn2kc3Hvlxw9Pwz+hWhxl8X6v6eMsqz2pTXrSogFxU0po0NmpnoSSbSpI1Yd+VTyhqyLyKu0/CNUPtBS7GyT08zh/I/wDSOH7REfulo8R3erGImbXnAlp01TgB71zWjMXx84lkbQtKsJs7Ttk+YTSrYthCa5N1ZZ4IpW4o2A6dIqfRLTvNSlAABpnj3iJf+PJR7VktQGt0GoPdgX8IxUzaM5NTPVg73hvNpuFywHcIb6XPYPOWxfNscRhTGC3k9k1jg/B6AOn6MBZ7VU4GWMTjh9YxV7b2711mXJTZrUmYzoXdAAIVSrgsRummZjLhc4jenTaEHE9xwiZSZt4PPmEKbe61Y0xZiPfE3ByKqSiA/wBi2kkvLmPjXGr1qfpoJs/RC0KYrT1SWcrWQwHIGveRBCbAqY96fNq2M5eVW7VfziZfR2Wrt1IpVSz71UgrEznlJ9pbakWeyGy2Y9YpSShSwxSAonrFFQLFagSABQPwjKJmAqA1I7nLRo17BlJxSO/84ks9nlpO6AHqbubAs7Q/b9knKTMolKlVSlR5AxMnZU5Xq3eZA8hGoJbInw+cNMw5BI5knygqMRdLKzZ/RdzvLO86WDeyST5N3xf2Po/Jl4ISVaqqe58IAILve8B84cZhaqlEaFRbwwhvwhtK8ss5s1CfWFMhU+Aw74hXtD2Ud6jny/pFeZoHDkI4lTwKYU0iadMKqKUSNBQfnEd0CgDCOsrl9aR0JAxPwgpJHamxQoSSanLD68IUEBOLUn6Sr5R1VpSwxz9U8OEVHpHAjgRXv4xKqfuJpmrXRHzhtf4J6UWgmBny+fe8MVa0/e7h+cU5n8fdDRauI8Y7ufZ2mJcG3p0X4D/dHDbU6K/l/wB0VJtHLx/P3xzr/vDxgdz7O0xLRdoScleXzjvXp0V5fOKpNo+8Id175/XhHd37O0x9Fn149k+MLruB8fyis6773v8AlCFrbP8Al+LR3e+ztMfRaptH3RyvHUfdiVFsbIcQ5PgSltcopfSuMOTODjeaoqQaVxLOWHAGF7y9h0r0WBtJySP4v/GOpnmtBgczy04wBOtIBIv3gMw7HleY+UNTawAolwwHmpI1ju8vZ2leiwM9WifEwPa5RmAAqZi9M6NV4DTtAZE/R5x300HM9/8AWFeWL2bCqTtD5WzAkvfV3s3hBBsj4knkCPdAarY3fxhvpw4/XdCKcFwO5t8lh1Y0HCjNHRLdN2+4qeyl3OYN3HjFb6dwPN/yjvpf08c8kfYFKixTJCQ17vYP7qniYSaesf4R77sV3pJ+jEcy3kDB+86PHKcfsbVfotkpTqxP4Q/l7oeqdqtZ/wAbDwDRSSNsqB7KSl0umtWOD4gcokkW69Rg/GC8kUc9Se5ZFaAcA+ufjEgtAry99IrzasgEPlSGHbwSCC5IUAbtMiXAJwoBHKcfAacvJY9Y+AJ84apSvZ8S0CHa6dD4xz+1E6GuFB847uoSl7DWUcSPfC6rUnwaATtUM7NzMQr2roUjueB3UdcUWoIGXnHJk4gEsBxij/tAnM8hSHBTgFxnwzb3CEeVg1LwWibak5ueGfeWHnBAG4CMDWuOJBepzSc4o0NgR9N7ourGQZSOSk94WVe5YjoZG3TDF2OB3Wyd/hCjstQYguz5cH+cKLhMylPLwhvpJUlKcGUs+IljybzjsKMiBhVyJUgjPJ9IfdDd0KFCUSYPaZxDMWf+kPunBzzjkKHoVk8uRqXguTJBepwPvEKFCDoFmyGPaMcQiFCgM7yO6oF4kko5d45woUEKW5GJQ4wyZYCfXLKIcGuBeFCgrkpDZk6JDMNIcJAEchQkheTi5TRGZIGQxzhQoKFZGlJfHyicS2Gv9IUKCxUdGR+DxydZgU95PgBlChRyHXI/aXR0SijfJvJvYM1RTEwDLF00+qQoUPI1N7E82pqYjRKciFChUYbZIZb90RtTxEKFBGIkVDMPB45MltChRwopUt4JsckLcYXGGrukKfgXMchQQpBCLOzh8OHCC9mk4ZEg8jn4v5QoUCPJXFyFZwoUKNqCf//Z"/>
          <p:cNvSpPr>
            <a:spLocks noChangeAspect="1" noChangeArrowheads="1"/>
          </p:cNvSpPr>
          <p:nvPr/>
        </p:nvSpPr>
        <p:spPr bwMode="auto">
          <a:xfrm>
            <a:off x="76200" y="-836613"/>
            <a:ext cx="2647950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8198" name="AutoShape 6" descr="data:image/jpg;base64,/9j/4AAQSkZJRgABAQAAAQABAAD/2wCEAAkGBhQSERUUExQVFRUVGBgYGRcXFx4aHBgcHBgXGhcZGBgeHScfGhsjGhgYHy8gJScpLCwsFx8xNTAqNSYsLCkBCQoKDgwOGg8PGiokHyQsLCwpKiwpLCwpKSksKSwsKSkpKSwpKSkpLCksKSwpLCwpLCwsLCksLCwsLCksLCwsLP/AABEIALUBFgMBIgACEQEDEQH/xAAcAAABBQEBAQAAAAAAAAAAAAAEAAIDBQYBBwj/xABLEAABAgMFBAYHBAcGBQUBAAABAhEAAyEEEjFBUQUiYXEGEzKBkaEUQlKxwdHwB2Jy4SMzU1SSovEVQ4KTstIWc8LT4hckNGODRf/EABoBAAMBAQEBAAAAAAAAAAAAAAECAwQABQb/xAAqEQACAgEDBAICAQUBAAAAAAAAAQIRAxIhMQQTQVEiYXGBFDJCkfDxI//aAAwDAQACEQMRAD8AoJYCXvAktTJjQu2dIDnTA7fWUFbU2oJq7wSlJYBgSRTMkl9PAQGkMQaOdYwHtSkoxC0BKRjU6nDviETx9GG+kEO7E1xpzzxhqAcq8h9PHJezLGLb1SHKmvk3nDgqh7vfDQOHi3zjk2cgJVvISXSKE6LyA5QUUutifrxdcgMHxpnXmdBCWsHMAjIOIB9MTq+v00IWpIyp3GDQijXksBM1DjX44vEyJ7fX51isl2sHBvcfyic2wtl7++FcRJYm90WPWvm/L5QxXKkB+lGp/L3xGLTi9TXBTnyg0DQw1SEg9+rZCG3h9P3RFOnMpW6sVIrg4LUwaHC0UqFNqzeYjmgxTH31UIy+sPHwh3XnjVvV/KGotacCPEHlHTb05pd9Q3wMLb9CXK+B4WCMSKaNzyiKcphkcqd8SLUluxjz14f0geZNSxAZz45/MQa3ESbldCRNYYnE+QT84KQ5q3KBEKAu1A7RwY4t5gCOlQPrfl3wzKNMbbE1GpFXy0jkkvQ92UR9T94d/wDWFfruv3jxzglK2CDLbA+Lfk8QhbE+7TkX0iXrhmQ5wc17xjEapo0d9CPnAoGNtchtitypZKgAoFJBSaBWhIxoa+OsWlktImJ5t3Uy784y4tIAclqge/ug7Z1tJN4KBahT7+7jlDxk4k8kPKNC4qhbFJGelfr6DVpVMsswKSQpJdnFFAk3kr9oEU7tcDJdoSsM4OBZ6pfUZZ84cai4piNScKUbhFJR1K0Q3A7fZkqR10h+rcBSPWkqOROaCcFdxhWXaAVuqxFEq1yZXziETlWWZeCgAXS5qFpIqlTY0+BHBtt2bLWjrZTXMFIfelH3lByV4xBNx3Ga1b+SyByIIbgafMfKILRZXwZ/I8jENjtuCVnkqtKYGuHGC0KyPh8vrOLpxyKmT/BVzJR/L4tFZa5GGFcx7idcI0c1L0ZTsGUALpxxOIOFGq8V06XiCAdRQvhGfS8T34KQlpILDdKd0JBz176c4UC2hBllw7Hme5+6FAcE9yuhPcFvkYEVDGhPy8tIdMnOKgFqnccnXed/hEyZANTyaOqAGQyHHx74ZcmufFjrKgqWqXLSXDkrSQLoAqcOVBxxiRFkQzGfcer7ysy3ZQcg+WNWNId0cvok2iZXeSEkgh6v5OQ/OAJtrCT2X55dzw21kNPsLCwVb04KAw3FV57v5wWhUjHrZQP4Jg51EvuirlTAoeVY6zd0Ckc1ZY2u1SgKFM0vgAoNzK0D4xEuRKWkEz5Mk+yesJH4rsojwMU+0bYqWElBYknIKDNgUqBGPCJ9krmT6qQChJZS0SJhuAsa9S7EucUMWodKxx3uRclF0W0uRJAANos6+P6YPq4EpsIUxEr9tJBPGZx1kxX9IZSLLaFyVdpN03wm+N4BQ3VXCCxBxOPMQZs3p5PkgpkGz3KXkejAA/iJ31E63z3Q3aEeX0MXs1C6+kyO/rCfKXAidmgL/WSCnW8tvDqwYv5XTeyr/wDlbOlqJPbkqCDySGBxyvQUhGyrQCZa7VIWGPVqF4qOiEm+VngCOLQHjaCsqfNlKqzlh/7mQ2n6WmY/u+EEWTozOWkzZc2RcHaWJpSxGIU6Q1NY5O2SlK7pK1LNESUpCphp/eBBITyBPwjUWbofNngekLEiUkuJEsBkjUnsg1xr3RByovWxkpqpiCyrTZ1eKvNKKw9NoJxnWao0mN/pi/tMvZko3QibPIxImbviCkHujliFjnKuy9mqUeFoWPHLu98ddg45M91w/aWbuM4Y6brQ+bNJxnyADUUXg5zunQ+EarbHRexSUJVOlTJBVUIl2kLX/CoMW1FOMV8nofZpzmyWi8pn6uclleQB7wkx10cqZnBZQMJ8kcjMr/LCEg/vEk873yiyndCLV1iUCUp1YKcGWwxJXgnkpjwibaH2fKkylTJtqlApBZIBZSmokKNa/heDYf2VJsROE+z+J/2x3+z1/tbOfHHk0DSJRDOxoXdOb4Y1yrE6PDlBsm5fYQmRNAYTbMe8j4Qw2ME3jNkXiKnrWr4GjcIaqbCSoF4XUDgiVZA7mZIq7nrPjdbDWIrds6ZImbySlYSCGIZQUaMoOC9QC+LRIqVXNottkyUWuULFMUErDmyzjkrEyVEeqpqeGSRBi0wuV+QDZW1EguSSC2GfMZEa51jRhAWkKSXGvwI74xZlKlLWJiSlaCUzEnIjFXji3POl5sraXVLBUxQoMTo+fKGtwf0UjFZYv2iwmSrwKS9fL6xgAz5kmZyF0GjFLuxDVx+qRdWqzVcMQQLp1dy3g0BzkBSbpZqBwav9P46Q043ujPvf2D2iQlSTMl9kAhSM0E070s9Yis9uHYWFADBYyzq1WywiOTOXJXgcmLghSd5wRlVqViadYgodZKZiReQSBcJo5UaXOJwzpEFcWFq91yHmlC3cceIhs6U4x5H4GALNPuEoWykgkOCFXSC26oEgh8wWzEF2iSSki8pIVgpBFcwQaiNMZKapkgOZKUDg/Cje/wCnhQemQ4Dm+2agHfjRoUTeDfYbUZ4pL44t7oitmAZgwPm3xI8YJcBgRUip0cUgW1AVYuGFRkN74geMTR6s18SwlWQ+gLVMIlhaxcUfXOguhRxQ2FW74zoQQal9TVvdWNjtullsqFV3LxwJcpBLvjVRjM2lAD5agMcqtoIZOtiaha1MklbOm3L6UKUjUB/LECmkDCYCoAKYOzsQOZxI7gYtNkdGp1rX+jlkpes1VEAYds9rKiXMb3Z32dSko/TTZkxR9lRQlNaAJq+GKvAQ6iyE5xPI7akzAkYM5qdeUVs6yKY0xDU4u7/Wce02z7OEkfo5oph1kpJ7r6LpFecZ/aH2fTJe80u4kG8UzSORPWBk+MUUpRIyUJGD2/bVTbTNmFapgKyErUCHQmiKEBgEgADKG7PFFcxGlR0fQuWZgnBIGKVy2J4pUFFJToXrpFnsnoxfA6lDDOfMJSOctAIUedBxgd9Hdj7KWzbNugKmAMQwCwpWRoACGd+DYxqOi/Q20qTeWr0aWrFg01QPqpBqkHie4xeS7BZbEBMmLUubkte8s/gT6o+iYoNrdMJkwFMv9Gg6HePNWXd4xF5JSH0RiaFVssezgUS0vM9YAus/8xZw1byjK7Z6SzrS4WWR+zTRPfXe7/AQBY7FMnLEuUlS1n1Uh+ZJwA1JpxixNns9m7d21zh/dg/oEH76xWcR7KWTqTASA22QbO2QuajrHTKkgsZ0yiAdE5zFfdS/dBadrS5G7ZXQcFWmYl5pB/ZpDiSnk6uMQNaLau+sumWGK1bkmSnQeqgN6qQ54wbs0BKrtiT1k0DetUxLBHGUk0l/jU6jkBHcD7tFlM6M2RKEGdapkuasAgzAxbIlKgVJS+BUQ7xzZ/Qw9aFiaoykkFK7hQtZdxdSSSEt6xqchA/pljsZvzJvXWlTm+oEsc7r4mnaJflFJbdozbZMS85SZalC64uly7YAlsQCHwzcRzblwgqKSts3O3OmUqzOhP6SbhdB3U/jIOP3ceUYLaO05k9ZXNVeVk53UDRIwHId8DTVpBKRRIoVM5IBbtGp74gVO1o3q1Hj7I8zwxjtJmy5aY+YoDAjirLVufAe6IJdoUpTAE8yO8nADDWFMQTmCMmIpyS7jwcxEqU1CG5hvfDoxPI7CF2kOQ/B2I+vKCkzJSlMLyas94Gj4sfnFaQWbLxEMUoaA/XCDSGWWQbffTxhTw4wbRqMRgRoXDwIFEi6kVOQqVad3AaRPJlEUdzmRgGyS2Ol7DTUjSisct+DRWpB2jIM5FbbZx+lSAHnyg4SsDNSQWIzwzSIy8iczN2DgPZJ9WtW0PyMF2S2Ls01M6UWUk54H2kngRTzxaLTpHs2WuX6bZkvInUmy85Mx6jQAkuDg5DUUBB2a3NcW09S5G7K2/1YMopUtJNAKqTkTgd0ADlF3NsygEgrExgyVNVSR2bxchR40DNSMNJmEEVILbqgSkkGmILg4gh8o1uw9riYnqZh3h2VPVXA8c+MKpODp8FpwWRa4jp6AsAKY4sc+Wj+9mislz1yFvgeOChgx1i+nSiH5+LZ+cCWizCYACd/I4P364c4acL3Rl3/AGQTbMlaTMljJ1IGKTqNU+73DWbafVkJKVKQrQAhJ1FXGukQybTMlLcJUkjAliDkxDuMNIsbRYkzEmbLDZrljLVSeHCIcOw6dW65CJhAAKVXgrR4UV9ktKkUBDGtaj3x2LLOvJO0VAHF3xq0EWRCN+810BWVTgGFRoYily8DeCQfaqO8NFvbNiyBYBM6wC0KQks7uoi9dYUBAL5YVhYo9PLJWkVeyNnqmrCCsJKrxvLcgYOANARlxjcbB6C2dDKWoWlWlLgYN2ATeNPWflHnM61AoVViDRLks94licalzwEXaLGqUgTJbLluSpTlQIA3iDiCBhdxL6Q0SOW/DPVRMFBg1ANAMgMsI71o8M9OcecWXpDOAQZU5agtIVdChMABpULe6QXDOPCsM2tt0rH6eZ1hP9zLN1Grrbtd/hD9xEO06tvY19s6XIdSZLTCHdVerBbArGNasnDWMfbNpLnzEpvekTCrdS12SjUhOBYAuovQRSWnaZmBlUSMEJDJGQ598csW1VSJqZqUvcOeBBBBBpShbwicnJjRSTqP+TZS9iJQ0y0KE4iu9+rRxSjAtqrwEC7T6bPuyAx/aEYfhSfefCHSukFmtSChSjLKg11ZYh/ZVgfqkBDogoKG/elv2pYClAfgJAJ74zx3fyNGS0viUdonqUoqUSpRNSakmLORsQISJlsUZCSHTKSxnTOSDSWk+0vwi6t1pkWVIFlssxc1i06ZLWCh86gEq0ugAamMkTNUsqKZqlkuSUqJJ4kiLbIy7l7NnWmbJKbNZlyrKcUS0lRmEZzpnamn+UaRCNmSbOxtSipZAKbNLO9w61YpLH3Q6uUWWzdubSLAXWGc5IFO5lHuEWlqtLfpp8wLUnBRdKJb5Sk1YnUkqOuUdKUVwUhCXkp50hc1IVaWlSUfq7PKF0Dkn1fxKdR4RDN2g7BKQhCeyhOA4nNSjmTWAbbtUTVqKAQmtSS5/wAJO6KYYxEmfBgnyzy+vz2+3DjyWRtbhlAKGikhXvhgkyiXuAK9pBKT5U8oDE+HpmiK2ebGclwzq9jSz2FrSfvALbkzV44wGvo5M9VctfeUn+YY98HBUP6wx2w3el5KOfsacntSltqBeHikmBjMamHe3l+UahNpI1iRdsv0Wy+C0hXvEdSHWf2Y8qOj9w94rDpcu8WAqMXLADMknAcYvNrTLPLS5kpvHshCihzqWLACmUU1hmqWkpKQlLvTBXMnEhxTAO+ZgOkacX/o6RKmW3ZBY4qIYq4N6qOGJz0Er5ViVJYYRxU8AmodNa0wIdjqH8BE27PQjj0qkNBgvYm2RZZigsX7POF2dKyKTRwNRwr5NXqtqUq7JY4EcgcCx+hHTaZanDnOhChno2PzhUmmUpom6SbC9FmMlV+RMBmSZuLgtT8QcAtiCDmBAdknoLJvLE0GiRLJdQO6EkF8tI09ks4XsW0dbUS5jyTmDflhk8CorDD2laRitlWpUuaJiQCpCioA54voXY0LuCxFYskpLcWWWWN3E9A2bbTNSELpOQDeSQxO8QxBYhTAeIhWiWzkU1Byins9qn2tfWplKJSnthIAITQIqXmEDdIAJAYRe2KeJqKUUkVB0+Xyhd8ctL4L0ssNcf2A2iT1gY9tuNde8ecV9ntCpagQbpGHHF3GkXE1DP4csqd8A2qTeoWdnfy544/TicfKIK+UOm2MTR1koMSd9FKHVL+qfrOFAItCktcZJAYketV3NanLkBCiJTVB7yW5NbtlzJcskoUAzOcA5apemUA2+1quIQFAprgANAASnHPHJosdsbbWU3FApCiCMuybwHZrvXYoZkwA7xGAZsSaljx3j4ClS2iUdOxWE+5LU/ACuQ1VJUASWLULM4BzIBHJ413R/aCJSE3J6LwDBK1EGpcpagIBPfrGXlSlLN4DP/Dyr3QbZtngKdVeAp/N8gIWhM3U4oKmy4tE6bPtC0yAkEm8RLqnDNipIGV5wIvdn/Z+ggm0KQpZylJQAjmSl1HwHPGKmT0kmSZZSgy5KA1ESxjg5JCio8TCl9Npxf8A9wogBzuDB0j2OLd8OoWY31ya+KZa2j7NBjLWltFXk+YKh5RUr+zychSiUdagpIFxYJf1SyReUAWLMMO+DbL06mg/rUK4KQB7gkxc2Xp1e/WykqHtSlf9JJ/1Q2lIX+XHzt+jzq37AXKcKalC7oL/AIVpSRTKuBgVNpmym6tak6JBxIwIukhQHLOPWNo9LEKSlElE2ctbgSwkNQD9Ype7LTU1rgWij/4ZSSVz5UuatRSVSpJMiWACVXbyU3ll8VEB2o0DQaVmXKZntk261teRaZZvYpUy1g9khSVJvCulBGy2Rs2fPl3pk5IN4gAYlnFQKJBNcCeUQTujMqcBcSqzgBglRFo/ivMQBkxeMttGwzLMoJmJlqJ/Zzl5YOk9nhSJOFcov3VJbPcutvSVyQrflqKcWW13KoZyeABMZNcybONVXiMED1dVNgBXGLSUk2nDrAU+sq6UjhiH+niTbAVIQEJ7Sg5UGoAwc3aAuW4RONJ7DzuUd3sV9l2ddFReXeSfupocfHGO2iSU3yXoxdqdpILB9CYHG1Jw9a9zA94Y+JgiRtcrUlBQkKUpKQq+wBJA3nGGpekWT33MsowkqoCkW91M6fWpnupKq14aRwbbS4BBrpUV8ItLZa5JWtJUhd0rQF3SUqDFBKVMd0gmukCjY9mUQUAghSTuKJGIODqDeEPaMsulg/AkW9DkXwCCQQaVBY4wVLnHmPGKyd0bKipSJwckqKVJwck4g8dIGtmyZ94FCSQES0uhQBdMtAVRwcQYNLwQl0a8M0AtHCHpmAxQyZsxKUXyoKUV9tJwBAFT35xZWaSqalbDJIo9bxY8qPCkH0k/BUzSq0T2Q5chKBTDI1IZ8anOCdo2CZJly76VJAvuWcOVM14EjAA45xppViRIRvEApAUTkgAg10BIZsVO2cZ7au01WlWYljBJzPtKGugyibdvY9fFhjhjvyDbOC5i0oll1KNA/v0EaPaHRtEuQkdZO64i8wIEtT7pLEO4SSAQXN3wrNibUmWa8ZaZYJYG+kHuCkkFuDjHCLqV0rQWVNszqBCr8uaQXCrw3VuGfJ4ZbMeU01sCI6BWggFK0UJ3ZoU6qqFAyg5AFDwrFMJJ60S5i7xvpllQWVAAkJUQo45l8uMaLpH0zE5F2QlcsK7alABQHspYnHNT4YRkFEEMBw+jC3uUV0a7p2VSVpsyd2VLliYEjPtoBOTJAKQdSp8YyPRyyhc5CV3rqyE7rXjeUEsh3BLkZHONpteb6fZJdoln9PZ03J8t95SSAVke0DdUsAu4KhiljSdFrLKvJX1vUlCheZAoAD1aneqbzE0xBii22M+SLk0ywl7NRZVKVLMwKI7Sri6HBaCEBQcULVIcYiB5M+alQmKZCiTdvKA6wOXKBnLNAKnKgcGNNtBPWKKWurFcaBRJz9iYGUk6l6OoRkto7Nc0TvVSA5TeL/qlsQ4JwfAkp9YXazimqkZcOeWHJpb2ZpBaEzUhaC7u4BBqKHDGsDTpdcC2R0LfOILNt+YtAU0qVIlKRLRKAWQL4c1UpRQlqs4AoAHws5qHTeYgHL64xH+nY3talqRR2vZiZzXkJvDh7jpHYKnSyCz8Rlz9w8oUdoFtGWtU+YlZBdJBIIcHGhAyIIHHI6REuUokH2m4vriYgnTRQkEgA4cBqoE0L/lFvaNlzZakCZRt4C8DgwqBhiMeMBtt7lbjDHJ/klHCHCGph4EMfLN3uC7UP6PXeHxMB2R7synqDI/tEcYO2hIUtICRm+LZHjAybGpCFlTBwkYv66ScOUaMbVUa8LWmr3GyMFUbd/6kwXskjrKaK+EDSCWVX1Tn95OsE7KlETBSjKq1NcYeXDLZF8WXRixNrXLsM+clazNkkXUqVeSQVIABSQTmrAjDhFdA1vQyL95YAKUlKc3djpT4xkctKsj0W+VRLXZfSubNmy5akJShU1CVTA4IQQSpRD0wahiba+yJUxcxbJCHG+xRRKWdhio1wjNydrhL1WsBjdUyRUs7gF/zg5No9MmIlIklU3eKUdawAAKixJAdhmMjEZSnLY99Rxw3QJtLaCVJ6uSLkvDS93ZDPU56CaepFpSGUlExOKVUCiW7KsKmrHUwf/wNav3Vf+fJp5wh0HtOdlmD/wDaV8DA0sVzsz0+yLQWWlQ5j44GICA3CNfZ+jttlhk2aez4dZKUPAuGrURHP2LPUQF2CYCRkEh2cns4msd8gaY+zJdW+Ecm2UE4DL3axsJuyUyZMtUyyJSpapgImLmuliCjsTEpqkvhlAslMkOfRpZqTVU3En/mN5RXSzHPqYQlpZmk3hgotoWPkXaJ0W+YnMEeHlh5RdWzZlpStXV2VS5bm4tNnKgtJLpU4BfdIc84rV7QmoUUqSlChQgygkg6EEOP6Qm5qTXNj7LtFRLXFH8O9mcg2ukaXZtjUEFQZAU28sMcDgnWucUlk6TLSd8ApzKQxHdge5o0iEgpfvehcEApIOjEVhG2VgovgrLVsaUr9ZMmrALs6UB27RcFSs20yiJWybNQXZhYUeaqmbAXdSTBi0nn9VggpuodNXGgNcQcM01x10ganRV44t7lTM2bZ7qrqDeYs81TOxZy2sUsqWsKZci8NQs+RCqZRebT2slBQESzfNXJCU8nd3fFxHNmbQm3iJqEAEbt1V+opU4YZDGuEWjsrZmnFOVJDrPsuTMUlIk9pQCb02YBU0KqUHJ4n/sezyyoXrPQkFKlTlMQWNDKocoQ6RA303d5AqCbrOGBTqOPLWJtrWVS5Mq0lLKWhPWgVZRDJX39k8W1jscU7I9RlnjipQWxNLtSQSETpEtJSxTLC5aTjV0ygp6s7wCdh2dNZRsqVNdc2hbEGjEKYEHjpEWzVyhNT1wJlmimJBS+CqZA4jR9IK27sg2eaUYoVvIOqdCcHBoe45w+hVZiXW5GtVIzlq2tOkWkHskgWdaCMB2QG4YBtNDGln2IzlTEFITNlm5NSrBYPYmAgVChnnTMF4USlWhDCs+UxTS8qYgdkgesuXg2aG9kuZsOwptxK7RLT1ksMsKQFFKqdi+FDq1Jct6qkqbtFqR9MrNQyxtf8ApkufZ5KkykoRMUt1zr6nWlt0ndISsFwTS84OJUQtly+qQxLipUwAHMABh9GLjpUldns6DIC719NEhA3UguSCyTggZxiF9JZi09Ymf1QBAUUJQogFyArq6XSfaCgHZ8oMserazRjlpjRprRJ4OMYUU9k23PRKT10goJ7LmpGuSfDBxCgaJDaoszdhk9bOlo9taU9yiHfxMX+2Zl61LOLJQPEqVXXERV9F7MVWlCqMm+rEGoSwoK4qFWaDLVMvTpx0Xd7kpSlvEGEIdRLTjf4OAw8QwQ8QDw2DW+2mXdYAu+L5NpzgdVvK5a3CWBRg4xvceELbBN5AAyOT5j5RFJSrqlFj20DD7sw6co0QiqTNuKC0p1uOkKG9T1dfvJ1EG7IUBNDEh0rH8haoPwgKSe1h2dB7SYJ2asdYmmuBp2Tzh5cMtJ7MvhM1gbaYJllKQTexZ3oQ2uZOsTwLtYfoV50+MY3wZellWVFJJLTSFgs28BQ7q0OBoWvRddDbXct1mNQDNSk1pvBSK8r/nGesssmchIpeKkgkgCqFM5wAgqXNMtYWFP1akqBS7G6oKcOHaj1HugNHun0BehpJPCOTF3jhn9ZwwJIwB8W+Y0yjRDT5MuRS/tO31DEA8oEt04MFD1VB+R3T5KPhBe9pEc9DgpukuCD7o6ejwDH3F/UZjpAi/LXKYlQaYlql0FlJAqewpZp7MZUWZYJ3FgfgV8o2mzdkzEWmXMWSQnrXJODhQQQBqCX5iNP6V97zhUk1uyWbB3JWZjodaz6OUKcGWsgOG3Vb6cdCVjuEUfTjovMnzhOkhNUALvKCd5NAQDi6W/hjYbevrSm4XICzU4EhIT/wBXlHJu0LruC4TfNPFqcIhPZmzHH4JM8eGzFOClQUxBqh0qIrdNagsR4xtpYvAXUSZcsIJAlBQdyCAAaMylaFy0QpKUpV1gQFFZO6otdUokXQS7ioI5aiHW6SZdkF2YUEuELuhqld0dZVK+wXGQUOcCVtUi0EouxsxLHz5jIwrNNuuNcvdwOJ8TElmWifYpdoQkBaBcnJS5DihIBNKsoN6qyMqD3mxiDi4OmaotTVo5apAOJTqymbTMMfCKzblnmyEJKWCcCGcB+wocDg4zbWLy6FJIOmNKUxHGADYOrllBmTJiCGUFNROZSwASau4zAMNstxJXL4mP9MV1nWFlHAtRxmKZt7hG96M2tKkmQohaFgqQCe0CN5OOYqNCNYwlqs5SopUXY46j1TyIaC9iTFlQRLUxBKkcC4cDTXxiqlVNGOFO8cv9ZfWzY0yWtSUomLSOyoIUQoYg0DO1CMiDEk1dpVLTKWiaUI7AMkulqUVcvM1McANBG02baf0MvrVJTMKElYGF8h1ZNjpHZm1pKSQZyARiCpvfGlafZ576Nq6swSJE1KkrQmYlaSFJV1at0jA4V5ZvA2259oSRNSuciVNJ3XI6tYqqU5DlPrIOaTqlUejf2zJ/by/8wRnunsozkSkyzfKCtbJ3nZIGWbFR4ws9KjyWw4Jw2VmFVtKca9bMLYOXx1BcHkYCtFqUJiVgCWoUUqUAgrFHB44+OETRDNQ4iUZNFWrRrNhbdT1YHo0uZLxCphvrKqAle6oXmADgDsiFFD0bSXmDAbpHAm8FJ8UjuAhRsTvcmqWzJ+hEkEzlkhkJQn+JRJqK+oPGBbNMKk3j6xUr+JRV8YJ2QLlinTCC6isAg5JlhIoPvE1iCQlkJHARm8Cda0oV9kiYcIhmWlKO0oDhn4CsBzNvIHZSpXEskfE+UCjyVBvgn2hYVrUkhmCcy2ZMcl7KX1ZTuvfScaMEqGnGB/8AiBWUtOGaicOTQwdJJg9SX/N/uiim0qNMXNKlQdK2bMSFYYMGVneSfgYdY5axMTeSRjingfWb4wPL6TKHalA/hWR7wYLk9I5RooLRzF4eKX90d3GFznT2LYRFbJN5ChwJ8jDpE1Kw6FJUB7JduYxHfEqQM8KxJ8EsG2WN+zHylstBIoSlJxwVuk44gGJ7pIbAkHPg0ATSyRwY+BHyizUrePM++Az6JLc9p2XbFTLLImA1XJkq19VlCvECJuvWPW8hFP0GtF7Z0n7nWy/4ZhIH8MXgkEkio/o9K8DHodO4aPkeN1ay9z4WM69fteUOE5eo8IlFhXofA/OOKsCsw3MfnF28X0Za6n7IjOXqPAxzrl8PAxN6Efp4RsauHnC3h+g11X2QC0KcOzEtgQ2h8YVts4IStuwXI4EFKgeACjSuEOmWFSkkUrnxglCCQQoY46VFR7z3xk6iMHWg9HpJZaayGJ2vsISphWkmgdIyAxI1OBNfZESI2oF2Sbgrqgp0qLK7ClouAAhRvMliwIflF3tKzlUoMxKCUnll4m73Ex5n0lmTJM50L3FChZJYgAGpGJF1R/HGaLo2tXwafZ+15cq0S1O8q3SwFoJDompdNUpAupUL0t2agrSBbahUpakveSlqn2T2VPy8wYwtqtk1WKtCzDI0FAIutlWC0GUbWkpWjeEwXyVC6QDeSdEkKoSwrAyLUrK4fg6Zo0TmzgxkdWTOE1IVdurSlKpZBeqmU4amIHaoTWMtattpTeBUEMSBvBQIFH3SSDzEOtM2yzrHKEua89SAJktSldWFoKcrjKC7r3bwAcVyhMUE7cimeTTSj5GbZ6pdZawSmhTUKunBRByD6syhFP1HF4s9nzQCELVuB0BDlaElR303WKkhg3ZI4xHatllDkLllOR6xIJD03SXfuHCFVLgTJB7SfID6MNYcbN96JOpVo/KvuMNdIDvXC6UnuHGkFMlT8kKJCszX4eMESZM1RZClOxPauhgHNSoDAd+Axi0k9H5jb26q8U3C4wu+u13MZ50eLWy9HkEFMxbUYhNGrrzzarwG/ZSMG+DJczjr3Ee/zhi5caW2dH7t64oqxYKFcAFNqyE6DCMmoqmKEuVVStMEjMloeK1cGfItPJedGpLS1qBIvL9wr5v4QoPl2ZMqUlCcEsPe78SS8KNtVsQW5X2yWEWCQnAzGOpAXMv1wrcplyi62V0FFpkImKtEyWFpSbstCaOkEuolzjk2EAdLJLKkS8AA1cBclXX5OoUi92V0vs1js8iXOMwKVLQoXJd4NdCa1DF0mkSVXuVyxTjqZEn7J5QwtM3vQiIz9kMr96m/5SP90bLZm0kWiUidLvXFvdvC6aKUkuMqpMFPFdETN20YRP2Qy/3qZ/lJ/wB0MP2Po/e1/wCSn/fG+Co7eg6IndtGA/8ASBP72r/IH/cjh+yIfvav8gf9zjG/UsCO3oGiJ3bR5+PskAVeTbFBWREliO8TXh9s6NzbMEqXPROTr1ZQuhSKsopI3hWhjZbU2xKs0vrJyilBUEuEqVUgkBkgnBJjPbW29Jtck+jrv3DvEoUlibpHaSMQDCZIxUWNjxx1pHlVulfrE8VjzOUGlbl9QFfxAK+Mct9naZNDesrzLwgghKKVuI/0j4Rm5R6XDPTPsutQNmnJ9ieCBoFoSKd6TGr/ALST7JjAfZZaWmWqXrLRMH+BZB8lxt54YkcfrPWNXTxUtmeb1eSWLeISjaCPZPhDk7TRofAxXomPn5/+UOv8fP8AONfYied/MyfQcdpoOIPKo90d/tCX7Kv4lfKAH4+f5xwn6f8AOO7EQ/zMgbM2gjK8O8/LWsck2oFRAJpdx40/1N4wAZtWyHHg+uOHjD0KZaXwVuHv/OFnijpdFMfVTc1qDJ0oXyDhMS3eH82PlHn/AEu2belnAGWb1cA1693Nf7paY9DtTlF5qpr4doe8RntvSQ96jKGBzw95Ce5ao8yWzPZjweSTa/lGh6AbUuTlSSd2eKDK+AWBBobybyf4YpbTZQhakAkhJIB4ZPxbGB0G6QUkgpIIIyUC4PjXugF2+GWG3thiTPXLAASACgs5KSN0uX4pPEGGSLUlC7xlJLJYMGIqKhhpRsI123UC12JFrQN+WHWAPVJacnklYvD7r6xkipxlHSJ65J2K2beKZqSiWFSwEgrCCVim8ScYL2htGzzZaVS73WO2LpAfeGD/AJ4wAWFcG0homD6rHbVVCSyybd8eh8uQVFgHOI7tNYL2fawHBQFOFVK6JwUCAXSFOmmDuRnAlntTKoWoS4pgCRxEdO1m7Qvs9VEuDi4Or/GOSEU4+S42T0lUFkKUmSEolt1qCQpZBv7yeyMMQRjTF7217W6sFU4y5LU7QW5+4kMpZpmE84xRkzLQkCXICB7YKkhTF2YkjTWLSy9ECpV+esrJyywzepL8opoT5Qe9JbQew607Xm2oFFmvISQy1E75D1K1hglJoLiHiTZmyESQyS5LOrX8tBF7ZbGlCQEhgBhAtst6Mt9Q8BzbtRaLUeSWhyBrTLBDKKWGuD/TxyB1S1Eu7n6wEKA5t+B1jiuWF9KJkpM5ImKY9UWF1RO8uppT1Ip9ozLNNKHmKAQm4lkLwBfMV8YR6T2haQmbKlTglqzJJJfm7d7RJM2yWSU2GzF71OpJAYpqHObxBxbY+uNU1ZbbH6Zos8hElBBTLvAFUtbsVKVVjqo5ZQUr7RQ4ZSG06lfvvRmU7RWKixWfP+6GH4XfIcY4naczH0OSf/xGg4tDVL2wa4ejUj7RxrL/AMuZCT9oyf8A6/4ZgjNJ2lN/c7Pn/dD54Ujku32gn/40hI4yQBQcKwfn7Z2qHpGnm/aIlVE9XX7szUHMQ7/1Kl/c/hme9ozYtlozkSAHckS2auRJhItFpIP6OQkmn6oac6V90dU/bOc4ekHbd6SSrWhUuZOZN9KwAFC6UpWlg6DQhZJfQRzozIltMlyFmY4C1OTT1am4mlTnnESbbavZkj/APc3xh67Tam7cvCrSUDzOMB45vmxVOCd0ip2lZyq0TA1QoA5AGiVVLUfPvwgRNjWAEXVqUm8k3HWDvqUCFJcEEKFQYvVTbYf70Yg0QgZvpHFLthG9OJwzAzGg4Dwju1Kqofvq7F0Ztk2yT+u9HnTQqWtCkhC04qS1bhHqvQZxqEdNVn/+faObq0/5UZhSLUf79QP4lfVY7LRa3D2hTAKo5pulvNjDKE1xZOU4S5NOrpupLXtn2kc3Hvlxw9Pwz+hWhxl8X6v6eMsqz2pTXrSogFxU0po0NmpnoSSbSpI1Yd+VTyhqyLyKu0/CNUPtBS7GyT08zh/I/wDSOH7REfulo8R3erGImbXnAlp01TgB71zWjMXx84lkbQtKsJs7Ttk+YTSrYthCa5N1ZZ4IpW4o2A6dIqfRLTvNSlAABpnj3iJf+PJR7VktQGt0GoPdgX8IxUzaM5NTPVg73hvNpuFywHcIb6XPYPOWxfNscRhTGC3k9k1jg/B6AOn6MBZ7VU4GWMTjh9YxV7b2711mXJTZrUmYzoXdAAIVSrgsRummZjLhc4jenTaEHE9xwiZSZt4PPmEKbe61Y0xZiPfE3ByKqSiA/wBi2kkvLmPjXGr1qfpoJs/RC0KYrT1SWcrWQwHIGveRBCbAqY96fNq2M5eVW7VfziZfR2Wrt1IpVSz71UgrEznlJ9pbakWeyGy2Y9YpSShSwxSAonrFFQLFagSABQPwjKJmAqA1I7nLRo17BlJxSO/84ks9nlpO6AHqbubAs7Q/b9knKTMolKlVSlR5AxMnZU5Xq3eZA8hGoJbInw+cNMw5BI5knygqMRdLKzZ/RdzvLO86WDeyST5N3xf2Po/Jl4ISVaqqe58IAILve8B84cZhaqlEaFRbwwhvwhtK8ss5s1CfWFMhU+Aw74hXtD2Ud6jny/pFeZoHDkI4lTwKYU0iadMKqKUSNBQfnEd0CgDCOsrl9aR0JAxPwgpJHamxQoSSanLD68IUEBOLUn6Sr5R1VpSwxz9U8OEVHpHAjgRXv4xKqfuJpmrXRHzhtf4J6UWgmBny+fe8MVa0/e7h+cU5n8fdDRauI8Y7ufZ2mJcG3p0X4D/dHDbU6K/l/wB0VJtHLx/P3xzr/vDxgdz7O0xLRdoScleXzjvXp0V5fOKpNo+8Id175/XhHd37O0x9Fn149k+MLruB8fyis6773v8AlCFrbP8Al+LR3e+ztMfRaptH3RyvHUfdiVFsbIcQ5PgSltcopfSuMOTODjeaoqQaVxLOWHAGF7y9h0r0WBtJySP4v/GOpnmtBgczy04wBOtIBIv3gMw7HleY+UNTawAolwwHmpI1ju8vZ2leiwM9WifEwPa5RmAAqZi9M6NV4DTtAZE/R5x300HM9/8AWFeWL2bCqTtD5WzAkvfV3s3hBBsj4knkCPdAarY3fxhvpw4/XdCKcFwO5t8lh1Y0HCjNHRLdN2+4qeyl3OYN3HjFb6dwPN/yjvpf08c8kfYFKixTJCQ17vYP7qniYSaesf4R77sV3pJ+jEcy3kDB+86PHKcfsbVfotkpTqxP4Q/l7oeqdqtZ/wAbDwDRSSNsqB7KSl0umtWOD4gcokkW69Rg/GC8kUc9Se5ZFaAcA+ufjEgtAry99IrzasgEPlSGHbwSCC5IUAbtMiXAJwoBHKcfAacvJY9Y+AJ84apSvZ8S0CHa6dD4xz+1E6GuFB847uoSl7DWUcSPfC6rUnwaATtUM7NzMQr2roUjueB3UdcUWoIGXnHJk4gEsBxij/tAnM8hSHBTgFxnwzb3CEeVg1LwWibak5ueGfeWHnBAG4CMDWuOJBepzSc4o0NgR9N7ourGQZSOSk94WVe5YjoZG3TDF2OB3Wyd/hCjstQYguz5cH+cKLhMylPLwhvpJUlKcGUs+IljybzjsKMiBhVyJUgjPJ9IfdDd0KFCUSYPaZxDMWf+kPunBzzjkKHoVk8uRqXguTJBepwPvEKFCDoFmyGPaMcQiFCgM7yO6oF4kko5d45woUEKW5GJQ4wyZYCfXLKIcGuBeFCgrkpDZk6JDMNIcJAEchQkheTi5TRGZIGQxzhQoKFZGlJfHyicS2Gv9IUKCxUdGR+DxydZgU95PgBlChRyHXI/aXR0SijfJvJvYM1RTEwDLF00+qQoUPI1N7E82pqYjRKciFChUYbZIZb90RtTxEKFBGIkVDMPB45MltChRwopUt4JsckLcYXGGrukKfgXMchQQpBCLOzh8OHCC9mk4ZEg8jn4v5QoUCPJXFyFZwoUKNqCf//Z"/>
          <p:cNvSpPr>
            <a:spLocks noChangeAspect="1" noChangeArrowheads="1"/>
          </p:cNvSpPr>
          <p:nvPr/>
        </p:nvSpPr>
        <p:spPr bwMode="auto">
          <a:xfrm>
            <a:off x="76200" y="-836613"/>
            <a:ext cx="2647950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iago.barbosa\Pictures\tv digita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2428892" cy="442915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071538" y="135729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</a:rPr>
              <a:t>TORRE DE TV DIGITAL</a:t>
            </a:r>
            <a:endParaRPr lang="pt-BR" sz="2800" b="1" dirty="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43438" y="171448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6600"/>
                </a:solidFill>
              </a:rPr>
              <a:t>REVITALIZAÇÃO DA TORRE DE TV</a:t>
            </a: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 descr="http://t2.gstatic.com/images?q=tbn:ANd9GcSrkfuGpwBE5wTZGWl1grz6tjLjswUUWtTBg13qInp1GWvYic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3000" y="2857496"/>
            <a:ext cx="273802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20" name="AutoShape 4" descr="data:image/jpg;base64,/9j/4AAQSkZJRgABAQAAAQABAAD/2wCEAAkGBhQSERUUEhQUFBUUGBgXFxcXGBUXFhcYFRwVGBcXFxgXHCYeFxkkGhgXHy8gIycpLCwsFR4xNTAqNScrLCkBCQoKDgwOGg8PGiwkHyQqKSwpKS0sKSkqLCksLCwsLCwsLCwsKSwsLCwsKSwsLCwpLCwpKSksKSksKSwsLCwpLP/AABEIALcBEwMBIgACEQEDEQH/xAAcAAABBAMBAAAAAAAAAAAAAAAGAwQFBwABAgj/xABHEAACAQIDBQYCBwYEBAUFAAABAhEAAwQhMQUGEkFREyJhcYGRMqEHFEJSscHwI3KCktHhFWKi8SQzstIWY4OTwhc0Q0RT/8QAGgEAAgMBAQAAAAAAAAAAAAAAAwQAAQIFBv/EACoRAAICAQQBBAAGAwAAAAAAAAABAhEDBBIhMUEFEyJRFDJhcYGxI0KR/9oADAMBAAIRAxEAPwC0sOhAzUk5fhTjDhwdDFP1WllFFc19E5GoY/dNatcXNaeRXLViyDfGDuGhzbduFH735USYr4DUHvIO4lSX5S12D0Vs1gFYRQGaNrXaVyBSiLW0ZO7RypYUhbGVM9vYtreGuMnxRA8Jyn0qOaim2RRtpDnFbbtWgSzTHT9a1G2vpBwzXBbJcMxAErzOgyoExu1zbUlm4jHt4DxPWuPo7w3aYvtXXiIkrPImO9n0rl49flSlkklS6HJ6aKaiuy1r5od+kLeMYVZGbvAXwyzJ8qILuI4ukjI0LfSDut9duW/2gti2e8TnCkCSBzPh4105aqPse8+EK+0/c2Ir/wDxq6/e7dgddRHtRDuttW9cJFwBlH2xl6RzqabYliyiph7FqPvXVF12PVuLTyFaw91EYWriC1rwm2IQk9V5VytP6opTVPi/P0MS0tLkI8A2n66UR3HhPShjZ5hgDrU9jL4CV6K75RznxwNmekLtzKk3u0g92tJFDfJroB0LBfemzOJYDTiIHoSKcYX/AJ6HoS38oNQ+zr/EBzlifmTRsbdyf0SuCZvYIi5ZzDcZy5fCRNT20/i/h/OhzbeLNsggwbdkAHo91pHyBpzuxtW9iFu9ow4VAAPCJ4m8tcqWlmdxbCqNDzACcQg/XOizG3IX9f0NQOztmFbwaVKgeR9j/WpjaL9z1FXlmpytESoHd4H7q6eQCmP5DPyoes3svXqV+T1Nbyt3VH45n2MH50P227mU66fEf5XzHlVmGOHc5fF7Kw9xRJuRb/5rfur8PD1PryoSVhxgHhBjmGtn20NG25duLLHq558WgUVjJxGi49hMR4ezRUDtFyCf/uV/dHEn4aVNEz931yqExYj7N9B9623GnnGcfKpBUzTIDFYscZ/4m/8A+1WU3xu1P2jf8Xc152yD8nrKZQMswCuxTNbp60srGkXELYuTUTjN5cPafguXkVuk5jT4o+H1iob6RN6mwWELW+E3rh4LSkxnBLP5KueeWk1Q9rGFnY3eIloZpMa5lgCZYGCTnmIiKXyzcOg2LGp9npHD7Zs37ZNq4r+APeEagrqNDqKY7yfAnnVCWtovxfs2ZctT8UwZHDMmSSJjkdZNS1ve/FtAbEyoMgOEYAeLZMOeoyjShfiPjUkaeNJ8FiVnOg/Db1XY4mhlHQZR1B15Hwqbwm31aeIcMc9V9+XqBWVnj5K2MmQMq7FcWr4YSCCPClBTa5As5XSme0N5ksJcRlDl0P4aHwp4WharnbW0le8zOe6sgwYmcgAa53qMvgoLz/Q5pManJt+AeVXxjC2qlbYfiuNnwgDQcR1NWNs7F2bQ7QTkOEkCYgARHTKg63tcfDbXhXoNP7nqa5w21Oxb7wP2fzPSuPljLJSSpLpHVhFRTssjAbVS6e6VIyyGR16VFby7Wi8ygCAfc+Ph/SoLAYu1JdbnA/LThHh7xSW1rTPLGZIzjMZwSZo88m7AsL++Rf2v8rmL4La/EGeZjJZ5k8/f5U5bZ5uodTzk8j1nz/GorAYGQgB7uR8ydPl+NFeFsucgAAp0OUiNQa5+z/J8AzXHJxu3fIAVwQyGDJmehoh2licgKHvri275tu6IwElSwkAxwz4xn60/xuLBjvA+RFe30MWsMVI89qGvcdHZfKm169FPNm2RddUmOLnUhtDcokHhuSRoIGfzppzhB1IFtbXAOLdhb13lbs3fciBQ7uZJUD96P4mgVLbS3Xxqq4Wy7KwIIVlMjymutwd2cRbb/iLToFI4ZWNDxZ8qxLJBbtru0bSflCO+eJ4bnCD8TSfK2Ai/g1Ou17DZeeTXj/1HL/Spoc2xcOIxpRc5cIPeD85qX38xMdlZU91RPt3B+De9IudoNtJD6O9o3XvkPcY2raF2DGQIiNdOenSi6xiC+Etuxkv3z/HLfnQLsI9hsrFXjk149kh+R/Fvajlk4cNZXoqfJRW48JGWDu9uJ+BfAmOXPRTkfQ1CM/7JefhHHHoe8PKnW9l6bkdF9P6H8ajsY8i2AJ0A9dIYZjOnEDY+tWXBkq4U6GGKHyDDLzFWDuskYVPHiOQjVjQ628tizdNh2K8ELmOK3IA1I06Z0RYHaSlRwcDJyKRHpw5UrLJfDNqNEqz905j1H51CXhGYV1n7VluNR/DnHyqWW/xAhSZjQiRnpUPdAKh1Ez3g9luIREzwf7UaDvlGWC2L2oeNv+LY5/atwfXv1uksVjOJyfrCtPNlhj5gg/jWqPZngtBRSq1iWK6uwqkmTAJMa5Z5UpKSCUeffpV3hbFY+5ZVw9vD5IoAgOFAuwRmx4hGf3SBQdZu8IzYz9vjHwnTInMtkYHKMjS+2sebt2/eBAa9cZhB5OW5DIZE5+dR1m6BnJ7q5nIgEGNIgjl46+FIy+TY1H4kgl2WiWcESC473UxxZty1nz6rXcUgzeVIOmeU9CRK/wB+dQlq/oFcrqCNNYkCMgPWpbCbSKAIxDDLIqDJ8YzIGeketYlErcmSVnsSARfVOLLhPEQM9SFaADJiBGdOu24ADbxBZe9MIYYCAVAJM6wJ6x0ps2OV81ww0giTck5Ce9mo9/GmWIxCM0IqoVA4dZLGM50ET7zrFD226ZfQR4Tad2wQyGYAHBmQR3gCSYB+HUZ5+FWHhcQHRW0kA+40qpti4VsTcROIGSOI6cI1JHe7xgRnlpOdWpaHDbCj7OQ8tAK1gzKGVYn5JkxNwc14NY5ibbcMzBiqX2/jG7YoQVCzrlJGRNWze3htW27PtFW8w7sz3TyLEfD69aiPpS22MRZw1ghQ6/tLkZlSRCoHBg5GTrqNIrWq2LPy+kF06msfC7ZWmDvsTC/2qTFmASxnKf3jIHCCeeeg6GmuJtBIVCONssjMeZFEgwIu2gDpw+OUR+dI5sijT8MfxxuyDFwznkB6AVLYXHuynMwAxBPWDW8Du0mUktHiYqQubPHZObRkgFSpEEZGfXKlp5IS6Nu12dbExgIWegH9Kltu7WaypZbbNAGQPI+GoPjQlicOVsDhMEgaa0bYHBLidn3GH7PEYdALkkkOEB72fVaHjwpz3fr0Yy5HFUVbhNjYnF4ghEYs5JBuSBHKSecZelGGy/om2hxKzdmFBEjtTMDXRYow+jXEtdQWgiqEDHjIz1yjrr15UdNsu7Bi4vhK/wB667zZWqjBr+Tle3BO2yE3e2MUur2iqIDQQ/FnlHKikIKj8Fs10M3GVjHIRFSS2pE1rBvSqXf6uysjTdo1cUAZVA4/aN4Kf+HuaxKsrZdYEGp/6setMcfiUs/8y4q5Tmc48hTTb+gYC/8Ag+3ZxAxS8ShAz9mwJ7x0IJz1OlA28mK48Q5mQvdH8IAPzn3qztp704drdw27qu1tGbhEz3fMdYqq9h4U38VbQ59pcE+Uy3ymhp+Cw1x+C/Z7OwP3yLlz5/kX9qMdrnJRVW78byvb2l2lowbDKi8xCDvKfAksPWrJ2piAxSCNJyIOtNeUCBna1oNdMidPT15esjyppgyHxtuR3LPFcfSAEE/w5xkakcUe+T+v18qisQ3Z4bEXOb8NlfDiPE2uYyXQ9cq3KSSIkC2MxhuOznViSfXOu8DtS5abituyGZyJE+Y0PqDTImlMHhzcuLbXV2Cj+IxS24LRbuG2pcXZbX3zutbyMBe854UMDT4gculOLpCoIGSrAe1kwCiASnl5aa0z3tuBVwmHBjiuBiBpwWhz9WX+Wk8ZiYBYngIB7yjSecf7V0MUfiLyfJAYnEszkh7NwHR2AVm8SM4PrWqbXVLEsRZeftTE+MSIrdFKsuwVEb1Y428LfKEhxZussTIKqTMgHhjLM6SKkFxQoD+lnawt4S8DBLWjbUTr2rKH4h5BIHiTypBxYZcs893bslzyiPHzEnXP51xhyOExzIUicyD0Jyma6Z+8eayQOQI5wa5tkQ8AxAMa/DzPz96W6GF2I3E4bjATl1yOmhp3hsUYIJUeJBP9Y9qa3gDDSCW1y06edas2HYFlR2A5gMR5TVtJrkH/ALcEv/iZRIDNmdBp4a8h0pDDgu44QACIjw/Lz8TTRcO7d4oYJ5DT+lG+wdjDhBIAPOP186Xy5I41YfHBzdE7ufstbKSAOI5E++nvU7j9oGzh7tw6qjFR1IGXzj3phhbnZxHz0EcyelN32Mccl8KxHCF4XOYZ/i4f8qZDTqNYrl8ymsl9M6FJLaBw2m0F7pLFpPD0nSQOXnUJjsQXbUgc5OlOruy7vG6FH7RWgiD+iOh55VtNgu17szqBJXnMTHmOldLFiuW5C+bMlGhPdvCcd3Pl1oxsgBoGUzxdIjn+tajdm7MFsz1GXhHKnGIwV12m0rPAJYLmYGZMatHQZ0jqoSeba/4D4MkfbtErgFk0Xbt7Bd7d0skW7gDKcs2BKzrrQzulsx8U3Z95JniaD3B15QfCrjweGW3bVFAAUAZAAeJgdTn61ek0u+94PVZ64iVVtHdUrctqQeB3VfJich6xR2u7aLcuOMg68LqBlERy1kVJYyyDGUwQR4FSDNObWWXMn3pvHoYQtf8ABSeolJIEN22tL2hwltzGTHXPWM6kTjr+vDcE9QZHpTrc/ZK4ezcUAgtduM3ieIj2iKnRnVLSSnzObsr3kuoqiOw91mUTJPPIj5HSl0vkSIpzxim162SZAypjbt6YBuzv6yab4m0lz40Vv3gD+IrfA3Q1hU9D7Vrc2SiF2nu/YZWAsoA4KvGRKmNCNMwDPhQlsTdX6jirl9iGs2rburZTlqCORAHrPpVg3Zof3rw1xsK6WVDPcNtIJAHCzrxZnwmqjSlyRlLXrLXcXbDTxXbinPX9o851dW0MAGYE9wjRhoeUNHLzqq8DeF3bVnIrF1SVbIjhBYgjwPpV0VtybpmUgIu3xxESJBOn4g9PGojfC5wW7NrrxXTr9o8K5eS/M1mCxAuX2Q5MzngI6HkvrTDejEdpiXIMqsKs8wg4cvAx+fOt2+2aSIJhRJ9HeA7XGqTpbDP5/ZA/1fKoG5bzqwvoywot2rt98gTmf8lsST7lvapFXJIuTpCO8OP7XayqsxZHATyyV3Y+XE6j+EVIYi53T8QyHw5n0ob3b4rr3sVcPedivq0XXEdADbA8qmLj5c+Xw+Wo6+VdGL4FX2MTgUOc2z6MvyAIHvW6chxz7NvEqJPnINZV2SkWeuH86qr6cMD3bJzIZjIUE91AONmzg6p0yy6VZuE26lz4VufyGPeq1+mvHybajI20aASwZu2gEgDKAqEHiOriBzpPNajyM4/zcFL2nnIxzz0yiAOmnzmm9smYE56gcwKci1kAoMCZmAZynP29qRtoSgMxwzmNQfiHzGtLKmFlYliFZRGYgwwjMETr40YbAfiw8IM4AGZgHOdPH8RTPaOwYwpv8QlTaVlI4Xm4b4nqSBbXMgEhwfON3e2g9lxwGQY4lOhj8D4ihZ4bofsFwT2z/cLrWH4rQnJgSCOcjLXnOR9aktljgyNMrmOZgpZQoM85kg+Q5EU4w71xMjaZ040wltWEuCGMU7tKmHVVDFFZjmqg6DIdKhLN6KdYnEFlCKpYkg6wBHU1cLm0kDlwSG1Lp+G2FF64vDxwCUTQsY1Y8gdMzSWzNkWrQyUcWknNiTrJ6zXFu5bUwzkkkDu5ydAJ8IiKTO07TnhtyCpIMiJP5+desxwUIqKPPzm5ycmN9t7OCjiRA33oJBHjw+PWg7bW0b1rsb9glTZfiLDUNosjmuoIPWOdEW3cQwt8SOQUOoPeX/aJ9PGoi1tWzdtuuJQrdjhYKP2d4TGUf8s/h15VWXHGVNrrokMjjx9lvbpbyLjMOt0CGb41H2WGvplPrU19YgwKpTcLb/1G4VJcoxCsrRkDMMCNSPmKuXDlWUXAZUiQevgBS8ouIVOzLuIAykST1z1FIYjEEsgVgOCWYmIA0Ez61FbcxPD2biJ7QTP3QGZo9hUOu0yoZ3VmZz8OZ1yCxGfkOtLZM8Ydh4Y3LosewpKiSCTnI0M5zWYvE8AAAljkq9T1PQDmeVR+zMTcSyHviGaAtsaj7q+f4U6sYMklrglm8clHJV/PqaZi7V1yBkqdHaIYHGwLc4y16ClcIwKyPEexNINs9eje5/rTbZ2KKpEdaH+WVvyTtEtSWKZghKCWjITEnzNIrjT0Fd/W/D50RtMyA22dqY8PAuXbK8/+E7X2ZSV+dCu2N7sVY/8A2zcAMgXMKUkjOJkxVxfWvCmm0bCXl4XBgGRpqNMjr5GhOD+yzzJj8X295rjByzHVZHhy8BVp7n7Pa3ZFy1iMQq3BPZ3Sj8BmIhlnlHKaNG2Qo0VWzzhQpjrzE+3nSYwto6MFPRhwsPME1dt8NEIBMD2M3SthuzBYEWVVg0d2CrZZkcqCruGJJPWrE23YizCEEOwUkdACxHuBQtdwdUjcQcuYbX1o424PquyRaJIa6FtZZZv3nH8oeonZuzQ95FIyLZ+QzP4fOuPpb2sQbdkaIhuH95yUQeiqx/iFMYV2zGR+B3sYKuCsFY/aB7jEZ952OvkAojlFdsfPXly8R1oc3IxbHCkE5JcYL4AhGPnmTUvfv5gayTl18j+VNroCOzdHVPXX1rdJriVP3fUwfasqELd7MVTP0o7Fu3LuJvQ3Zo9hAD3Qw4B8DEQZYwTy4RJyyt4Xai95MKL1hrRz7SF1jmM+pAykDUSKRyW4jUPi7PL97V4MeBj7UdPSmWHw5YhfvMAvQmQAI8zU1vDbFu9f4AFAuOFQiHVQftCMukTyOQFIbFKvdtBn7NEjiYBmgBgxYCRmD3oBHOM8qBF0g0+yV3t2bctotxxC3JzBWGgyhPCc+6YBP3D0oa2e3eHjU/vbtc4u8biLw2wAqL0RfhkDIE/EYy4mY86hLFvhZTrJiPH/AGNRy3Joii00wstklBHL9fryreFxLlgoVixIAABJJOQAA1M1zs2+CAMx5jpr7URbERRdBDqlwKzWiwyDoOLiI5ga1yXC5bWh+UqjaGgv3F+JWX95SPxFOsdtApZDK0FjBiD3QDPlOlNsZvFbxdnumHGZXl48JPxD+1CN7EMHiTwsCI6GDmPWuxj0GPElkjKzlZNZPJcGqJ/D44uSyyETuqZObNMkfM+1LWLvArNzBnz86aYdeG2ixy4v5v7RW7oPCR4E+1dOLEmJ4nGAcLKTDBlZTnyJgjzFLbtlXniALKOEg81Gje0A+tQbXO7mdGH4NSuyTdsPbuhYHI6jPITl4EVTdMtKw2u7LBUi2Ea6AGt8QBDFM1Vwdc8vEUXfR/vCcTgW5XLJYMhyI6jPSDPvQfh9qsSHJAJPID5eER7VmMvuguXcOxQ3xD8I4pZxwkhRpJCacxPOhZYt9G4OiZ2xvRxAKqOtx5CAweGQBELPeOcedGO7uwfq9sXcSe8ACAc+A/m/4VHbhboHD21v42DfjiAOlsdT/nj2mKit4tv3to4pcFhe4nea6xMEIsD04iYmZpCWLHCak3bGo5JOLS4RN7P35s3cQ5IJCBgh+yAvxleueU+BjKp63vNbJjOZA06ievQih/CfR+toQMyEC6x8R73vFTA2KZBCgHiLHOdBw/hWHOZn4kyuJBE9f7/0qOQZD9czSuBw5FtQeg/A/wBa5tqYz15+YyNTdJtWThLg6Arqa5LVyXo6Zg7JrU0mblaNytFHRpK7bB1A9q3x1w9yrsgm9pSpQiQciNPw0oS2rguyeDoc1PUfkRzFFTPTfHYZbq8Lc9CNQeo8eUcxQ2aTIXdnDy7P0HCPNv7D51Vm/wBtTtsVdYGQbhC/u2wEEeEgn1q2brnA4O9cOboGbLMFjCp8+H3qidogh+E/ZAHyk/jTMOImJcsNt014MKnVyze7cI+S0tiL/eHORp18uhqH2JtNeztoDJUZ9REkx1pZ7hkE5zH+69DTUWgTJhcT/mT+Je961lMhcn7p89fWsrdGS9ba002zxraZ7bKjKJ4n+EKM2noIHlT4Gq1+mDfNbWG+r2yC14wxkfAuZHjJgVx/ctD6XJS+3MUWZiTLMTJ1mT1JJmOdHO5P0T3MTh+0LC2HEqGSSZB7zGQyrmIg55mOQZfRbuf/AIjiy93Oxh4dxyZmngTTMZEnwEc69GWMOqABRAFahD40ypz+Voo259DOKsKT3b3hbJkR0DRNA+0tktZvEXFZGEEhhwNGkgNHga9XkVBb27q2sdYNtwA8dx4zU/mp5isywU90WbjqL4kjzhhsQFAB4u8Q3FE8DTEnlBPuDRJgcC162rspEcXCwBGakqfRgP8Aem2093L9kXLbIZtlgRmYEswKj7SyQwPRhS+7GOPdthu4wkCZ4WPKehIcjXwjQ87K+G12h6K8C+O3csjDm/ZbgvAl2UEsLnFIYKpJAM5iMtRGUAbweE7W4i6EMOMEEEZSTB5ZGjhmW0/DeTjsuPHiVhGakQYI1HhIzJkf3j2GuEui9h7jPZuAkrxMeAHKOImSszE5iCDpR8GpbV2LZMN8CTmXPpHkNKy80GOZB+Yiu9nji70k5TJEGfyppfbv8XjXbxyUlaOXOLi6YP4u7y6mdJru0xXvgySIYHQgZAZZjSne71tW2haW4odO2VWU5grxQZ8Kkt8d1Gs4y5asiLR4XQmTk4+EczBBHlFClkXubPNWbUXs3DUbeJCgKFC5BVLNn1JYkk0ebt43sbYa854pDBRokGRkNT1mhfZGwLVkB7xLt0PdVD5T3jzz9qa4/a2bAZAVzfUJZvjGHC+x7Rwxu3IK98N+8Rfi1hw54jwrA7zsfsqB8WfKjj6O9w3wFpnuPx4q/wAJuk95ViYRdDAnM8yKCfoz2ZcGJGIv2jwW0Y22uSO80QUU+HFn4irm2eZWTzqaWHHy5f2TUtXUehMrd/8ALPqw/I0taXLvQDzgmPc0uRSDYQHQkfrxpzb9ClmzoeEgn9dKj8WzKckZh1HD7Zmad/UT98+wrS4VgQe0MdI196zKFlpmYW6CiyCCRoQJE9aX7FTyHsK5w0FfU0qK1FWimcdgvQewrl8OvQUvFaNacUUNWwa9BSL7OTxHrT4iqy3w3yxa3HGHYKiEqSqqzAgkHiLAlTlplQZcGg3u7KWJBb3H9KaLhgNCfWKrDZLbcxvEbGKAAP27wDfy21LL/EBSuM2Rt/DwxxFt/Jyw/wBduqIT+/wuGwlu2nGWcMyacSW+8VB0BLcEdapXaWIFy9cYA95jAORjQAjkaLcfvNtAOVxMBzwmOG2A0DhkcAgmAP5aCmtsWDAgMDxTOczMjxnOiQluZT4LDt/Q/ikuca4mw0T9m4hkgjoeulSH/wBO8USCWseMM4z6r3MqHdjfSJtJId1fEIWg8VuVLRJUPbEqYgxJy5c6sbYu/dnEWjcUqnCJdXYK1sci2eh5Hn70VSlHozSYFYnYF9HKtZdiDEqrFT4ggQRW6PF32wxEhrjeKWrzof3WVIYeIrKJ+If0Z2ImTirmKkW5SyNX5t4L16V5932259YxTMAFRQERc5UeM/b1k9SYyivTt1gq90QBAH5R4f0ryRvAnBfurLGHcgsO8QTKk+JGfrXOhHka3HoL6Fdl9jsu28Q19nunxBPCh/lUH1qwhQ/u1b7LBYZPuWbQ/wBC1OWHkCmYPwCYtWmFZWGiGSD3h3fS+OLh/aKCAebKdV8fCapkYIJiDbUFbYZmUkAXAtvMrnMLxadNPK/yc4oU3j3Rs3byXgCCGHacP2llc/COEaCTNI6nTOS3Q7G8GfbxLoi9h7C+tojMBwd1iSNSNQBzzqU3h3RsPZYPbLAB44SQV4pOQBAInkcqJsJaVUCoOEAQBpApW6gIIOhFTDooYo15MZNRKcr8Hl/Z2O7PjWMiDoZ0iNcx5eFMxtG4zRbSJ5t5gTHrUjv8FXad4RwniXjUCBxBVDxGhZgx/ipC1ilTVZY/CBn5f7CmMM1je1g8q3rcgk3D3bV8UhJZmtntGkQZEyDyI4iIPgRVpjdjC37ha+rNcPdHfcAheQCtrQ19HGzbltHu3kZblwj4pDBPsyOXOibEYU3FbVTIKxIII0INI5dXWZzj44Dww3j2scj6O8Bzw4Pm90j2LU4t7jYEGfqmHJ6m2rf9QNRmzd7jabssYeHkt2IU+D8lb5HwotS4CAQQQdPGnseWGZXEBLG8bpidrBoohUVQNAFAHyFLAVoVhai0kDN1lcPdA9Omf4Un9a/yt7R+JFWQVJpNkP3j7CufrR+40+X56Umb1w/YAHUnl4RVMh3gjqPKnHOmtu6FOeQ0+Q/oaU+uLl3hWYdFscVqk/rK/eHvW+3X7w9xRKKOjQvvJuBYxbG4C9i9l+1tmCY++vwv05HTOifjHUVusyjZLKix/wBF2ORibN6xeEZE8Vi75dwFZ9RTK4du2F4SmIdf/SxI9Pib1q6ornhoXt0XZ5s2+dp3yFxGHukLofq5RhPOVQdaHLO7eKcApYvEHQhH4f5jlXqjaOADjKARzoVubGu4dmIQ3bJPEBbE3LZYksAgAL2ySWyJILHukaRPb0imrK63A2TisHcc3MluJBTiM8QIKmBlpI150c8Nm6ys9pGuL8JKqSJ5AkZDnUjaW1cIQXEFw6I0pcy1HA4DfKl02I4olpkoSW00ZGPARArKc/4c9ZVEHp7Rv2j5aBU+6sjM/wCY5VR2+m64N5iQYQlTA78BtfE8JEV6BdJBHWq834wXeW5HxjhbXJlgfh+Bpf06SlkcJeUVqLSUl4CqziVFtOAynCvCeqEDhb2g1MYPESBnVMbH3pbCHsLudhiShOtpmOef3STMaA+eR/u5tpXbhDTPw/nRsmOWGdeC4zU4hqrV1TfD3JFKhOmVF75IJYknKP7+lYqSIPz/ADrq8kj+lNVu1tcoocr86UY5U37akWxckKOfyHWqos85b8X1u7QvXvs3HYAZiDbJtyxIgnuSQMs9atXdGzaGEsOqIGa2rEwJls/xqq9tqWvnhCwtxySBm0k96c50yjlSlree9bsrZXIID+JP5muJmhLPSj2dJbMS56Lb2hvGmHIJcMdCAMx6UPbR+l5VkW1DHlnJ+VVlisS1zN2M+eVbwNpZyWT8vU0XFodq+TAT1S/1RO47ezGYoscgrZaCI6VK7B3uxmEHZBu5E8LnJTrIPDIX/LkM5y5w6Y4KM5gEE6fIc/Cmt7aZcji0GgMSf3o18tKbjDHh/Khdznk7Ye7rbxYzG4+2j4gdkZZltWzwFVBJHHdLMJMCV+WtWuLYEAdR8h/tVU/RE3aYq40ZJbz83YAf9Jq1i+fv8sqJGTkrZTVGmGR/eHyKj8q5uLk/kPwrAcvNv/ka232vL8qjIjnEHPSe63yiB8zXbOdeRj51ojvDyNIXbwQEtoq8RjP4RJhRmdKw3wQSxByHnTeMxTi84ZVIMg5gjQgiRTY6+9F035CpHU1o1laNNAzRrRatmuDULNG4ep9zWvrLD7R9zWjSTVlli319/vGtf4k/3vkP6U1Jrgms0iDnE4jtV4bipcU8mVSPmKijjL2EE2eK7ZGtky7oBOdlmPE37jN+6RkC5L0m71lpEJHC7xC4iunAysJVhJBB5g1lV7tLdi8brtZxVyyjHiCKTwgtm0ebFj61qs7ol8lwUN704EMpU5C4Mj0ddCf1zNElNNrYTtLTDmMx5iuFCbhJSj2g7SfDKL2vhpDAjNZUjoRkR7zS26+1FUrxNFy2QRMjiA0MqRnyMg1L704bPtPvd18tGA7reoB9R40F3GKOHHIzz5ajKvUz26nCskTnxvFPaz0Ts3EC4iuh+IAzOWmY9PyqSQt/c0A/Rtt8XrZtg6d5c8+EnvL4wYz8asFDSON8UNM3nzqHxr8Dkeo9amgKZ7TwgZZiSvTWOYoiZREm/wDr9a0vgU706/gKSW3H2Y8yBTm2w4eo6DT+I/lmaK+EUUpvPs/ssRdX/wAx4OmRZjHhkaG2w54uR/Ora+kbdC5cP1ixMkDjWBlAAkD0qodr9usKFUMJ4jGZ6CNBFcvCmpuC75/4Gyu1uYm1uMj69B61wmPAyXPy09/6VFXsNeb4jPmTWJZujkPenJQyfQBOJIHEMTJY+HQeXSsN1tTy8KY9pc+4a2b7n7Le1AeKd8oJcS8PoFtTh8RdI+K6EB8EUGPd/nVmKuY8vxP9qEfogwYt7IsGINztLh6ks7Qf5QvtRePiPgB+ZoqVIoTCwFA6/wBTPv8AjXTLAby/KtWzkpz5f9J1/XSsuHK55Z/y1dIhy576eMj5Aj51pBxBT4f20rdyzJQjkZ9wQaUtW8vVvYkkfKsbSyPc91eR5jpGUUlw5/rwpw4+RM+cz+dc8FEwcQKkJEVqKW4K5K0wYEGFckUqVpNhUIJGk2pUik2WskECKTanBWk2WqZY2ak2pdkpJkrLZYiayuitbrBAzFbrQrm68KT0BPsK4cQ7AbejZq8TqY4XyPOJ0PmDnVVbQw5R2VhBBg+mc+REEedWztC9Nwq2jj5/3B+VAW+Wz4i6AJU8L+IPwH0zHqK6fp2p9qbwvp9AtRj3RUl4IrdPbjYPFI4EqTDAHPhPxZEZ6k5eFeh8DiQ6ggyCAQeoOYPtXl67B/UQeWlXJ9E+3u0w3ZFuJrWkmW4TPdOc90yOWRFP58e2W5dAscrVFk1hrhGyrCf9qGbIa9ZVLkcLudRkSM/PIVIWrRyLQI0A0H9TS1yzPh+vakMQ4tKXcnL19hzNXKaS5IlYsFnX26UIb0bhWcSxYDgc8xlPn/tU6d4bcQA3yH50O403XxXbJd7NeEJwcIMqORJPUkyBIyzrlanVYq3Qn8vtDMME32uAPxX0V31zRlYeWf69KjsRuhibfxWl8Op8pFWku1HCgGCQACx1JGpjx19aQubS6t+X4UpH1jPDi0/3Rr8Cn4oq61u1fYx9WbPnAA9STAqSsfRndb4zbt+RZz7CB86NLu1lHMUzXeMSR86vJ65mlwkl/ASHp0Fywm2bjBYsWrKKItoqCTE8IAmB11rp9puZzAnw/rQ4Nq8Xwz6ilLe1FGRFc+XqGaXchhaaEfBONimjUn1ptZx7FjwsR1U1G4raa8MpJIzIHQfjTC4rXrfbYdwGXSfgc/cbmPMZjpVxyZJO7Zr24rtBZ/4gKQGER1HDOXI6GpnB4gOgZTkf1B8arvBbwvcR7boUdcmBHXmvUdDT/Zl66ly3ZvBrZfhnhMyGGRBI5EgHp+PX0meblU+UKZsMUuOwixeKW3cI4LhDd7iS3cdZyBkoDByGvWtf4laGZcCeoYfiKlcNhgigCT4kyc/GlSK6646ESI+vWontEA6lgB7nKtDG2zpctn+Jf61KtYU6qM9chn500bYtk/8A40HiBB+VXuZBBWU6EHyIrlrVOxsq2NAR5Mw/A0m+wLTGSG9Huf8AdV7iqGjW64Nql8VsOY7N3XPOXuNl4d7LOPnW7mx+l26vgCpH+pTNZ3cljVrVJtapw2zHOQvMD4ok/gJrj/CLv/8AYH/01H4Go2QavbpFrVOn2biOT2SPFHU+4c/hSWIwOIjuC1PjxMD5QVobZY2Nqt1pcLieapPguXzu1us2QKSawicqysriByp95dodlcPG0cDZanQxypbatpbtkN9m4gnycZeorKyh7nakFpUVbiLfAzKdVJHtRBubtNrF9LqQToykQSpgNwt1jkcprKyvYL5Y+fo5a4kegMFigyhhoQCPXMU8WtVlJR6GGKUKb77T7Ps0+9xN/LA/+VZWUl6g2tPKv0/sPpknlVgm23Ipvd3njrWVleUjyd3ahjiN6zGVRl7eN251lZTMccWidDd9psciTnyqf3U2WcTfFsvw5FiVEkAfvanMVlZXR0umxz5kjn6vPOHEQ/bcZQIS8/k4VhP8IU1EY3dfE2wSOyuDlmye+TVlZXSlosD52iEc+T7B8YjEW7nDiLSICYV7b8QnkGBAMeI9q5VWtXzctiVu/wDMQQBxDIOJyE846VlZSDwQWZRXTHY5JPG5Psn9nbOS+S18sA44SoiIMj4lhudS93cheMPbu3FI0JhyPIsJHLnyrKyu/iitPxj4s5sskp8yFMdgceq/s8ShjmyKpP72TA+kVD4nerHYeRdWyxyIkGCM57yEQPNa1WU/plHNPbNL+v6Bvgm9j7+WL923Z7wu3ASBBKEgMSA2v2TqKJayspXUQWPK4x6RpdHF5+ET0pMYoGsrKX8lnDYvoKQOMM8vnWVlbRRhxn+UnyIy9yK3h8UzrIXmYk6xlOVarKjRYoUaMyAfAf1rnsD99v8AT/21lZWKIc9ifvN/o/7a1WVlZoln/9k="/>
          <p:cNvSpPr>
            <a:spLocks noChangeAspect="1" noChangeArrowheads="1"/>
          </p:cNvSpPr>
          <p:nvPr/>
        </p:nvSpPr>
        <p:spPr bwMode="auto">
          <a:xfrm>
            <a:off x="762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0421" name="Picture 5" descr="C:\Users\tiago.barbosa\Pictures\INCLUSÃO DIGI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623629" cy="432567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83568" y="2636912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</a:rPr>
              <a:t>IMPLANTAÇÃO DO PROJETO PONTO DF (inclusão Digital)</a:t>
            </a:r>
            <a:endParaRPr lang="pt-BR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9394" name="Picture 2" descr="http://t0.gstatic.com/images?q=tbn:ANd9GcQwIzsI7MVXHI_Xw4dHc-tJSiHPfh6j6QM4lAUBcd3fjHgisgNx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2571744"/>
            <a:ext cx="3790023" cy="280512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714876" y="3500438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CONSTRUÇÃO DE PISTAS DE COOPER 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466" name="AutoShape 2" descr="data:image/jpg;base64,/9j/4AAQSkZJRgABAQAAAQABAAD/2wCEAAkGBhMSERQUExQVFBUVFxoaGBgYGBgcHBwYGBgYGBgaGxoYHCYgFxkkGRcXHy8gIycpLCwsGCAxNTAqNSYrLCkBCQoKDgwOGg8PGi8kHyQwLCwtLCwsLCwsLCwsLCwsLDQsLCwsLCwsLCwsLCwsLCwsLCwsLCwsLCwsLCwsLCwsLP/AABEIALcBEwMBIgACEQEDEQH/xAAcAAABBQEBAQAAAAAAAAAAAAAEAQIDBQYABwj/xAA/EAACAQIEBAMFBgUDAwUBAAABAhEAAwQSITEFQVFhBhMiMnGBkaEUQrHR4fAHI1LB8WJykkOywhUWJDOigv/EABoBAAMBAQEBAAAAAAAAAAAAAAABAgMEBQb/xAAtEQACAgICAQEHBAIDAAAAAAAAAQIREiEDMUETBCJRYXGBoZGx0fDB4TJSU//aAAwDAQACEQMRAD8A9nWpQtebeE/E1xri2xfUW15OMxZfVOUz6Y9Pvr0W1iQdARMTEiY60ozU1aFVE4FNuXgoJJiBPwofGhyvoMaa9fh0NeceKeO37DhbheI0mfZaDvAB5DfSp5J4RyGtmm8ReL7uGuhVtrdRkDenNnGYhUHQy5+W/KfGPFHiPEYy6zXQG9RACoIAU6kEamAN5Og3g16l4b8WYfGWrlq/cVCBC5iBG8MmYzIBH7MDzDijW7V9ktIH3WTEOASGPSCQwGunvFZTlcVJdMKVgdviDKFQqse0MyhvaABIDbZgoBiNuutavw9xJLNt7pKo/qhGAYNsdsuwOx0gtvAINb4ruKbFu89kIzu4BUtpqSVKlYUyS24kMdBrWdxRJUBlgx16Hc6dIHeKic3Bh0GcQ4kMxSyMqt6SQACVn4kH2TGvsyD0qMVhtGEj3c9/3NdhcQdNNiSsz9foaFsZ7rQpAbWCWAXrMnTblWeMpMRAuD6jei7NqH03K7dSBJB17Ez/AKaMxYyFbbLlIAOoknMJHsk8uW8kztQeHdleRoV27fmes96WU296C6ZAVgjOsg6GOpnnW14VwrCLgPtFu8y30LSmYBpBlGU9o5RIaNwM2cv2VcAgGNJ02PMzyBPL9kRHKXSpOUQZg79JjvHyreDT7RTVjsRhDcuIo2AzH5wvxk0uEsMpVyJGadSQCRE6jpmBqw4PjGW4biHIwOWWVDAAiIaRvOvLen4m9dRbiP6TmJZIAOYaSRGg1IjbU1LtMcuzuHE43Fm5czeplViiyQNFJjmx01PMzqTTcJw7M/kqJY3cqx/UWA3/AL/KrXw7wlbmGuXGPsuqOSGEC4JBDAAMBGq/nrN4Cw/mcQshZIF3OfcqljPxFbVdX5C/Bd8Q8HPg8rMbl0zobQHoAgBiGksxCgd8g1Ea+i+F7peyt1lyu49XoCkxoCYJmVC6jSrN7YYEESDvTrduBAECuhRpmNkk0JxbFPbsu6LnZVkD/GpgawNTEUTcIUSzBRrqSBsJO/QAn4V5v4hxwuWmFziCXQJHlhPLnQiSZGmZQcp6+6plJLQym8Xca+0OM1zOEzRlQLpp/WAYmYmTtrWWfEohJB2Go+kSP376muYtVZxaUOImfa2GvXShLWKa6Ze2rSYBhZJ6SfZP9orzpxbk2yhl3jZA9PqG88x7iecUcMQMq+r1MNRBOnv5HWomW+AotopgExCgCDuCdzGu+tLgma66+YDKtqchZQNJJAIn2uusDaolG0q/cdAzu0tl1U7AKOQ177TrQVzKDLCCO3MamjsXgmtzG0mGIj3Su2sbAmgccuYTqANye/QDalFLqxAd6+NSpnTn0NL54IGske7TQR9P3vUamAIUnv261KZSTlAnWYjn+/lW9UM5L0nvz/tJNECzJnMANtT1Ex+tBltdfl0qUsNCsETtOoikwNv4UJFq5h3vAWiGJCw0g7tL+lfYGo+lS+Mc4uo6sxUkeskZSoywZHpLSxJ03OupNY/C426bghoMwJMADLl1n/TvVzZ4opt2y7XW9XsSIKiJ1JPIMIyx16Vo5pKmKg3D4FLqh34kFY7jXloJkjWADt866s3icbYZ2ItKASSBLmByEhh+FdVZ/wB2LYTwd22Iykaz+pMCvV/APFMr3bctcckTcJEFRoFABkQT7teXPyTgl/MMxl2EgAjNvz0+Otbbw34sWzatlMqvOoUe0NPaLH06afXlrnxyjGdMrwet3eIDKy51S4ytlBIkELzHaRWPxXAhxAI166w0gjbMV5k7ZRDnaSSuulYbiXGrl26z6hnJAyjtlgRy2HXQVqMHwPFOi2hFpHXQnNnA3ZYOwJidfdvNbR5fUbWIUWt3wtgkS47olu2+toydS2aIVdfYCwOhPOvOPGeMBuqqJ6rWYE+lh6iOggbb616v4ew1+zcNplGRVlXOpPpVRB5HmRzk1gfE3HcR9qdbti0WB09AXNlG5ZtSPLnnEHbY1fJSQmyj4lbNyz9ous7RDKGEJnLGUAY6gCPZHXSATVJexK3boKgrI1EgwdhlEaAADTr2ozjfEbzkLd9m2AAkmFJQHKNT7OgkmdI7Vlr+KdSchgGJaOW28aDf5VzyTm2gXZZ4zCHzMzNESAAPoY57fSoMLgAmUszaHTKYMjXflR+KuJllHDhUWCoYAmBmMMA2r59TEgCq/GuM6ATsCR0jr8ZrGOaeNjbDvtwEyvTLpJ00ABOsbD3ACmjE5VhQFJJkx6teWu360Hi+IKxzKMu23bn2J0oG5jWIZtJ0j9/2rWMWSWdglgRrOskk7fEwP0qTB4UXUkLDK/t6xHQnaefLSd+VVh7TFBJEDSZ76jvyrRcBx1hUuo4y3CqwcgMlHJIBmVJBXboatIqPYLwTw+ZRZKu9zKCdeo0WJojiFjIxTMCVlSRMaHvruTqdajxXGCrKsfezA895B+UV13Fm55lwn1ySTE5mJGhPUkk/CqatDl2bLjHjS2eF2MLYRbbMMrKGzQiEdRIZmmZ6HcGrr+Efhcq1zFsIUr5adzPrYe72Z65uleacLEtLzHpBI/pnUj3a6dq+i+CY7DsgtYZlK2lUQpkAEekSNCeuu9aQdu2HSDwtPC11c4JBAMEgiRuO4nnWxBh/E/hi2sXb2IusVAyiM1xmL6+mYIykKAAADrrtXm3FeFELmdi0ZRlygGWD78yVK7GvU/EHgp7qM6X7zXgoAJZRMENyGkHMYnnFeQeIuB4rC3wt4N6vUPXm3JAiDDHeY6nrWDj3oYzg32c5luQuUoNWj7wnppBPyoCxiWW5cYBSnmQpJMgTy3+6d+4oTHWiCSRCiTt1MA6cpO9QfZ2ZZMqI9M6yNttzrNTOqoQbjvETsxAYqNRpB92vP36U1+P3oCsdIE6QdR3jTvUA4dcCqREe0CQOvP8AWj7/ABJr7Kbt5cy6LCogksCCIAEaD3e6s3GFDQ3zWZNyRuIkA7iR2oR7mYwenP5yTRN3Jk9LMduUDNPqB6xVfJLSQWXnHLv2GvOsYRdspvwdniWHPb8p5U63dfSYWNY6/DWiGAfQK241gbH5U65w/UcuQ79dz0IPwNWmvIiJ7YdZJG+gg7ag6xtt/wAuxgdsOVP0kfvtReQK4GpPz2pM+eRMdflrPT++1Vf6AQ4b2t4M89d96beLLc1Ug8v0jepLuFOaVGYiOU78/jTVvCIcc+fXp9aSpj7IruIEn0g94rqJ+wI/qBMHpEV1Vih0W/BOM+QTlQMrKVbQeywIOoMjcxVXjLai6RbuDKusiZ1Ps9466bTUVi+hYkkpB0URruRP0+dKkOdTJ7HmPeNdKytrsg1XBeIW0UBmzEQ0Kea7LB9IEjXf+9en+BuOpftMoZVNswozyYPMhtdzGk8q8UttCBfujnpI61d+H8XLp5aXWCkezAmCCJYCe/wFVDmcZfIqr0e42cSzW50DzADaTrHv+HavM/4g3L9xslzJbyepW2GXbNm3zSAI5RVha8QriMV/Nu+XNuFAzRmzx7SzB0G+k1Y8Z4DcxloI49Vswt3kysO2oMgE8tN66OSeUbTE4NeDxPEY4oMpIbN1APPczM7dOvWmX+HRZzOW8trcp7Il9BGp1UE7iecDetpi/wCFt03LksAqM8tvCqobNG5EyP8A+DE6CqXxviwGyLZFtUVbeWWkeXmBGoES2pEfiaxjLoHBpbKjwzZBt311zBAcxOkSANCNCNT/AGoTCowvXGtwSoJgxqABMA+1vMe/pS8IxDjOF2YAsOuVtvrVvheDM2e+QCDIgHUFQDMcoI58jzmQ5zUNsqrRQ3HE6iCNGB6yQR2qO6SjQU1yaQevM7zHwqe7giTA1b2iNonaf3zoq45UqHjNoGI6aaHv3ptrwR0CKWkSIM7cgP8AAq5t4VXJJnUDKeu/Tlrz6VBew2iEDMGWdOmYrr0On+KK4ZYIGRxowJB0kTI+E7xUZ7pmkYuugNba3VzAepD6pmYBIHuGw+FEvdVcKri2GZ7u5LaKoECBAMnMflRFvBqjNAgkxodNCd++k7/2ojhzW2RbbFWCevy2B9rMc2mzbCYO0TtVylSFJAnC1m2JHIgivW/4Urba1ddEZPUF9RB0jkdDGxykb6ieXm+Ixtp7xFtQihVGUAgTuQCeQ2BOsAVoPCHj5cJce21oEMAA66EZfSuYfeEAd9aqLSdsUuj2YNSmg8NiGdFYgrmAMdJE86kznq1aPlQ/TZOpB2P0/OkfDht9Y2MCQTzHQ1UcS8RWsMQLjMJBIGVz9VUgUEfH2FjVrg15W7h/8aa5I/ElxaZh+H8K4cuAF3EI5cF80JcC3Ic+XbdkEOAUDaERr2rCnFS59jQzJ5CPSNdJj8K33A+N4YYYJdXE3WW43pUsqRnLrIUneQTpyHSs5iLRt3kfD4dTkDZs4uOrvL+oqREgEAaR76x5HG+x4tozOOw17LJRwoj2lIVRMAbDSgLGYtIKqQJ1H9PLXQEbVq8Zi7hQWnW4VgEKVgZojYDWJ58yx5mawpoxCQACJOvLfXbn8qyzVaFSKe+XJIBYwdZkc9e+806zZca5iJHITvpGvy+FWOJurbbMZZttzrGUzMd+dQ2+IoMxdRMmMoG3ed4gU021pDnFwlTIfIvXSstEwNYG20gcyQfdUxwBUKGYabamZM8+n60y9xYXB5dpC0iCW+63XfeltYWVKuAWJ+8SYHWk3Lzogc9kZCNyddYiO5Gx/WgwALg0IMjTlI5gz7qMtXra7tA121Mgid/jrR+C4LfvZfLU3FYwpaFBk7B5ALdpn+wm12PfRT3Lnv8Ady3maYbcqCY1+mv41bcX4O9uBd/kkf1KwJj3jX4VWYRlhpg6GIMfGTp0oT0Omdb4ehA9T/8AGlpqo/K6PmfyrqdP4iK9behYggHSe++9F8LW7euLbsW87kaARJjUnXbQULibBVVY7EmAfxrfeB/Clpkz3WsoXUQWupIU5gYT7pjYzOoquR1G6s144ZSp6H8L8GYgTn8q0SAP5j2zvOYFZPatd4VwVjBEtfx9lzEZQwKjrAkzy5D8qC/4Nwwu4pBcUhMOLiE3R7Z8zQEbmVXQ0bwnwDgb1iy738jPbRmy341ZQSCrHTWdq5VfVM61CC2maBfFfCsP6ke3m19SoSev9M61Jc/iVgTtegTB9Lz7WWfZ05t7hOxrFeLf4fYKxhL11MQXdFBVfPU/eWYWST6Z51T8L8G2Ltp3DiVu3VAN0gsqn0ZQD6tDvzq1JJb19hVb1+/+jecU/idhrdmbA88ndCGUczqCN5nQbZu2tHgfF/D8Zad8Wgt3ST7AdiAMgBEgjNMN3ynblifFHBrWDyoWkuuYFWdlIBykgzG61Bw65hrgS3bS4bp9o+qCJ1gZj+FOLyjkt30YydN2a/Evw68rtaLIUQpaASMzM2cuf9I1XWNwY0qi8xlDKnssdZ6xA132O3PnUicInElEFzKLSmDIIzOymJE6wqzE71BxP+Xda0fSVbUEnTQdddNRrrpUz453Xgzby6I8VZEaOF1EwJLa66gdKE+xm4xb0rrzIGkH57fWk4ughANSW5amDlgadwdKJxAu2pUINNCG9peWnIVooPFUTS8lrh8NktW4ULnUnN/VDEHTnBEfKmrhsxCruRI110n66U/jN1zh8CLYJLJcAGk//e2gB33oDBYhh5DSB6WkyNdW0nptQ+HdnT6nuYdfsWRwbZogNmnUCAFMkGZ7xA3M9qq8VZhBuHOg0Ec80mZGx5Vc4TFACV2k9SIOu+gABmqri1hyeozFte+sacoqpRyolYU8/hr6gXDbGa5sQBrvzjb8da1XCrGHRybt0qzSPSqkkbBoY9cwIjlQHhTC2r7XBcv2LAQD1XbgTNm5Jz0Akx1FaO1w/A2XV/tmHvEEwFbzSDBAnKhMa7nmBTmpVajdfkriwq3KmEeK/wCHOKuMTh7wX1yZuOvpgz7IOsxpVMv8LcfpmxAjn/Oc6fFKur/jCw6uq4hixU7rf1kZdcyDnH171A3i7DNp9pcmdPRd0JBGmnQmuZ+0e0/+P5X8jjxcP/f8M2vh/gypZyMFYqzQRro2XTX3UWnDElfTrz+X515fxn+IuIwaobGS5acmGdWkmA3Mzsw+VVF7+NfEFAJt2QG2OXf611Rcpq3GmzklxpNqL19zXcFu4wC4uGtWWXznBNwmc2YwNGAiFoPhqcV9q1aGU5oJKlfaMwC3WRtQPBP4gfZkU3A4F28XORUIJIRm3Mj2tu9G3/4jjCnyALuZGcMMibl2YRmM7EUNPbSNoJKv+O/jf5IsXwfigbOcNaJYx/021YjkSY1G/wCZqq4nwriFm2bl2wqJOrShEk8wpJ37VY8V/ig4hM15CxgEJanpz5Saz3EvGdy4vlXHuvIMBsoWBEaAnX0nX/UaiKTW0aruvd+wG+OcyqxmPRF6QY+FVQYwWygiYkKCNtpiNquOGeKjhi75FuZm8wZ0VoOkEZtmmDp0qqYnOqhZUmYA5yY2q4KkHI1KT0IuNZdgB3ygf2qNr5ZwSSDHtazHTfai7r3RkzCFZwBEwVnXXYwQKixmD8hwCZIAJkbgkEaE6gj5zVEyhjpr6lr4a43Zw90New6YhFmJRZDMR6tdG9zA9or0TDfxVwbQHtXFA2ORWy6/dynQbcuVeU4vHBrigWkUKRoFgmIJ+etRWrillKqIVsxzHTQk5dTEH50pRsarwe42v4icNur5dy4rIZlbiNEdwwql4r4e4HfU5L1mzm1m3cC//hpUD4A15fdAYBhb1BYGJj02ztrptO1WWGwVp1typCv5YnKSZL3M8ZZb7sCOlCiyHJFjf/hnhMxycWwwWdMwEx3h66ocB4dRratEzPJuprqv3iaj8PyD+H/CGIuZnOHfIABJtt7XxEmgOK+EL6gAWzud4X4+qO4r0PGXsNjAyWMVeyqQXZUCEjUrlLkDJmBk66qOmtVd47greIbzLQuKAxBVg8M8q3ssF5acx2rb042mzFSk1RQcM8D4jEA27dpi49QmFHNSZYgROk1bYv8AhvetrZVsq3WYZgbmhAHsplBUt1k16LgPE3DLOHDpi7KwiKc7w8AEgFD6hqx0ANZO/wCNsHibvlg3Lx1IZAVy8swLEdeelZuKTNLbVIquJ+CUtcOvszBLttSxBZTm7CBIO3M6zVR4dxeHs3XF7OWg5GXVQwGmkTB11HatNxPjL4qxft3cLYtyjC2E9TeZBAcnMR94+489ayBwnmMzAEQ2uWJghdNF2091ZShCPWy4ylK2DePcZhW+zW8K9y4tm2ylriwSTcZxGgn2j9Kq/CWOFnEhypeFaAOvU9qJ4vwBvT5SsRrMmdZEchXcC8OuLyveRgi9IkkDTTpMTWnHKMIppfYzlGUmyfi3i7z7rMVYBrYtkZp0VywjoNdqc15LrNdKkSWMZiT7yx9rWgbfhjEFtLZOvUfnRN3DNbXym9LT6o6bxp76c52KEXENwV8LZLhYZrtrKx1C5HDAxz1UyO471pMVxBMQrKxLEK7FjayAuplMupO521mJ7VFgsBbfB2bdtHzegsSIE+arEz0yyK36cGwW3oMn+of2+FTcqpUVST2YzE4UG1wZ20CvcBkgR/8AJU8+UVHe4MBhcOUUI9u1KtpmzeYTAge1odZ2FeiXfDmHZVVkBVM2USSBm1aBPOphwKwNrY27mtItoTSZ4/d4k6XX8/2isF4gFoiYiCDFAce4hnW0VgtOoGuxYDbeSa0XjzDWftT21lcoWQu0ZVMZTtr+NUfhTDIMfYDER56fIepZJ7xWbdysaVRSRQ4nhFwM0rcPPRGI5CBVpwjhL5SfLcQyicrSfUDMe6ve/T/UPnTTcT+tR8avY6R47wzg/tZldZXSUbcFTH0qc+HEDKSSs5GgIxmB1G07xuOleuC2G13B2I1rvsg5T8BUzTm7FFKKqzyXxT4bd8Nh7dgNcKFi3pKkSlsCQfcapcd4PxD2ra+RczIp2yxJiOfavc2w45n8KY+CX3mmk0FL4nj1vw89yzbUq38q84aMsglLIGhI0lW+VCeJMFfvYh77iM7ToVGo0PpzErqDzitl4HYXbuJVlGrBvcSWmO3y271qr3ArMa21juBT2SortnkGOxa3XQ5VX1CSWBgF1b4aCg8da9Sf7Ty3zEx+FexXPC+HP/TT/iPyqr4v4QttaIs21DkqRqo2YTuf6c1S06LjjkmeYoCtq5byK2eFliq5SNzrqd9qTBYdy4MAhBJ1HtSSoGupJEfGt54f8OW7hxHmKYF5gs6en470l7wci+aVOUlgUgkekAek9PVJ0qI247+ZvePJa+X+DC8T4o7YTD2dItOxEanM7HNry5CO1F8dv/acdkRQoK5Z39CrFtSTpoiqfea0nDfB1plUsYEbDk2msnnOb51Fwzgv/wAnKxLKpuAmY9UtEjlyp4xbUn9F96/gU5uTfV+f1ZmMbwvILTjMSxMg5Y0MCIJMHvV1/D7BIj3GxCDJ5TFCVzAMWC5iDvG2x3q/4r4Ztt5eQAxdSeUJPr+9+tF/+i2rBVrZKliFOUaxmDbsYGqg/Pberjp7MORZRxiZHxjww28UfLXKl0BlRQVALqwMD7pMEx3I2qrweNv2cjjN/LKMobVRqY0P+9vnXo17gFu+Ee4FLZddSN9eW28c/fQGL4JhEdUYQzQBo7ajWIUzsJ2pt7dExjcUn2ZWx43xFtQvp0Gn8vly59K6tYOA4Hmbfxzg/I611RbNKZXJZSwxyquVSUEASADuJ3BY/XvTMHwexdDEs2dvQqkqPUWAUnLqBnuiZ1MVRpiCZEx6Z5agCecBu1MwuMYXrZM+i8sqJGqnOTJ2P+K5OLkln73RipM9Z4j/AAa4dctqoFxHXe4r6t1kN6flEUH/AOwbXD7ZbDBXcDVn9sjc67fARW0uXzy56x+9jVJxLiwzZY3HT4kGvVlxxaoLfgweP4qjEEgtKxkVt9DmPYFdInmd4FCYzjBgvkWNmACgJJAUaa/1ROuh0GlZ7jguLfdLcgK5AA39Jkf9sj9mp2nLBALEGdNhG/cEfhzrxZNwex5s0F9GRTauZg7QQSBISV9rURoCJ5xyNXPBOG3L9suXtW8pZRJPrA1kR8P3NYq9jSMxXWBEf7geQ1gRPxFTXMZcFsML18GCYYkgak6B5G20U4zyfwOngi+SzU28cZZWdV8t1Vzppm1JEECOY/cZDj2Ga5iXa3LgkBSB7UADl10puGx1x7Z80DMRmOwLCIGmyyDy+VSWsSzuqKtydAfanXTdddp7zQ+Rp0l9SHalvo3GC4Tas2baXy6sEUMC0AGPUNtpmn4/iGEs2ywGbLGitrqQN513n4VnbnAMVmFqwbj3AYy3CSIn1Fs20D3b0vFfDBs5vtF5LIOuUg/Q7kT0munKfhaNeTjxejf27ibakjv+4qVcSvQ/P9a874bcbRziCEHsyJZo0MLOnvYc6tcF4hW5cyAPGWZ5zpG2gG9arkXk58WZbxSxfG4gjk0b9IjX4UPwvC2rd2wb2Up5hZw0QVC7HMYgwNO9EcWI+139D7QI+IG/xmqPjt8vK6QvQ0r2Ulo0fi7EYG5h3bCW2R0ZQXRXW3qdQSDlLEbaUd4cvcNtYWybtu1cuss3C2R2Dd/MYZewFZrA22XA3rZUy91GEQdAB0NO48CcLg0KFWRHBJEHdf38aeWyl12er8D44l9P5NtxbXRTkypppCkSDERppVouL5bVifBWJa1hLdtlIILTsfadmGx71qU4kfd8K0TMmtliMRHOolxGu6785ob7WzazpyqHGcSNtGcwQiljp01pWFGS8CAjEXv9v/l+tbhtZ/IV534a4mq4gwTNyQT39rny0rZm6epqmSg1Tp3qNl/X86DF8g70oxJ60ighkn9ioXtg6EDXtoabbxBHPT3DSpPtE/4pADfYABCgADkP3pVcnA4uZ1Y5pJMnm0TJO/4VcB/fSuQRSKTYD9mbnrXGw2UqArAxM76ctdP8UUFA7/L8qhu4oAGFPw0+tFgUzeKLLu2UxGhESQRoZjbUVU+ccRizGqokiYAJbeAx1I6RynSncG4eqNevYm0Gu3bhbVVbKOUHkZJ+QrJ461cfEXPJd8gcxtoPd0H4VLdmsaV0bvy3Gn8wf8v7XYrqwwbFDQYh/wD9UlAZG/8A/bmC9l7Ob1Zoz3Zn/kdO0UHxDhWGt4vCr5WVP5jtmd2BCqAPaYj2iDoBNX+HYsx+rTpHaTWQ8YTnuXg5/lqbSrygakzO+afpS9l4PUk2+kZe08keJKkrZ6TiPHeCG9xtelu5v8F1+FUHHfGOFIm1nuudiVKAe+SCfhXnr8TVVWelNvY0MJ7afnXqOC6s4lyST6LbivF3xHquWXkCAAIIA5DXY9yfhQXkR/0rxgbaH4b/AAjvQ+HsyAQL/vD6H3UQ1vnlvDSPa7R868ScEnVHrVGW6/v6CM2wAIY75ozAd4H70q94fjrd8radfUqjMwXMMoZRGnsyDvsKAx3DjcIZVOYAAodCB8dxpU3gzDr9oct5cKmousVWc6gDMNQw1+RrHhhfMk+mfQc84cfsF8Ve6vz9PmxPF+HvG81024t5bY8wf/WPSimGG65yQPnW5/hFgnXDNiLxPqYpbXoimCwG/qb/ALe9UPifL5eJUeUxIHsXDbGoBH8s+l1mPUNx0q68OcZa1hbYvDJasWpYZTIJY+0eRkxv869H0IcXJfxPnV7dze1cOL0o1pf3Z6Jh7VsFmVArMfUYAJ7nmfjXnv8AF4IbNlzkDh4UtA0IJYAnbYH4VqWxuHu4bzleEInMCRrt2M6V5F45xF2+tmXDWQWyG651YQDlMyRB69YquSSjowhBtZPwM4dYQkG5cRV6ZtTPfpFafBcTwVoQr21HYj8awFjh1tgCyqTygmPrTlwFlfuD9++uB8iTKlyxuqJeP44PjbrWyGU5Y6GEUfjNL4axVtcZ/NKAZGBJ1EwCN+4NU+QIztBXLIAHL84FMsYdT9wwep3O86dzW7aqxXXZ6fb4jghtct/8v1omxxLCbl7fbUf3ry8YG0d7YHz/ADp68Is/0N82+kms/UXwZCmn0j2HC4u3cBKMGA3II5966/cX2eZ/CvOeEY57CZLQOWSYIJ1MfpV7hfE9xfatjXpofrR6sSk7NPC8vxprhY2n3xQ+C4qtwaZZ5g7ipbl7Q+z8v1rRSTKojweHXUqqjXoPfyHeinDHSq0GlFaozYXiLJielMg/uKFLUq2pFAydkNROhBpPs3el+zd6AOyGlCHtSW8MTpOtP+xnrRYqEYoNwaYVU8vrU/2I9RTTZikUCHCIdI36GKhs+GrCqVVNDvqT23Jqx8uo7o0pOI1Jnn/GuA2bd91UEAZdMx5qD/euq04twBrt1n80CY0y9FA5HtXVSSN1yBr8VxKASvxyb9TVRisI95GQzJLHWBqeWtalcWyyfUQQIEbae6mYZRcuEMgJMQSoJ+ZFYwnOCqLM3xwnJOSPOeI8JuPChZMRHPTtVljfDT21UlYkDmCY6ATTvGtpvUy6BG1M6nkB9au/HZLYYMukqraH7vpP4Vu/aJPaoF7LBXbeiowuEIQbjtrXNYJZQGI9S9eon6VWcHxgNk5lUlSZJUMYOu535/Kp7OIX0nIkk/0gEd5Arnkm3bNI+mqSLfx8720DWyQcwJI3iPzg1gbHE74uF1ZszaMYmQdCGGxEV6N4puB2tFkDq1sH1bZtB+NURxAA0RQB0n+xrSDaWhc9OfvMtfDGAGJLG7duFbRUqCBmnceo6wMvv2qz8RcStBcr3YRjrJDMOYYZgZ+I7giq3wvxIt5qnTQEQTtrvJ91UOI4nlZlCrox+8/X/dUVJum+jaL4+OCaXZv/ALHaOERHLrbYZkRWIIB2LNuWO/TtWQxnHDcU4e6VupYabdwgTlIjKYgSOv41e8avZ+GW2BhjbQ6E7jKd/nWL4XxBmJzhXiYD6wNNoG9EbponnwZZ276wMsR7t/dzpzXZ5D4AUy3i0O9pOg3GneN6uMFbtmCbSd/U0bVk+NraOWt6YAiNcOgGnMwPxpGwJ3cx8j9edaXNYtwCixt94/pGoqcWrB3TTsTFJccvA5U0ZRsMuw1PXUfjTvIjY7fv51qw1iR/LA06H9ZptriNnlbSOpmfw2pemyME/kZ3DYRm2Bnt0/tVnZ4NebaR/uMD8/pRtzjEHQjsAO/Xn01pmJ4i+oJJ01gxsRGoiaFx/MuMcSxwWHWwvrYE/eYwPgB099Q3uNIzhVEjmeROw+VU2rNCg8up179/fVhw7hRBzNvOg6T1rVKii6W2Ty+tONk9qkTblT4PatVZFIgGHNMNiDHOi9e31pl7lVbJ0DmzTTao77MI9r6U0Yf9x+tMVAgQil82NxNE/Zu/0plzCQCQZ7QaNDIBiV6RSHELTjhAdjTfsY6gU9C2Qs4OxineSx1p5wXcU4Ydl1B+FAyPymrqlF+kpUO0TKibt8spA+QqPHYhEQsAAQDypr3SKC4hfVrTSwPqVYkbkgn4QaylHWjfitytLox3jPSyo5tlJ97Fn+ggfCrriIzhU9oeVl30gqFmmY/LcIJQMesA68oqLF4427gBOVmRd/cCR79anHpGik5J0AcN8LC3mkk5okSsabfjRp4GvJT8DUiM7d/hUqIy/cljz0j85rSjmBse3nAJkCi3pmJkyAPu9Pj+VVz4FROsk9IFWD4F5JczP3dfhS28CT90UNpA9uyDgnCgl0MNzI0Gmv7FBN4cRyWk6kk++da13B7q2jmZA5EgKQ+xEE6KROoiSNj2Ir7eBadiFnRZk/E7Ek0a7K7jiQXsLOEtWRtnZR7lBNZ+x4aZLjFiChM6TXoXE+GWVsWWFx8wJBQqQSST7Om3P3bwdKDw+An2hA6UY0Pklk9GZw3AFJ0JHTWrvC8DIGjT8aurGEA2miEsjqal2QqKK5wYmJjSOfPr79KKt4JgfZnfb/FWrWoXSfgKeh05/GpxZVoo24OS3MT25bU+14cUbkmrpEzE05rJ9/799NKiWUq8Etf1Hfr9PpRQwCDlPv2o37COi6VJ9lbtRjELYNbUDYAfClCxRAsnp9aiNWorwK2M849KT7QeelLFMKjrWlIi2KL56/SlF8nfX4UnljrSBaKCycYtgIERTftJ7UqARXFRRQWcuLPQUpxzDkKjKikK9xTpCs5bhJ2j41OiTrI+v50Mia9KlVyOdSyh5tHkR8jT7dhht/eka+eh+H+aT7T2b6UhithGnZPkfzpK7z2/1fKuoAGW31n3mh8Rwa07ZioJBnbn7udHk9aQPWds0ToEfh6nSY9wFBp4etq2fdurST9Tp7hVm9yoWk01YsqVEdtBt9QI+k08W+wJ71yn3U5KuiLIVwgkkjNPX/FSrbEez+H5U8NT6WKDJjFt9j9K7yx01injXajLOFjU69O3v6mniPJgQwBGsDsKQW2HIfWrFiZpJFOibAgr9BUiI39P4/lRarzpGb9mliFg6AzuPdFMcEmpr7napsNZgT1ooLIxA2/tT1ce731KR7qXIDy27VNFWNU0hYU7yxzFctkayPlNFBZHe0UmgnPSisZCgd6bh7QgEzrVLQnsEIplWTWF/f8AiuOHX9xVZE4ldXCrBrC9/pURwy9TRkGLIAYprVPcthdqaF3oTCiGaa1ECwO9c1gd6dioDtzzIPwqRDUrWQOdILA60rHQ63dI3p5Sdf8AFRGzG2tQpiDtqKQwqe1LQ5tv/UPpXUWURFEWQo1J5dant4SdzHaprdoDvSm5UgMGDHU1E2FA+8alLGuUdaAIfIM6fOnfZm6rRGlNe5H6UBRCLZ7U5bRJ7fvepEXMef4D9aJW10+tMVEdgR90+/Sp8/Y00r7qVT8KLChj3/fTc9TZqQuP2KMgoYbg2kTUT3R2PxqQssUMozMANPhtTuxNUEWreokg/vvRDMOtNNpf3NN8tT+zQBICKcGFQG0O9cbQ6migsmzUhuUOLccyadm7mlQ7ExNzXaf1p9vQbTVel8sdgZO/b40QbTdfr+lFBYXB6UwqRFQeW/Jvr+lL6o1Ovwj8KKYWgkCunuKCPmdQPl+VcpfqDRQWT30kGq9rxXUQe3+KLe4/agckHn+/wp9BaGHibD7v4/3FJ/6t/p+v6UbaY8+dNuoOk/D9aBAp4uOhpy8U7TSNhlOy/T9aRcLH3f386AJhjJ2HwpGEnXnvSeXHKlVj/mgBoY8iI7z+ddSEf6Qfn+ddUUVYQb3SkE0ldSvdDJQsUualrqbAR2+dJYt5tfmefurq6qokIyxtSq/WlrqQx09Kcvzrq6gBXuaVwNdXUwA8Vc+Ux7z/AGqe1aKryzHrr8PlXV1OifJPkpuXWurqYxypXFdaWupkkTiocSSFJHSurqTGBYRdQNoo411dQhMaxpmcg6/CkrqGA5XNOL611dQA0k0JdBnfeurqGMfh2MHefpUhuxvXV1Ahc9NzV1dTAjKVGbddXUhjSKSurqdDo//Z"/>
          <p:cNvSpPr>
            <a:spLocks noChangeAspect="1" noChangeArrowheads="1"/>
          </p:cNvSpPr>
          <p:nvPr/>
        </p:nvSpPr>
        <p:spPr bwMode="auto">
          <a:xfrm>
            <a:off x="762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62467" name="Picture 3" descr="C:\Users\tiago.barbosa\Pictures\PRAÇ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3857652" cy="298113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85786" y="2000240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7030A0"/>
                </a:solidFill>
              </a:rPr>
              <a:t>REFORMA DE PRAÇAS PÚBLICAS NO DF</a:t>
            </a:r>
            <a:endParaRPr lang="pt-BR" sz="28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t1.gstatic.com/images?q=tbn:ANd9GcScFSLuqGyuQSNSM4_QTsDvSWtET7_uFx7YCVC_MQDjtRzHD9Ma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3852781" cy="296228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500562" y="2071678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CONSTRUÇÃO DE QUADRAS DE ESPORTE NO DF</a:t>
            </a:r>
            <a:endParaRPr lang="pt-BR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5517232"/>
            <a:ext cx="79401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/>
              <a:t>Ponto de Encontro Comunitário - PEC</a:t>
            </a:r>
            <a:endParaRPr lang="pt-BR" sz="3400" dirty="0"/>
          </a:p>
        </p:txBody>
      </p:sp>
      <p:pic>
        <p:nvPicPr>
          <p:cNvPr id="86017" name="Picture 1" descr="A praça, que já conta com equipamentos esportivos e de lazer, ainda não está concluída. Em breve, o local ganhará placa com o nome da artista  (Ed Alves/Esp. CB/D.A Pres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477300" cy="4014284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600" b="1" dirty="0" smtClean="0">
                <a:solidFill>
                  <a:srgbClr val="C00000"/>
                </a:solidFill>
              </a:rPr>
              <a:t>LEI ORÇAMENTÁRIA 2013</a:t>
            </a:r>
            <a:br>
              <a:rPr lang="pt-BR" sz="4600" b="1" dirty="0" smtClean="0">
                <a:solidFill>
                  <a:srgbClr val="C00000"/>
                </a:solidFill>
              </a:rPr>
            </a:br>
            <a:r>
              <a:rPr lang="pt-BR" sz="4600" b="1" dirty="0" smtClean="0">
                <a:solidFill>
                  <a:srgbClr val="002060"/>
                </a:solidFill>
              </a:rPr>
              <a:t>O QUE É?</a:t>
            </a:r>
            <a:endParaRPr lang="pt-BR" sz="4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8136904" cy="43548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4300" dirty="0" smtClean="0"/>
              <a:t>“O orçamento público, expressão física, social, econômica e financeira do planejamento governamental, será </a:t>
            </a:r>
            <a:r>
              <a:rPr lang="pt-BR" sz="4300" b="1" u="sng" dirty="0" smtClean="0">
                <a:solidFill>
                  <a:srgbClr val="0000FF"/>
                </a:solidFill>
              </a:rPr>
              <a:t>documento formal</a:t>
            </a:r>
            <a:r>
              <a:rPr lang="pt-BR" sz="4300" dirty="0" smtClean="0">
                <a:solidFill>
                  <a:srgbClr val="0000FF"/>
                </a:solidFill>
              </a:rPr>
              <a:t> </a:t>
            </a:r>
            <a:r>
              <a:rPr lang="pt-BR" sz="4300" dirty="0" smtClean="0"/>
              <a:t>de decisões sobre a alocação de recursos e instrumento de consecução, eficiência e eficácia da ação governamental”. Art. 147, LODF.</a:t>
            </a:r>
          </a:p>
          <a:p>
            <a:pPr algn="just">
              <a:buNone/>
            </a:pPr>
            <a:endParaRPr lang="pt-BR" sz="43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4300" dirty="0" smtClean="0"/>
              <a:t>Instrumento de planejamento que dá transparência da destinação dos recursos públicos e das ações governamentais.</a:t>
            </a:r>
            <a:r>
              <a:rPr lang="pt-BR" dirty="0" smtClean="0"/>
              <a:t>	</a:t>
            </a:r>
            <a:endParaRPr lang="pt-BR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PRINCIPAIS AÇÕES DO GOVERNO</a:t>
            </a:r>
            <a:br>
              <a:rPr lang="pt-BR" sz="3600" b="1" dirty="0" smtClean="0">
                <a:solidFill>
                  <a:srgbClr val="C00000"/>
                </a:solidFill>
              </a:rPr>
            </a:br>
            <a:endParaRPr lang="pt-B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Grupo 85"/>
          <p:cNvGrpSpPr>
            <a:grpSpLocks/>
          </p:cNvGrpSpPr>
          <p:nvPr/>
        </p:nvGrpSpPr>
        <p:grpSpPr bwMode="auto">
          <a:xfrm>
            <a:off x="4572000" y="3143248"/>
            <a:ext cx="4000528" cy="4000504"/>
            <a:chOff x="2928938" y="2542640"/>
            <a:chExt cx="2478519" cy="1726418"/>
          </a:xfrm>
        </p:grpSpPr>
        <p:sp>
          <p:nvSpPr>
            <p:cNvPr id="9" name="Retângulo 8"/>
            <p:cNvSpPr/>
            <p:nvPr/>
          </p:nvSpPr>
          <p:spPr>
            <a:xfrm>
              <a:off x="2928938" y="4124859"/>
              <a:ext cx="2308633" cy="144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600" dirty="0"/>
            </a:p>
          </p:txBody>
        </p:sp>
        <p:pic>
          <p:nvPicPr>
            <p:cNvPr id="10" name="Picture 20" descr="C:\Users\marcelo.cadete\Pictures\Nova Pasta\loa2010\asfaltamento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12497" y="2542640"/>
              <a:ext cx="2294960" cy="152399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upo 84"/>
          <p:cNvGrpSpPr>
            <a:grpSpLocks/>
          </p:cNvGrpSpPr>
          <p:nvPr/>
        </p:nvGrpSpPr>
        <p:grpSpPr bwMode="auto">
          <a:xfrm>
            <a:off x="571472" y="3000372"/>
            <a:ext cx="3786214" cy="3571175"/>
            <a:chOff x="428596" y="2857496"/>
            <a:chExt cx="2210286" cy="1436686"/>
          </a:xfrm>
        </p:grpSpPr>
        <p:pic>
          <p:nvPicPr>
            <p:cNvPr id="12" name="Picture 15" descr="C:\Users\marcelo.cadete\Pictures\Nova Pasta\loa2010\Brasilia sustentavel Saneamento básic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857496"/>
              <a:ext cx="2210286" cy="14366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tângulo 12"/>
            <p:cNvSpPr/>
            <p:nvPr/>
          </p:nvSpPr>
          <p:spPr>
            <a:xfrm>
              <a:off x="1450561" y="4143708"/>
              <a:ext cx="121835" cy="148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600" dirty="0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2732282" y="20612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BRASILIA SUSTENTÁVEL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PRINCIPAIS AÇÕES DO GOVERNO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2" name="AutoShape 2" descr="data:image/jpg;base64,/9j/4AAQSkZJRgABAQAAAQABAAD/2wCEAAkGBhQSEBUUEhQVFBUVGBwXFxgYFxcUGBcVFxUYFRQWFxUXHCYfFxkjGhgXHy8gJCcpLCwsFx8xNTAqNSYrLCkBCQoKDgwOGg8PGi0kHCQsLCwsLCosLCwsLCwsLCwsLCksLCksLCksLCwsLCwsLCwsLCwsLCwsLCwsLCwsLCwsLP/AABEIALUBFgMBIgACEQEDEQH/xAAcAAAABwEBAAAAAAAAAAAAAAAAAQIDBAUGBwj/xABPEAACAQIEAwQGBgYGBwYHAAABAhEAAwQSITEFQVEGImFxEzKBkaGxB0JSwdHwFCNygrLhFTNikqLxJCVDU3ODsxZ0k7TC0hc0NURjhOL/xAAaAQACAwEBAAAAAAAAAAAAAAABAgADBAUG/8QAMBEAAgIBAwMDAgUDBQAAAAAAAAECEQMSITEEE0EUUWEikTJxgaHwQsHhBVKx0fH/2gAMAwEAAhEDEQA/AOtUIqhPFXPOPIAU7b4k45z561zPUROh2ZF1FComH4iG0bQ/D+VSrjwpPQE+4T91XRkpLYqlFrk572549iLGLy2rrIgWw0BokXL5RxBBDdPAeVVXD/pMxKFVvC3dLBd0AbW8bTgNbiYIkd3WtL2z7MjFXlYOyEotrMEV1EXswYnMIiSNJ1YDSs1jfo2vrla01tgp7qyUKg4oMoEyCAFOsjlUbOXlxZlNuF1+f9v8GhT6TbOVWe04DeknKwOX0ZTSGiSRcB399XOI7V4RCwe6EZAZVlIbRBcK7RmykaTuY3rmuO7IYhLAPomOmJbuw/8AuVTRSTBKx10Jimu01tv0i/mDKGOguAh87YJQcx5ksB5T40LK3lywX1L7o61hfR3jbu2yGhTBV9VDhZDKrRMciDFTCh/zH+VcZ4Fd9Gb7GBFi+A0wQWFjVSNSYf3Mx3FarivbW8rYdbWe2CiqwuWx32W6lq4ylpzr3twaljw6lONtG8/On86ZS4rzodGKwykaroSAw1XoRoay6/SEBYw7siO11SzhXjJ+sVADAMGHB1++a03CMWMRYS6FKC4M2UkNGsbjfaiaISU3UeRw2Y2LDwnMP7ryPhTVzD+CGek2z4bSv+EVLNjp+FM3sO2ZSGIAzSIBBldJMSIOu/vp1JrgZp+SGtlQScrLMScocaCB37cn3rpUnDQfVZWPQMCf7p71OII0M8426zGgG221FiWXTOJlgolGbVtp0MDxOg5mrO9LyCkHadgxzgesYgFe7ykMdT4jTwp+/eAUliAACSToAAJJM+FMJaA9VmA6BiR/daR8KM5o3B9mU+9dP8NHuoICARRQYjlQZ+ZUjxHe/h73+Gk2yc3dYER6uhMyNftDQER41asifkFC1SnkcVFu3SgJIJgTAEnTkAY1ovTQafkHA+7waL01Mgyacy6VCC/S0i443B1pNEFqIhITGSIIpvFlTAI/EUy2m1GrDnRqnaBzsyDctwaRU/EQahMtaoTtbmacK4EUKOKEVZZXQFMURo4oooECFCjihQpBtlImPXr8D+FPrxNOp9xqiw2BCZoZmzMzd45spY6hdNFnl41ICHw+X4149po9F3S5HGbY+1/dqfg+0KxGrLERGokRzO1ZUr4H4fjSYjUSPfUUpRdompS5NfiuOlvU7oGuupMGfIU2MSTuSay/9MZWVCRmYEgEHULGbwnXapNvibDkvx/GmlOT5GTguDSC7Ig7QR5BoJj2ip13DJeDag5g0qRPr2xbII5jSsl/Sz9F9x/Gn8Nx9gdYB5EA/jTQz6dnwLJRlwXd/spYbP8AqbXeW4uihSBcInYCO6Inlp0qu4x2XsXTaVXZFsqEUKQwCi8rxLAkwBEztMzSrnFWf1m06bD3UtMQOo99WvOvCK/SxaqRRYrsERaw62jblVbMYKZi7WQs5Z9WWEHl5xWx7N8PNjC2rbRmUGYMiS5bfyIqJYxoB0K+Ug/nlVkvFLcTmA8Nz7IqzHli+Sn0scctUV8EyiqtfjBPqiPPU07Y4lOje8feKfvQuizty5JpHX8aQ1keI9pG3tpym2xCgwWE+dWNryV6b8CHwqkgwJHPmNI0bcUk2SSpzMImQDoZXSQd+RHSpBohv+fGpQmhDRU/nSmiMxYMmgiCYaZUEmNxEx7KlgUIqUL2yFcQAesVA6t3R+68qPdRPbYfZPWZQ+8SP8NS3tAiPz8aS9npRTa4FcJEOxbyk90rJJMBSJO57upP7tOtc1MMDoIXQGdZ0MN05cvOlpYYTqTJ0mNBlAgQBpIJ1nc+ABuDIBUEGZk9IjukQdzzERzp+7LyLVEQOc0EEQNJ5zv91PB6K8iqNAVkgaZokmBIXTfmdvCm1atMJa1Yj2HWFNkCnFMio119asirA3Q49ymWI6UmaKrVGipysGlFR0VOhGDShmoqFEgU0KFCoAlXMETvbw1zztlD7xNMXOCod8PH/DvH4BgBVtQBri0nydXT8mfucBtdMQnmq3B/hqPc4AnK+B+3bdPjWpDGlZqR4ovwT6vcx/8A2bc+rcsv5XIPuIFIbszfH+yJ/ZKN8jWxNpTuAfMA/MUycDb+wB5d35UrwRDcjGXOFXV9a1cH7jfcNKi3LUb6eenzroK4YD1WdfJ3+80rIYj0jn9rI/8AEtI+nQdcvY5vZw7AGWzySQcoWFJ7q6bxtPOnF32/DSJ+YrfXOGq262W/asrPvBFMPwO0TJtW5/stct7xyBPSkfTfz/wnc+DFHTbSl2eKEkjKe6QJIIDSAZU8xyPQ1qrnZu2fqXB+zcRvg4FRW7Krya4vSbQb4o1J6eS4GWainHFW6L8fxpdvjbTqBHUA/jU5+zRG1xP3hcT5rUS92ZuMCALbgggxcTUEQRqQaTszHWb5JI4+SuXMAPAEeyenhRJxVB9b4N+FQh2avIABZeAIEd7QCBsTypm7wy4vrW3HmjD7qkoz8oZZUaTCcWUaEyp8DpPMUd7iktKALymBmI8TyE8vGsimcE9/TTKBoV01kzrJ12EU7mbq3vP40O5NLSG4N3RtMHxA7Pt16efhUrEY1UMHU9B9/SsFa4g4OUhjABzcjM6bzIjXTmKeHFWGwX2z+NOs8kqI4wbs2+HxYfbQ9D+dac9IIBJAkDw3E1i7HaMToRKmDEHK2hg67wR76dt8eDZS2aSByEbDQa6U66lpbrcDxJvZmxFAis/hO0KLoTI6Sog++lrxokznXyBEeXjVnqI0Dsuy6dARBqPe4erAg7EEEaEEHQgg01c4uuUZdSeXTzNPYTGBxroR7o61dHMrpMqeLa2hDYIwYb7vxFRbikb1Pt41WaAfwPlSOIeqvn91asOZykkZ8uJRjZXUdHFFXRswBUVHQqACo6KaE1AhxQopoUNw2i3o6FCuQdUOhTVzEou7AfnpSFxyH6w9unzqWiUSKKgrTR0SAFHQoVCANFFKNFQIFR5qOKBFQAFc9TRkzvB8wDRUcUSUhHoE+wvuA+VGLYG2YeTuPk1Ko4oA0oRctyNWb25X/jBqI/CkO62z/wAoKfehWp8UKj35JpRTv2ftfYA8nuL8DmFMv2YQ7Fx5OjfNVq8IohVbxxfgP6mcbsp0dvain+G591QsT2TJUqWUg6EFLqadJCmPfWwFArQ7MPYNv3MM/Z651tnyuIPg+Wml4FfBJCuRposMJ117hJJMgfu+db+fE029lTuqnzVT8xSPp4E1SRhrWGvK6gh1lgO+HUQSJ3G8THjFX1rDKObe8fhV2qAbCPIlf4SKGXxb+8W/imrcWPHD8SsWUsj4ZT2WGUEhlkbGCR7VkH2GnHxhbQkwDGqkawDoSBIg7jT3VPOGH5W3/wClRTZwQ8OuzDlH2/urVCWKG6jRROOWWzZCW4DIBBjQwZgwDB6aEH2ijqScD4/H8bZ+dI/o4CSJEmTBXUwBJ9WTAA9laFngUvFL2I4P59sUKdbCkbSd+Q6zyJ600Vq6MlJWipxa5CoUKFMAFFSgtChqQdI/c45a2W4rnopBPvGlQr/EGfwHQfeayq326n3D8KqOOcevWcuRRcJMEMwSNJBkrrz91cP62dbY3WWjArl+H7ZXncqbKghWMZ1MlUZgP6vnETymiPbS4Iz4fLO36xdY8cg18KGiXt+4bOq2bjKZUkfnmOdWeF4mDo4ynry/lXJH7UBc2dCMrFSR3hoSJkHSd45U4e0gSGyuugaQNp6maC1rhEZ1/E4xUHePkBufz1qpvcVdtu6PDf3/AIRWAPbshQfRGCPszsY1hvb7adtduQcpIChiYJRiNArT3WOneGvny1p5OTAqNouIYahm95qZhuLMPX7w67Efj+daxmC7TG8rNbKlVbLOUgEgAmJOo1iecU7geL3HLyVhSAIA6SZknw6VXbiNVnQ7V4MJUyPzv0NM4rHKmm56fieVY1+PPZ+sBOkwddJgxpUGx2vVy4S4jFDD915DGd532Puq1SlJWkJtfJsW4o86QPCJqTh+KA6OI8Rt7elY212lg94qfevxijHaEg+snlH4UPr9mS0dBFQr3FANF73jy/nWP/7UsFIzIF5+3lM86iv2tA2ZPidiQefUH3UzlJeCKjc2uK694R4jX4VOVgRI1FYDDdoHLEFV58+nkKZu/STbs3GsyQ43GVzBy5jDBSNvH40scl7EaRvcRj1Uxueg5eZorGOVjGx6Hn5GsHhO2tq7ba6hBtpGZ4hVJMANmYQZ5eI6iR/26sDMDcXu7wDprEGCdZgUNTvgNI6JURuJoDzPiBpWMH0h27hFoOCzCQsasIzTvtGtOP2jVVZnEKokkA6AamdelFzfhEo3COCJBkGm72JVdGMHpv8AKsHhvpKwyTluCCJ1BiJjN79KSe3mFO90TImSN2Er5yKOt1wCkdCVgRI1BojcAMEgE7CdT7Kx3C+2tshjaPpFkrpqA4j46iRUS/2vsBiHeG+sCRIJ2nXnQ1/BKN8RRVirX0h2SBbV5YyAQQWhfWAE6kdeVHhe0tsHMhJ0BOkgg7T1Bg0dfwSjaEUUVjcV2xsXLmX0gzCQLe7AgAtp1Agml3u3lhALTXIuGANDmIYkKAOpIInwo6yUa/LRRWZsdp0tg5iYjSQTB5bSY8KLDdrrYaWdmXn3H08hl0oKaYHt5NMVqFi7fe0HLkPE1SDtnbDyzPB+r6N4j+zI3FZ3tnxFcRfttaa9kVApCgoQ2diTBZfqtFX4Z1IqyJNG1ynxoVynD23mS13OdWYEgnkMxDkt5mPAdBWnvRM2g0qjQfgaz/HEm4M6sUiNMw1P1hykRGnImeVaG0vdGnw/nWc7Z4t7VsG27W2JXVSVJUC5m1BMgEryESN50z6NjUpbkRMFYkQzBsxAJW5MlDmGq6gifA7U5ewFgowYmIMznjbcDKfxrPcM4/fN1A9+9lLRrccgyDGnPWPdUYcexQJzX74gazduDXpuIIpO38jazVpgrBJnU5zJIu6sRrMjWZ32o7WCswNQRsv9boASI8uVVWP4tiQpe3cu5c4I1aCuVTIM7TIjbQ0gcXxVxFKXLsej1bOf6z0zAiZ3ysnjEdKXR8jaizu8Psx3WbKCdEF0kTqYGQ+cD2Uf9E2SIi+wDEwtu9oSFzbINDp5xVO/FcSbel27I9IHPpGOsIUBOaftxtGtNticRcTKLjlwxLQ7eqVQAjWYBVtOU+NHT8g1G04Ngltqwtq6KTqro9szlAzKHgnQeXtqZwtu/c8x/D5mqHsazpbuLdnMWBBMme7BHODpMVa8PvRdufu9eh60s47BjLce7RYS9cRRYy5g0nNtlykaaHWYrN8P7LYq2zsVtsz3FcDM0GEvK0wun9YPcau+1/ErlmyjWmylrgWcqtIKOYhgRuBWbxmOxoa7ZxDEBrN4gZbOoFq5HetiQQy9atxJqJTJrUy8/ozGf7m3/ff/ANlP8bwOMu2rSW09GbZlmzEBpXUDuTAM79BXJ2c9T7zUQ+tVtNi7HSh2VxRt3FdlYtliXYwVcMd16VIw/Zu9bUA5CR0b+yBzA6VQ/R5hla8SVBIZIPTvAz71HurScexTriWVXYKCugYgQbayIBjc0kla3DaRccPEuT1J+VOv2Os37r3TbytpmYOSX7oB7uhUxoQdI86Z4Q3dTxB/hNXWHvrIXQ5i0afWQkXB00INZYR+plsHdiLfCrYs+gUKLZQpkAkAERy0Gp8TPOsa62QzBsuZdGk2p0IBzA3Nw0atrIrfj2DrqW9w5ViO0PBcP6e43eHpv1mguENmaW2Ugd9T0NXOCoLluIwT2PS2guXP9TvW5iDoMtwsViRAnTyqz4wh9Bdy5Qcp1YkD1QdSNY6kVV8H4Upu2yiMWT1WKMuUSfWcgd2CRrO+lavE8Aa7adBcClwR6pcarl11BPsircPTymrimYup67D07SyzSf8APCOco1iB+yTpfeIlp/2Pqzm8fCnGbDQZJ+pvdc6xK/7M8ttPdU/HfR/etHRBcXUSt2O6Z7hU2pA1OvjvUVex9yNbIJ09a8Nx6p0tjYaDw6Usseh1JV+pdi6iGWOqEk0XPZgW/RP6GABdIYB2uDPCyczohB6iCNtaq+JYm0t+6Lq22bMuv6wGCBlDRbYEjkQdo21m54Hwh7AYZFXMwYhWlSdO8S2ubTcVHxPZd7l13YWWzme+LkgQIXuOAdRvE8tqWo0Pr3IXD8ZZa6iogzszARm9YDvQTbGsctJq+wbqQYBGinURoWMDfqDpypqzwa4MutgZYiEuCIM/b38asWsMSSSsmBop2BZhu3VjSqMfJHkMzgb1r9Pa2VU3i92HAeR+rzEakicsCREgDTSaRxu8q4pQyZyRaIOQ9wFiJz5xsddtN+dXVns+VuF/SkyxeCiHvGTo0ZwATI72nwo7/AQzFjcugkAHKQB3RA0IIBj30XpoGumOY2/kthixEECRA8NTIgeOu+gNV9jEu7hQhuEyQpZ1DczlhhnMa7/fSu0lr0eEIUkgMo7xEkEnTSJPhzrGYPiF0szNBRkBJLZApIA0O8gkQNdR4UkIpIOuzUOzXWuW0y2nTuuBmZkY6CNY68zHsmmEZcMBbuupbfVnMLHRczKTuA3jyqk4FlDMbjKSR6yG5mkkTmCqdYjp63gKl4zAYc3CDKz6zEkkmdNIYE/medXJLglqrpFzZwrXFz2kd9SpPfIGgIhlVhz2OvdoVW4HiOCtgqwIQHQlRmZiASSRm9w0E0VK9K9/sL9L/n+DS4fiaZQNSROyzzPMiqbjmBuX3R7TMjLz9CxkQ0gwIYGdj41rJoRR1vgWzCN2euz/AFNkj/u94GPaYnwqQ3ALjKc1pGfYE2AANNNHMmPOtoFo8tDUyamYxeAXjbyZFGsx6KzlGn2S4k+PwpzC9m76gj9UoO4FqyokGQSATOmkHzrX5aEULYdTMxa7M3ZMugn7Nu0h5R3ltzuOtPL2bu6zfaPByv8ADbFaKKOKFsGplPhOBukzdLT9vNciPs5z3f8AKnLPAcrswuHvRIyKNtudWoFKAqNtg1MyP0hSmEtEGSt9dYH+7uEaeyqXiPHExOLBthwPQX0bMAJm1dYaKTV59Jo/0Jf+Mv8A07tYTgH/AMyviHHvtOPvq3HtEPJVZqjt63upxG0HlTTHWrQG2+jh4uv+6fYMxPyq04tfS5ijctvnRihB1gwijZgDuDVN9HWt5x4L8rlDhVzuW/3fnVch0b3g3q2/zyNX2GvFMwEEE5hyg5QG23mJ9pqh4Ke7b/PWrys6bUthGxbYljroI6AfMzTRJO5J9ppVFTtt8i2VTceWSFOikjfcjQmrbhvGQCDofA1yG9xH0cOTEx46mrrs52k9JmBMFdfMdYPOfnXf6acYRWJnkeu6TJkk+oj7nX8M63ZYjcxHLbWqXGYfI7KNgdPLcVE7PdphbaDsfgfHw2qZduZ2LH6xJ95mvO5seePW5Hkk3B1pXhLbj55v7+x6D/Tez6SLgkp76vdv5/avsMBaPLSwtKy1ZRtGstEVp7LRFaFEG8tJK0/lqp4r2lw+HuLbu3IdtcoBcgciwX1Z5Dc8gaiRCD20H+iN3M/eXujNJ15ZNZ+HWuTm/EjMwOYyCdRG0N1mfHQV2Xjtlb2F0buNlYMpmRIKkHodKxGJ7F2WYsbjid/UAnbmBO9Duxg6ZpxYJ5I3Hgz+BxYXMZ0MCSSCCdWjXXxmd/Gr7C2fSQQ8zAAWYn2a8/zFAdnLVsQHLHQgF0BYtsCRoAZ1J2AnkRWh7KrawoJzobhAUkksVGbdHUAbSCdQYG21LLIquIX00rpmVuYdxMW8TBJkehZgdTBMsNd+U67mhXRn49LFlupJ0kuraDkAToOdCq+434NHp4EiKUBQil29/wA9K0Uc4RFCKUBQioQKKKKXFFFAgUUcUIo4qEABRihFGBQIZT6TBOBH/GT+C5WC7PD/AEq1+1HvRhXT+13B3xOG9HbALZ1bUgCFDA6nzrLcL7AYm3et3G9EFRgx/WSxA3ACqRMeNWwe1Do54raDyHyptjrSl2HlSW3q0Bq+weNFu8zEEibY0j6zMs6+dK4c0BAeRA9zVG7C4cXMTBJgQY5EiSpPkYIrrKcGsJ6tm0v7iz72E0rVhsgcDPcTz+8ir8VVYZe/+90j4VbKtZmqkKwoo1pWSjCURTjHbDB+iZ0+zcj2a5fhHvqv4E8OT4R8a6F9JvBx+jXL4Gv6sN/4iqPeCB+6OtYjhmDYhMozFohQMzGY+qsk1tjO2pGZx043H5N12Zui4uT6zNrvoo1npt7j51sctVXZfgZsW5fR25ad0TsSNCxIkxoIA5Em7yVTknqY+KGhUMhaVkp0JShbqstGclApUlrJG4I89KkW+GOy5gBHLWCfKgyFVduqkFjAJAHiTy+dcjxHZQpjWtYhy73Hm28wL0kw3pG+1z13UjUiK3/bF2L2UX6od25bsttfjmrSdnMPYdLdu7aOIuIxdGcglG3OTSEUefTwpVqcqXB0MeOMMam1cnfPBncTwz9EwHo1Zm9GZzEkHvXcxiTIUTtOwrlfEeK37rBsmZASUX1gFECW8SADM8tK7H2k48FxRsqtsqCtt13ksCzjwOUgeYqD2f8Ao/wmJsNOdcrlCFIhgpDKe8CdmA9g51RDNeVxUd/5ZofTSx9Nrm9nvt88HN7nEsPBITKYYgZ1kE7CNyfnRrxCx6yoTO5zDeNQWO5nSus//CjBBTJfaCxZJhddWy++qe52O4ahi3cv5fW7vo2B11GZkkkx15cq0TyKK+rb9TEs1cxX7HP14zYGwI/5innQrWt2ZwSk5FuxMiWQNJ1bMCjJpoBHTzoVT6rGK+p+EaoCl2hqKKKUn3H5RWhGdCQKEUqKEUCBRQIpUUeWoQRFCKXlo8tAgihFLC0rLQINZfz+SKRftSNp1Xlm2YH7LfnmNxIim7iTGk6j+19Ycof89Nxox/hGR52pDUbnWkRTBNV9HmmKP7P3/wA67Kw3/PyP3VxTsEYxX7h/jSu3XBv+fnI+NFEZVYYfrP3/AMPAVcqKprR/XfvD7vE1pMFgjcOm3M8h/Osk/wATAR8tGFq4fgoC6Nr1O1QLVkF8pO25GsD2UEyaWzJfSSn+rL/nb/69urXs3a/0LDcv1FrbQ/1S0r6VCo4NfCKYm1r/APsW9zzNWfZjhxbBYNtFH6PZkb5h6FPdT3sHQyTh+FuyyBpyk70wbUNlMBjyOnt8qvxh59Zmbw2Huo1sKDovv1+dRWHQvcgJw+3ljvMeo+4dKPAYEqxJAkHu68uscjVkRVPxPtLYw7FXfvgTlAJ/dnYMdd+msUJVFXJh+lFhiMOHEOZ8tPjTgQf51QL23sGIVyYmMo03O89B7eU1V8c4zYv5Z9KpXcqF9UwSpJaCNu74+OuefUY4rZ2wqS8NFT9J3GP0e4LyZXy2QuUMB62IIcEiYMEH3aGqfs/9LqLdRFwjjOwUt6VGME6z+qEAan2U9x3hFq7g79q27BmysM9tSc1tmfKXUkjNoPAkzPLkmBxBRlca5SDExsQR935FX9NlWSLceR5zdR38f3Z1i1hMNiMYbgvph8Q1wvdS8zsjZmDA22A0BEGMx9YjZRMu+17COUDAHMx7jSGWBBhTqIY/4dogVr8LQ21vKJJgzzNogMNNpkydOnKrPjaNaSy6nOLikFiAveUkMuh6MvsJrnZdTqaX5s3ZcyfRU3zW1ezRV3b5GhVpG5LMvrECSTM6nc/5D0+aO+QpJ3WNJJifjz/Eku5gAdfE89N9NJ15TpI5UEws6lBtyI8tNNNhp8DzzWkcEfZ2IEvoNs1wrGmwn7qFC3ooAzLGkqqwRuN/M++OVCktDVZrAKMClZaOK9AWCYo4pYFDLUIJihFOZaGWgERloRTmWlC0SRGtBkGgKOKnLwq59mmr+FZPWEePL30LDRGK026z46j+1zHKH+VO5wdAQT5j47xSSobQHMeiKbp/uww+FX4mtLGpnnXF2IuN4Mw9zGmTbNdTt/RTi7rsfRJbBZjNxwuhYnYZm+FWVj6FLn17tnyVXPuYr/6ajmkOo2c27IXgmJBYgDKdfap+6u5XyAdWAPQat7l1qtwn0Urbgqtgkc2lj8bcD2Cr2zwXGIIS8ijoGI+Vuq+9XCZZ2r8ozmG4dinxalLDCzmBd3AtwJWSoYgnQHka3+HwxVQA0AdBv7etVK4LHj/aofMg/O3TtrB44+tetoPABz7sg+dUSbk7osUElyi3/R13MnzpaoOS/n20xhcK6+vee4f2baj3BZ+NSwKZfkK18mP+l3/6PiPO1/5i3V12PH+rsJ/3az/0Vqm+lxf9T4j/AJX/AJi3V12PA/o7B6f/AG1n/pLV17FdbjnFeJ3LcCzYa8SdYKgAc9Sd6o7/ABvGl9LLIo1E22aR0J1/Px1+UdKL0Q6VRODnxJoDgznmLuXjpca+2UMO8HX19GOgg6QBuOWkmqn9HA3KAg7aEQB4iQZ+6utZB5URTxNZX0d/1/z7i9o5F6FIJLouu2gIkchrp7p9s0LtpQDlbMekHlrOvl57eddabCofWVW/aAb5imW4NhySTYsEnc+ityfM5aX0L/3fsB4jk2Jx62lYuCAilj6+wEQNIEjT3bTNccFelfpI4Fh/6Mv/AKu3bJ9GAyIiEE37exA6TPhNcbwvZBLN5TfvoFFvMMwKkXHtC5bETrlzqxEj1CK2dPjWC03ux4YJtWjZdn7IbC2reYXCtoKcrTDRBBAO4kDUfVMVdYLH3FwLFCpKMhIZQwhs1sk5lMD1deoHnV9wP6PsPh7FuWc3AAWuJcZQzMNSBtEQB1AFRMV2WFrF4e5YdsmcrdtuzXFhj3Cq7EgmNR0M6VTl2tPybYpSg8cfuRuGYjE3RphsO6/aa3kX+/qNzOk6Crn+ireX9dbsZj/urYG+8M2s+IFWDzOsjz93lUbEWg24zeeg+BrltSLsWCK/E7+xE4fjrEH9F9GwU5GKkOQQJylyTO45/KhTj8LVh3lGnKWPzNCo8bfuaorHFVS+xCAowKVFLVJMaDzMfOvQWeaG4p1MOx2BPsqyw+GtpqxzN4CakJjiTCL+fIUuosWNspmsEbgj2UgrV/6O428L7h+JqJiOzyOZYknw/wD6/Cpuxu2VVm4rNlBBPhrA66VdYUKnqqWbmefuExT+D4alsQqj2mSfu+FTAx5fCo4tjKMURYutyC/nx1+FJbh2b12zeG/z/CpkGiKn8xU7aG1VwQbXB7KAgW1M75hmBgyNDpv4VJ9JAgQB0Gg91Kj88qpeIdrbNtwifrCeakMi7jVhOojYD+UlKONXJ0K5eWWhvHp91JlvAfGstju2zt/VKEE7tDsVMgd3YHY89vGqi/x28y9665AH7H1QOkknLv1O+orJPrca43EeVGvxfaOzbBJuZ43Cwx2nl5fmKh4jtumUG2C06nN3Qo38yfL8Kx6GdAIB2AJ0MzosdaK2SSIy9Z8xObXlOntnaKyS63I+NhO5J8F9e7cXidPRrvoBnkfVMkjodo38Krr/AG34iob0drD3TOksQSJbUKMoEADcnQ84JqMFkDVduXemAARPXSPaKNxyzCQ0n1iPdHQjfoOelVLqsidt2S5jtvt5xQrBs4NW9bVmmA3q5BcO4ET47yKmp294hzw2EEf/AJbuu2mgOWRMT1HQ1Sl2zDNB15nTSSYESNp5CPOpJvZZgQSIOpkHXYkEHnt1q19Zk+B1q8sldqeMX8bw+/YZMOHcobaW73pJC3kZizuFUQFblryPI6js1xa3aweHtuQGt2bSNqCAyoFIzbHVTWMbFE7GO9od9gR7YGms786UuIIYyWj+0ABEjQxqOXXaOsj1mWvBYp+aOiN2gsiJbfbYjTfUE1GudsMOrEEtp0U/mfhpXO7nEJGgBnoI0Hs7wMnw896UXkwBOwOaIBmNNZHmYiIo+ry/AHkvhHQ17X4c/Wf/AMN/wn89NaM9rsLE+l/wXNPPu6fyrFYXheJvxltFV0IZiVAMHXvb7/VB+6rix2ZRB+uuZm5rblR4Ak67eW/lTern7IuhCc+EXV3tRYcAWsSiMRIzW3fppllddR13p20MURK3sO3nauL8nke6q6zibdvS2ip5CWI8W36VIzOTJ0jqdfdyoLr5J1ps2Lo3VydFb2v7PY3G2ktZsOiB87hTcb0kCEBDKCACSdCeXSs7Y7CYsNca863HutrdR8jIJJaFa3lIOxXoBEQK3n6QYjMT7aLOevypsnVykvoX3GhgcdmyDwDhdzC2Fs+mN1U0QskFEgAICG1AIJk66+FOcZ4b+kWWtFimYqSy5gwyuH0KsCNo350+blEb1Y93LVOTb+xcse1JDOB4d6MAZpAUKFAyIAsxCAkDf5TMVNFuKaW4aP09Lknlk/paX/IdLHio8KFRWxVCs6wv+rI7D22Z3FlwwBcmTy7vOOW9abAdn0tiZknUmNT4SSaOhXqVuzjcLYnphEHL36/ypw7UKFPSFtiDRTR0KiAOJSw9ChTikXH43IswT3gNwNz5VU4vtLkcp6OYO+bxI+z4UKFc3qss4ypMtivpbHLOPN1RusgnQqfZqtOf0WDuxPmE/wDbQoVzu5LmzdFWitKW/SXFNsN6M88uvdnbLodaz+K40hcouHsKAzLqit6vM6Doff4UKFVt6rsxdRNxiq9/+yBcxIL+oqgyIWQojSVBJI99LZVAMCNzMmdlkyeZn4UdCk44MMd3uM2h6Qx6sGNADM+tuPHTp409esQhJZpgnSANfCP7M+2hQo3uW6mt0MWrPdzS0EzBIME5l6a7Deki1mO5AywBvzjn90UdCjqYI5JLexQwakE6yoPTULoBtoNB7PfRegGeJO4OhjYsPf8ADwoqFMmy7U+bLvgfAP0mB6QoIOgUHTvQAdPfWitdlLCHRSSJ1JPMa6LA+FChUStX8mvClyIxGLIQRpudzqSST569ahXLmmZpPgNOnnQoVQm3ydxRSWwVu8I0BXyb74maeTUfz/M0KFOwUFdxEbCPz5UfLUsee8fKhQqEoUFJ5n3n8aXmgfzoUKFgApJO+1JvXMooUKIPJDw2KLzPKKFChQY7P//Z"/>
          <p:cNvSpPr>
            <a:spLocks noChangeAspect="1" noChangeArrowheads="1"/>
          </p:cNvSpPr>
          <p:nvPr/>
        </p:nvSpPr>
        <p:spPr bwMode="auto">
          <a:xfrm>
            <a:off x="76200" y="-836613"/>
            <a:ext cx="2647950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5123" name="Picture 3" descr="C:\Users\tiago.barbosa\Pictures\H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5143536" cy="339227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142976" y="192880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REFORMA DE HOSPITAIS NO DF</a:t>
            </a:r>
            <a:endParaRPr lang="pt-BR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aven Pro"/>
                <a:cs typeface="Arial" pitchFamily="34" charset="0"/>
              </a:rPr>
              <a:t>PROGRAMAS DO GOVERNO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505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491880" y="4581128"/>
            <a:ext cx="190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Garantia de renda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267744" y="5013176"/>
            <a:ext cx="43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Ampliação do Programa Bolsa Família (PBF)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aven Pro"/>
                <a:cs typeface="Arial" pitchFamily="34" charset="0"/>
              </a:rPr>
              <a:t>PROGRAMAS DO GOVERNO</a:t>
            </a:r>
            <a:endParaRPr lang="pt-BR" dirty="0"/>
          </a:p>
        </p:txBody>
      </p:sp>
      <p:pic>
        <p:nvPicPr>
          <p:cNvPr id="2051" name="Picture 3" descr="Morar Bem">
            <a:hlinkClick r:id="rId2" tooltip="Morar Be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4752528" cy="259228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267744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Apartamentos e Casas financiados, por meio do Programa Minha Casa, Minha Vida em condições especiais.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aven Pro"/>
                <a:cs typeface="Arial" pitchFamily="34" charset="0"/>
              </a:rPr>
              <a:t>PROGRAMAS DO GOVERNO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23224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objetivo é melhorar a qualidade dos serviços prestados no DF, qualificar os trabalhadores para atender a demanda dos setores econômicos, diminuir a taxa de desemprego, aumentar a geração de </a:t>
            </a:r>
            <a:r>
              <a:rPr lang="pt-BR" dirty="0" smtClean="0"/>
              <a:t>renda.</a:t>
            </a:r>
            <a:endParaRPr lang="pt-BR" dirty="0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555970" y="159350"/>
            <a:ext cx="3206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t-BR" sz="7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4" name="Picture 2" descr="banner qualificopa">
            <a:hlinkClick r:id="rId2" tooltip="Portal da Transparência do Distrito Federa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43924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14438" y="1285860"/>
            <a:ext cx="6929437" cy="714379"/>
          </a:xfrm>
        </p:spPr>
        <p:txBody>
          <a:bodyPr/>
          <a:lstStyle/>
          <a:p>
            <a:pPr algn="ctr" eaLnBrk="0" hangingPunct="0">
              <a:defRPr/>
            </a:pPr>
            <a:r>
              <a:rPr lang="pt-BR" sz="2800" b="1" cap="all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www.SEPLAN.DF.GOV.BR</a:t>
            </a:r>
            <a:endParaRPr lang="pt-BR" sz="2800" b="1" cap="all" dirty="0">
              <a:solidFill>
                <a:schemeClr val="accent3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pt-BR" sz="2800" b="1" cap="all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0" hangingPunct="0">
              <a:defRPr/>
            </a:pPr>
            <a:endParaRPr lang="pt-BR" sz="2800" b="1" cap="all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813" y="2214554"/>
            <a:ext cx="764381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3200" b="1" dirty="0">
                <a:latin typeface="Arial" pitchFamily="34" charset="0"/>
              </a:rPr>
              <a:t>Secretaria de Estado de Planejamento e Orçamento</a:t>
            </a:r>
          </a:p>
          <a:p>
            <a:pPr algn="ctr" eaLnBrk="0" hangingPunct="0">
              <a:spcBef>
                <a:spcPts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dirty="0" smtClean="0">
              <a:latin typeface="Arial" pitchFamily="34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pt-BR" sz="1800" dirty="0">
              <a:latin typeface="Arial" pitchFamily="34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dirty="0">
                <a:latin typeface="Arial" pitchFamily="34" charset="0"/>
              </a:rPr>
              <a:t>Anexo do Palácio do Buriti – 5º e 10º andares, </a:t>
            </a:r>
            <a:endParaRPr lang="pt-BR" dirty="0" smtClean="0">
              <a:latin typeface="Arial" pitchFamily="34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dirty="0" smtClean="0">
                <a:latin typeface="Arial" pitchFamily="34" charset="0"/>
              </a:rPr>
              <a:t>Telefones</a:t>
            </a:r>
            <a:r>
              <a:rPr lang="pt-BR" dirty="0">
                <a:latin typeface="Arial" pitchFamily="34" charset="0"/>
              </a:rPr>
              <a:t>: </a:t>
            </a:r>
            <a:r>
              <a:rPr lang="pt-BR" dirty="0" smtClean="0">
                <a:latin typeface="Arial" pitchFamily="34" charset="0"/>
              </a:rPr>
              <a:t>3961-1619/3966-6350/3966-6319 – </a:t>
            </a:r>
            <a:r>
              <a:rPr lang="pt-BR" dirty="0">
                <a:latin typeface="Arial" pitchFamily="34" charset="0"/>
              </a:rPr>
              <a:t>FAX: </a:t>
            </a:r>
            <a:r>
              <a:rPr lang="pt-BR" dirty="0" smtClean="0">
                <a:latin typeface="Arial" pitchFamily="34" charset="0"/>
              </a:rPr>
              <a:t>3961-6136</a:t>
            </a:r>
            <a:endParaRPr lang="pt-BR" dirty="0">
              <a:latin typeface="Arial" pitchFamily="34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dirty="0">
                <a:latin typeface="Arial" pitchFamily="34" charset="0"/>
              </a:rPr>
              <a:t>E-mail: </a:t>
            </a:r>
            <a:r>
              <a:rPr lang="pt-BR" dirty="0" smtClean="0">
                <a:latin typeface="Arial" pitchFamily="34" charset="0"/>
              </a:rPr>
              <a:t>orcamento@seplan.df.gov.br</a:t>
            </a:r>
            <a:endParaRPr lang="pt-BR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85010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MARCO LEGAL DA LEI ORÇAMENTÁRIA 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012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500" dirty="0" smtClean="0"/>
              <a:t>Constituição Federal (Art. 165);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500" dirty="0" smtClean="0"/>
              <a:t>Lei n⁰ 4.320 (Art. 2⁰);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500" dirty="0" smtClean="0"/>
              <a:t>Lei Orgânica do Distrito Federal (Art. 149);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500" dirty="0" smtClean="0"/>
              <a:t>LRF – Lei Complementar n⁰ 101/2000 (Art. 5⁰);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3500" dirty="0" smtClean="0"/>
              <a:t>LDO – Lei de Diretrizes Orçamentárias. 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FF"/>
                </a:solidFill>
              </a:rPr>
              <a:t>PROCESSO DE ELABORAÇÃO PLOA</a:t>
            </a:r>
            <a:endParaRPr lang="pt-BR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500166" y="2143116"/>
          <a:ext cx="6858048" cy="438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714348" y="1000108"/>
          <a:ext cx="614366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eta para baixo 5"/>
          <p:cNvSpPr/>
          <p:nvPr/>
        </p:nvSpPr>
        <p:spPr>
          <a:xfrm>
            <a:off x="6444208" y="1700808"/>
            <a:ext cx="216024" cy="50291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FF"/>
                </a:solidFill>
              </a:rPr>
              <a:t>PROCESSO DE ELABORAÇÃO PLOA</a:t>
            </a:r>
            <a:endParaRPr lang="pt-BR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1428728" y="2214554"/>
          <a:ext cx="6865288" cy="4454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571472" y="1357298"/>
            <a:ext cx="6016752" cy="714380"/>
            <a:chOff x="0" y="71437"/>
            <a:chExt cx="6231635" cy="571504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0" y="71437"/>
              <a:ext cx="6215105" cy="571504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6739" y="88176"/>
              <a:ext cx="6214896" cy="5380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/>
              <a:r>
                <a:rPr kumimoji="1" lang="pt-BR" sz="2400" b="1" dirty="0" smtClean="0">
                  <a:solidFill>
                    <a:schemeClr val="tx1"/>
                  </a:solidFill>
                </a:rPr>
                <a:t>Consolidação e envio do PLOA a CLDF em 15/09</a:t>
              </a:r>
              <a:endParaRPr lang="pt-BR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Seta para baixo 8"/>
          <p:cNvSpPr/>
          <p:nvPr/>
        </p:nvSpPr>
        <p:spPr>
          <a:xfrm>
            <a:off x="6084168" y="1916832"/>
            <a:ext cx="288032" cy="43147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388" y="214313"/>
          <a:ext cx="8821768" cy="6299212"/>
        </p:xfrm>
        <a:graphic>
          <a:graphicData uri="http://schemas.openxmlformats.org/drawingml/2006/table">
            <a:tbl>
              <a:tblPr/>
              <a:tblGrid>
                <a:gridCol w="4392487"/>
                <a:gridCol w="648072"/>
                <a:gridCol w="709375"/>
                <a:gridCol w="785818"/>
                <a:gridCol w="665047"/>
                <a:gridCol w="792088"/>
                <a:gridCol w="828881"/>
              </a:tblGrid>
              <a:tr h="662599"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dirty="0" smtClean="0">
                          <a:solidFill>
                            <a:srgbClr val="000099"/>
                          </a:solidFill>
                          <a:latin typeface="+mn-lt"/>
                        </a:rPr>
                        <a:t>CRONOGRAMA RESUMIDO -  PLOA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lang="pt-BR" sz="2400" b="1" i="0" u="none" strike="noStrike" dirty="0" smtClean="0">
                          <a:solidFill>
                            <a:srgbClr val="000099"/>
                          </a:solidFill>
                          <a:latin typeface="+mn-lt"/>
                        </a:rPr>
                        <a:t>2013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108"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ATIVIDADES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ABR 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56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Seleção dos Subtítulos no SIGGO pelas Unidades Orçamentárias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a 31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9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Validação 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 Subtítulos 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pelo Órgão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Central de Orçamento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a 20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9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Reunião 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Abertura do Processo de 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Elaboração  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Orçamento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9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Cadastramento da Metodologia das Receitas Próprias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 a 22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1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50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Audiência Pública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11</a:t>
                      </a:r>
                      <a:endParaRPr lang="pt-BR" sz="1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9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Envio das 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Projeções de Receita e Renúncia 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Tributária, Financeira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Creditícia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ao Órgão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Central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Cadastramento das Propostas Setoriais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29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Validação e Consolidação das Propostas Setoriais pelo Órgão Central  de Orçamento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a 31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Confecção do Projeto de Lei e Anexos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a 12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50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Encaminhamento à CLDF 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-1285916" y="285728"/>
          <a:ext cx="1202533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3071834" cy="1143000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QUEM 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b="1" dirty="0" smtClean="0">
                <a:solidFill>
                  <a:srgbClr val="C00000"/>
                </a:solidFill>
              </a:rPr>
              <a:t>FAZ?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43636" y="74293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GOVERNADOR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36296" y="393305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DESP. PESSOAL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3429000"/>
            <a:ext cx="1714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sz="1600" b="1" dirty="0" smtClean="0"/>
              <a:t>RECEITAS TRIBUTÁRIAS</a:t>
            </a:r>
          </a:p>
          <a:p>
            <a:pPr>
              <a:buFont typeface="Wingdings" pitchFamily="2" charset="2"/>
              <a:buChar char="Ø"/>
            </a:pPr>
            <a:r>
              <a:rPr lang="pt-BR" sz="1600" b="1" dirty="0" smtClean="0"/>
              <a:t>OPERAÇÕES DE CRÉDITO</a:t>
            </a:r>
          </a:p>
          <a:p>
            <a:pPr>
              <a:buFont typeface="Wingdings" pitchFamily="2" charset="2"/>
              <a:buChar char="Ø"/>
            </a:pPr>
            <a:r>
              <a:rPr lang="pt-BR" sz="1600" b="1" dirty="0" smtClean="0"/>
              <a:t>DÍVIDA</a:t>
            </a:r>
            <a:endParaRPr lang="pt-BR" sz="1600" b="1" dirty="0"/>
          </a:p>
        </p:txBody>
      </p:sp>
      <p:sp>
        <p:nvSpPr>
          <p:cNvPr id="8" name="Elipse 7"/>
          <p:cNvSpPr/>
          <p:nvPr/>
        </p:nvSpPr>
        <p:spPr>
          <a:xfrm>
            <a:off x="3929058" y="3857628"/>
            <a:ext cx="1571636" cy="13715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reto 9"/>
          <p:cNvCxnSpPr>
            <a:endCxn id="8" idx="0"/>
          </p:cNvCxnSpPr>
          <p:nvPr/>
        </p:nvCxnSpPr>
        <p:spPr>
          <a:xfrm>
            <a:off x="4714876" y="3643314"/>
            <a:ext cx="0" cy="2143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929058" y="428625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Unidades Orçamentárias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2411760" y="5445224"/>
            <a:ext cx="4929222" cy="7371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83768" y="5445224"/>
            <a:ext cx="47863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SECRETARIAS, RA’S, EMPRESAS, FUNDOS, AUTARQUIAS E FUNDAÇÕES</a:t>
            </a:r>
            <a:endParaRPr lang="pt-BR" b="1" dirty="0"/>
          </a:p>
        </p:txBody>
      </p:sp>
      <p:cxnSp>
        <p:nvCxnSpPr>
          <p:cNvPr id="15" name="Conector reto 14"/>
          <p:cNvCxnSpPr/>
          <p:nvPr/>
        </p:nvCxnSpPr>
        <p:spPr>
          <a:xfrm rot="5400000" flipH="1" flipV="1">
            <a:off x="4608859" y="5336357"/>
            <a:ext cx="214314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uxograma: Processo alternativo 34"/>
          <p:cNvSpPr/>
          <p:nvPr/>
        </p:nvSpPr>
        <p:spPr>
          <a:xfrm>
            <a:off x="4214810" y="6357958"/>
            <a:ext cx="1143008" cy="35719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429124" y="628332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OP</a:t>
            </a:r>
            <a:endParaRPr lang="pt-BR" sz="2400" b="1" dirty="0"/>
          </a:p>
        </p:txBody>
      </p:sp>
      <p:cxnSp>
        <p:nvCxnSpPr>
          <p:cNvPr id="48" name="Conector reto 47"/>
          <p:cNvCxnSpPr/>
          <p:nvPr/>
        </p:nvCxnSpPr>
        <p:spPr>
          <a:xfrm flipH="1">
            <a:off x="4716016" y="6165306"/>
            <a:ext cx="2" cy="216022"/>
          </a:xfrm>
          <a:prstGeom prst="line">
            <a:avLst/>
          </a:prstGeom>
          <a:ln w="28575" cap="flat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eta para a direita 55"/>
          <p:cNvSpPr/>
          <p:nvPr/>
        </p:nvSpPr>
        <p:spPr>
          <a:xfrm>
            <a:off x="5672146" y="785794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Seta para a esquerda 56"/>
          <p:cNvSpPr/>
          <p:nvPr/>
        </p:nvSpPr>
        <p:spPr>
          <a:xfrm>
            <a:off x="5672144" y="981298"/>
            <a:ext cx="357190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1" name="Conector reto 60"/>
          <p:cNvCxnSpPr/>
          <p:nvPr/>
        </p:nvCxnSpPr>
        <p:spPr>
          <a:xfrm>
            <a:off x="2143108" y="3786190"/>
            <a:ext cx="17145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928662" y="1428736"/>
          <a:ext cx="742955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Conector de seta reta 20"/>
          <p:cNvCxnSpPr/>
          <p:nvPr/>
        </p:nvCxnSpPr>
        <p:spPr>
          <a:xfrm>
            <a:off x="2714612" y="2214554"/>
            <a:ext cx="500066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2214546" y="2571744"/>
            <a:ext cx="1000132" cy="714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2285984" y="2786058"/>
            <a:ext cx="857256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9512" y="500042"/>
            <a:ext cx="8784976" cy="4320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FF"/>
                </a:solidFill>
              </a:rPr>
              <a:t>COMPONENTES </a:t>
            </a:r>
            <a:r>
              <a:rPr lang="pt-BR" b="1" dirty="0" smtClean="0">
                <a:solidFill>
                  <a:srgbClr val="0000FF"/>
                </a:solidFill>
              </a:rPr>
              <a:t>DO </a:t>
            </a:r>
            <a:r>
              <a:rPr lang="pt-BR" b="1" dirty="0" smtClean="0">
                <a:solidFill>
                  <a:srgbClr val="0000FF"/>
                </a:solidFill>
              </a:rPr>
              <a:t>PLOA</a:t>
            </a:r>
            <a:endParaRPr lang="pt-B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3675</TotalTime>
  <Words>1015</Words>
  <Application>Microsoft Office PowerPoint</Application>
  <PresentationFormat>Apresentação na tela (4:3)</PresentationFormat>
  <Paragraphs>303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Ápice</vt:lpstr>
      <vt:lpstr>Tema do Office</vt:lpstr>
      <vt:lpstr>AUDIÊNCIA PÚBLICA</vt:lpstr>
      <vt:lpstr>EXIGÊNCIA LEGAL DA AUDIÊNCIA PÚBLICA</vt:lpstr>
      <vt:lpstr>LEI ORÇAMENTÁRIA 2013 O QUE É?</vt:lpstr>
      <vt:lpstr>MARCO LEGAL DA LEI ORÇAMENTÁRIA </vt:lpstr>
      <vt:lpstr>PROCESSO DE ELABORAÇÃO PLOA</vt:lpstr>
      <vt:lpstr>PROCESSO DE ELABORAÇÃO PLOA</vt:lpstr>
      <vt:lpstr>Slide 7</vt:lpstr>
      <vt:lpstr>QUEM  FAZ?</vt:lpstr>
      <vt:lpstr>COMPONENTES DO PLOA</vt:lpstr>
      <vt:lpstr>Slide 10</vt:lpstr>
      <vt:lpstr>Slide 11</vt:lpstr>
      <vt:lpstr>DADOS PRELIMINARES DA RECEITA 2013</vt:lpstr>
      <vt:lpstr>Slide 13</vt:lpstr>
      <vt:lpstr>COMPORTAMENTO DAS DESPESAS DO DF </vt:lpstr>
      <vt:lpstr>DADOS PRELIMINARES DA DESPESA 2013</vt:lpstr>
      <vt:lpstr>Slide 16</vt:lpstr>
      <vt:lpstr>Slide 17</vt:lpstr>
      <vt:lpstr>Slide 18</vt:lpstr>
      <vt:lpstr>PRINCIPAIS AÇÕES DO GOVERNO </vt:lpstr>
      <vt:lpstr>PRINCIPAIS AÇÕES DO GOVERNO </vt:lpstr>
      <vt:lpstr>Slide 21</vt:lpstr>
      <vt:lpstr>PRINCIPAIS AÇÕES DO GOVERNO </vt:lpstr>
      <vt:lpstr>PRINCIPAIS AÇÕES DO GOVERNO </vt:lpstr>
      <vt:lpstr>PRINCIPAIS AÇÕES DO GOVERNO </vt:lpstr>
      <vt:lpstr>PRINCIPAIS AÇÕES DO GOVERNO </vt:lpstr>
      <vt:lpstr>PRINCIPAIS AÇÕES DO GOVERNO </vt:lpstr>
      <vt:lpstr>PRINCIPAIS AÇÕES DO GOVERNO </vt:lpstr>
      <vt:lpstr>PRINCIPAIS AÇÕES DO GOVERNO </vt:lpstr>
      <vt:lpstr>PRINCIPAIS AÇÕES DO GOVERNO </vt:lpstr>
      <vt:lpstr>PRINCIPAIS AÇÕES DO GOVERNO </vt:lpstr>
      <vt:lpstr>PRINCIPAIS AÇÕES DO GOVERNO</vt:lpstr>
      <vt:lpstr>PROGRAMAS DO GOVERNO</vt:lpstr>
      <vt:lpstr>PROGRAMAS DO GOVERNO</vt:lpstr>
      <vt:lpstr>PROGRAMAS DO GOVERNO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>tiago.barbosa</dc:creator>
  <cp:lastModifiedBy>ieda.leite</cp:lastModifiedBy>
  <cp:revision>372</cp:revision>
  <dcterms:created xsi:type="dcterms:W3CDTF">2011-06-17T12:09:20Z</dcterms:created>
  <dcterms:modified xsi:type="dcterms:W3CDTF">2012-07-12T14:19:12Z</dcterms:modified>
</cp:coreProperties>
</file>