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0" r:id="rId37"/>
  </p:sldIdLst>
  <p:sldSz cx="18288000" cy="10287000"/>
  <p:notesSz cx="6858000" cy="9144000"/>
  <p:embeddedFontLst>
    <p:embeddedFont>
      <p:font typeface="Arimo" panose="020B0604020202020204" charset="0"/>
      <p:regular r:id="rId38"/>
    </p:embeddedFont>
    <p:embeddedFont>
      <p:font typeface="Bebas Neue Bold" panose="020B060402020202020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League Spartan" panose="020B0604020202020204" charset="0"/>
      <p:regular r:id="rId44"/>
    </p:embeddedFont>
    <p:embeddedFont>
      <p:font typeface="Montserrat Ultra-Bold" panose="020B0604020202020204" charset="0"/>
      <p:regular r:id="rId45"/>
    </p:embeddedFont>
    <p:embeddedFont>
      <p:font typeface="Open Sans" panose="020B0604020202020204" charset="0"/>
      <p:regular r:id="rId46"/>
    </p:embeddedFont>
    <p:embeddedFont>
      <p:font typeface="Open Sans Bold" panose="020B0604020202020204" charset="0"/>
      <p:regular r:id="rId47"/>
    </p:embeddedFont>
    <p:embeddedFont>
      <p:font typeface="Poppins Bold" panose="020B0604020202020204" charset="0"/>
      <p:regular r:id="rId48"/>
    </p:embeddedFont>
    <p:embeddedFont>
      <p:font typeface="Poppins Ultra-Bold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6E4CAA-F4B2-4A3A-ABDA-0997599CEE00}" type="doc">
      <dgm:prSet loTypeId="urn:microsoft.com/office/officeart/2005/8/layout/radial6" loCatId="cycle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8C7507C-6311-48FB-932E-3F7C1A18192E}">
      <dgm:prSet phldrT="[Texto]"/>
      <dgm:spPr/>
      <dgm:t>
        <a:bodyPr/>
        <a:lstStyle/>
        <a:p>
          <a:r>
            <a:rPr lang="pt-BR" dirty="0"/>
            <a:t>PPA</a:t>
          </a:r>
        </a:p>
      </dgm:t>
    </dgm:pt>
    <dgm:pt modelId="{A910FA75-54C3-44A6-A246-D6E8A9517720}" type="parTrans" cxnId="{E28967B1-A44E-4B6A-9D28-53A0F4629260}">
      <dgm:prSet/>
      <dgm:spPr/>
      <dgm:t>
        <a:bodyPr/>
        <a:lstStyle/>
        <a:p>
          <a:endParaRPr lang="pt-BR"/>
        </a:p>
      </dgm:t>
    </dgm:pt>
    <dgm:pt modelId="{1810B54E-5D60-43A8-891D-21EDA3250047}" type="sibTrans" cxnId="{E28967B1-A44E-4B6A-9D28-53A0F4629260}">
      <dgm:prSet/>
      <dgm:spPr/>
      <dgm:t>
        <a:bodyPr/>
        <a:lstStyle/>
        <a:p>
          <a:endParaRPr lang="pt-BR"/>
        </a:p>
      </dgm:t>
    </dgm:pt>
    <dgm:pt modelId="{951F117C-D196-432A-A676-FB138F62B7C7}">
      <dgm:prSet phldrT="[Texto]"/>
      <dgm:spPr/>
      <dgm:t>
        <a:bodyPr/>
        <a:lstStyle/>
        <a:p>
          <a:r>
            <a:rPr lang="pt-BR" dirty="0" err="1"/>
            <a:t>Elabo-ração</a:t>
          </a:r>
          <a:endParaRPr lang="pt-BR" dirty="0"/>
        </a:p>
      </dgm:t>
    </dgm:pt>
    <dgm:pt modelId="{0FD84AE8-6F62-4C3C-BE15-A174C9A68FC9}" type="parTrans" cxnId="{0E7772AC-3077-4525-A2FD-E20AB61A802F}">
      <dgm:prSet/>
      <dgm:spPr/>
      <dgm:t>
        <a:bodyPr/>
        <a:lstStyle/>
        <a:p>
          <a:endParaRPr lang="pt-BR"/>
        </a:p>
      </dgm:t>
    </dgm:pt>
    <dgm:pt modelId="{ED9DDFAE-C92B-47AA-A609-A7DAE48A4BB8}" type="sibTrans" cxnId="{0E7772AC-3077-4525-A2FD-E20AB61A802F}">
      <dgm:prSet/>
      <dgm:spPr/>
      <dgm:t>
        <a:bodyPr/>
        <a:lstStyle/>
        <a:p>
          <a:endParaRPr lang="pt-BR"/>
        </a:p>
      </dgm:t>
    </dgm:pt>
    <dgm:pt modelId="{210C1822-34E6-4824-9F38-2FB7A962FD6F}">
      <dgm:prSet phldrT="[Texto]"/>
      <dgm:spPr/>
      <dgm:t>
        <a:bodyPr/>
        <a:lstStyle/>
        <a:p>
          <a:r>
            <a:rPr lang="pt-BR" dirty="0" err="1"/>
            <a:t>Moni-tora-mento</a:t>
          </a:r>
          <a:endParaRPr lang="pt-BR" dirty="0"/>
        </a:p>
      </dgm:t>
    </dgm:pt>
    <dgm:pt modelId="{4FB671DC-A5AA-43BF-8903-F6C4F604B869}" type="parTrans" cxnId="{FF8C4151-832C-42E7-8D68-90E19250DCE0}">
      <dgm:prSet/>
      <dgm:spPr/>
      <dgm:t>
        <a:bodyPr/>
        <a:lstStyle/>
        <a:p>
          <a:endParaRPr lang="pt-BR"/>
        </a:p>
      </dgm:t>
    </dgm:pt>
    <dgm:pt modelId="{89174EE5-50DC-40D6-AB6D-503E8DAE5C53}" type="sibTrans" cxnId="{FF8C4151-832C-42E7-8D68-90E19250DCE0}">
      <dgm:prSet/>
      <dgm:spPr/>
      <dgm:t>
        <a:bodyPr/>
        <a:lstStyle/>
        <a:p>
          <a:endParaRPr lang="pt-BR"/>
        </a:p>
      </dgm:t>
    </dgm:pt>
    <dgm:pt modelId="{64F1E314-9109-43D5-9759-7D02C46DE05B}">
      <dgm:prSet phldrT="[Texto]"/>
      <dgm:spPr/>
      <dgm:t>
        <a:bodyPr/>
        <a:lstStyle/>
        <a:p>
          <a:r>
            <a:rPr lang="pt-BR" dirty="0" err="1"/>
            <a:t>Avali-ação</a:t>
          </a:r>
          <a:endParaRPr lang="pt-BR" dirty="0"/>
        </a:p>
      </dgm:t>
    </dgm:pt>
    <dgm:pt modelId="{59104866-88BE-4086-9D67-24D1641D40F7}" type="parTrans" cxnId="{5047C8E8-05C3-47C4-A07E-302C11972CB4}">
      <dgm:prSet/>
      <dgm:spPr/>
      <dgm:t>
        <a:bodyPr/>
        <a:lstStyle/>
        <a:p>
          <a:endParaRPr lang="pt-BR"/>
        </a:p>
      </dgm:t>
    </dgm:pt>
    <dgm:pt modelId="{058F0772-580A-4FAB-8FDD-7BAA9CF8BA7F}" type="sibTrans" cxnId="{5047C8E8-05C3-47C4-A07E-302C11972CB4}">
      <dgm:prSet/>
      <dgm:spPr/>
      <dgm:t>
        <a:bodyPr/>
        <a:lstStyle/>
        <a:p>
          <a:endParaRPr lang="pt-BR"/>
        </a:p>
      </dgm:t>
    </dgm:pt>
    <dgm:pt modelId="{B5D671C1-9B23-4844-90A1-CEC84EE7FFA7}">
      <dgm:prSet phldrT="[Texto]"/>
      <dgm:spPr/>
      <dgm:t>
        <a:bodyPr/>
        <a:lstStyle/>
        <a:p>
          <a:r>
            <a:rPr lang="pt-BR" dirty="0" err="1"/>
            <a:t>Revi-são</a:t>
          </a:r>
          <a:endParaRPr lang="pt-BR" dirty="0"/>
        </a:p>
      </dgm:t>
    </dgm:pt>
    <dgm:pt modelId="{CCB1FF32-EDBE-49E3-BD73-DBDE79515C3E}" type="parTrans" cxnId="{374DE538-A370-496A-8BE8-7A462ADF0B88}">
      <dgm:prSet/>
      <dgm:spPr/>
      <dgm:t>
        <a:bodyPr/>
        <a:lstStyle/>
        <a:p>
          <a:endParaRPr lang="pt-BR"/>
        </a:p>
      </dgm:t>
    </dgm:pt>
    <dgm:pt modelId="{93F0FC25-D8EA-4D20-B03E-1E1CE18D786A}" type="sibTrans" cxnId="{374DE538-A370-496A-8BE8-7A462ADF0B88}">
      <dgm:prSet/>
      <dgm:spPr/>
      <dgm:t>
        <a:bodyPr/>
        <a:lstStyle/>
        <a:p>
          <a:endParaRPr lang="pt-BR"/>
        </a:p>
      </dgm:t>
    </dgm:pt>
    <dgm:pt modelId="{22602F49-7967-4FEF-A1BB-60581AF14ED8}" type="pres">
      <dgm:prSet presAssocID="{516E4CAA-F4B2-4A3A-ABDA-0997599CEE0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E62908E-25E1-4D25-9357-D737DFE35B20}" type="pres">
      <dgm:prSet presAssocID="{38C7507C-6311-48FB-932E-3F7C1A18192E}" presName="centerShape" presStyleLbl="node0" presStyleIdx="0" presStyleCnt="1"/>
      <dgm:spPr/>
    </dgm:pt>
    <dgm:pt modelId="{ECD73D5B-E645-4574-B28E-8D858D6FC539}" type="pres">
      <dgm:prSet presAssocID="{951F117C-D196-432A-A676-FB138F62B7C7}" presName="node" presStyleLbl="node1" presStyleIdx="0" presStyleCnt="4">
        <dgm:presLayoutVars>
          <dgm:bulletEnabled val="1"/>
        </dgm:presLayoutVars>
      </dgm:prSet>
      <dgm:spPr/>
    </dgm:pt>
    <dgm:pt modelId="{A7C359E0-B50A-460C-B828-B67D5D7F9C9A}" type="pres">
      <dgm:prSet presAssocID="{951F117C-D196-432A-A676-FB138F62B7C7}" presName="dummy" presStyleCnt="0"/>
      <dgm:spPr/>
    </dgm:pt>
    <dgm:pt modelId="{846BB194-544F-4F9E-9BE8-A9BCF73BE519}" type="pres">
      <dgm:prSet presAssocID="{ED9DDFAE-C92B-47AA-A609-A7DAE48A4BB8}" presName="sibTrans" presStyleLbl="sibTrans2D1" presStyleIdx="0" presStyleCnt="4"/>
      <dgm:spPr/>
    </dgm:pt>
    <dgm:pt modelId="{7484BFE4-78F2-483F-81E7-F5659250FAAF}" type="pres">
      <dgm:prSet presAssocID="{210C1822-34E6-4824-9F38-2FB7A962FD6F}" presName="node" presStyleLbl="node1" presStyleIdx="1" presStyleCnt="4">
        <dgm:presLayoutVars>
          <dgm:bulletEnabled val="1"/>
        </dgm:presLayoutVars>
      </dgm:prSet>
      <dgm:spPr/>
    </dgm:pt>
    <dgm:pt modelId="{8325266D-DE26-4D5C-BBAB-4EE6D0265638}" type="pres">
      <dgm:prSet presAssocID="{210C1822-34E6-4824-9F38-2FB7A962FD6F}" presName="dummy" presStyleCnt="0"/>
      <dgm:spPr/>
    </dgm:pt>
    <dgm:pt modelId="{366DD72C-01FA-4960-AF57-0CFE8E400AC9}" type="pres">
      <dgm:prSet presAssocID="{89174EE5-50DC-40D6-AB6D-503E8DAE5C53}" presName="sibTrans" presStyleLbl="sibTrans2D1" presStyleIdx="1" presStyleCnt="4"/>
      <dgm:spPr/>
    </dgm:pt>
    <dgm:pt modelId="{B1A72001-9E7C-4C7C-A214-80852F0B0BB3}" type="pres">
      <dgm:prSet presAssocID="{64F1E314-9109-43D5-9759-7D02C46DE05B}" presName="node" presStyleLbl="node1" presStyleIdx="2" presStyleCnt="4">
        <dgm:presLayoutVars>
          <dgm:bulletEnabled val="1"/>
        </dgm:presLayoutVars>
      </dgm:prSet>
      <dgm:spPr/>
    </dgm:pt>
    <dgm:pt modelId="{6B4D78AF-78B3-4E09-A8DE-A359A29E024D}" type="pres">
      <dgm:prSet presAssocID="{64F1E314-9109-43D5-9759-7D02C46DE05B}" presName="dummy" presStyleCnt="0"/>
      <dgm:spPr/>
    </dgm:pt>
    <dgm:pt modelId="{586B7FA5-CD61-48B0-BBBE-731BA60CC336}" type="pres">
      <dgm:prSet presAssocID="{058F0772-580A-4FAB-8FDD-7BAA9CF8BA7F}" presName="sibTrans" presStyleLbl="sibTrans2D1" presStyleIdx="2" presStyleCnt="4"/>
      <dgm:spPr/>
    </dgm:pt>
    <dgm:pt modelId="{E559C419-876B-470D-9FDD-2BAD87AAE984}" type="pres">
      <dgm:prSet presAssocID="{B5D671C1-9B23-4844-90A1-CEC84EE7FFA7}" presName="node" presStyleLbl="node1" presStyleIdx="3" presStyleCnt="4">
        <dgm:presLayoutVars>
          <dgm:bulletEnabled val="1"/>
        </dgm:presLayoutVars>
      </dgm:prSet>
      <dgm:spPr/>
    </dgm:pt>
    <dgm:pt modelId="{C5C5C421-B49F-4D53-9AB7-375CDE33B27A}" type="pres">
      <dgm:prSet presAssocID="{B5D671C1-9B23-4844-90A1-CEC84EE7FFA7}" presName="dummy" presStyleCnt="0"/>
      <dgm:spPr/>
    </dgm:pt>
    <dgm:pt modelId="{C8E5CCAF-8B23-4C6A-BE6C-03F6F35FAD83}" type="pres">
      <dgm:prSet presAssocID="{93F0FC25-D8EA-4D20-B03E-1E1CE18D786A}" presName="sibTrans" presStyleLbl="sibTrans2D1" presStyleIdx="3" presStyleCnt="4"/>
      <dgm:spPr/>
    </dgm:pt>
  </dgm:ptLst>
  <dgm:cxnLst>
    <dgm:cxn modelId="{F552B010-4308-466A-BA1C-F1A2A5863599}" type="presOf" srcId="{93F0FC25-D8EA-4D20-B03E-1E1CE18D786A}" destId="{C8E5CCAF-8B23-4C6A-BE6C-03F6F35FAD83}" srcOrd="0" destOrd="0" presId="urn:microsoft.com/office/officeart/2005/8/layout/radial6"/>
    <dgm:cxn modelId="{DBC67D31-9368-420F-9F76-0D4DC6C46CA5}" type="presOf" srcId="{89174EE5-50DC-40D6-AB6D-503E8DAE5C53}" destId="{366DD72C-01FA-4960-AF57-0CFE8E400AC9}" srcOrd="0" destOrd="0" presId="urn:microsoft.com/office/officeart/2005/8/layout/radial6"/>
    <dgm:cxn modelId="{374DE538-A370-496A-8BE8-7A462ADF0B88}" srcId="{38C7507C-6311-48FB-932E-3F7C1A18192E}" destId="{B5D671C1-9B23-4844-90A1-CEC84EE7FFA7}" srcOrd="3" destOrd="0" parTransId="{CCB1FF32-EDBE-49E3-BD73-DBDE79515C3E}" sibTransId="{93F0FC25-D8EA-4D20-B03E-1E1CE18D786A}"/>
    <dgm:cxn modelId="{ED724D3B-EB50-41D9-910B-697CC24DBE65}" type="presOf" srcId="{951F117C-D196-432A-A676-FB138F62B7C7}" destId="{ECD73D5B-E645-4574-B28E-8D858D6FC539}" srcOrd="0" destOrd="0" presId="urn:microsoft.com/office/officeart/2005/8/layout/radial6"/>
    <dgm:cxn modelId="{E8F3F367-A0DF-4F5E-8940-2105E2429774}" type="presOf" srcId="{516E4CAA-F4B2-4A3A-ABDA-0997599CEE00}" destId="{22602F49-7967-4FEF-A1BB-60581AF14ED8}" srcOrd="0" destOrd="0" presId="urn:microsoft.com/office/officeart/2005/8/layout/radial6"/>
    <dgm:cxn modelId="{FF8C4151-832C-42E7-8D68-90E19250DCE0}" srcId="{38C7507C-6311-48FB-932E-3F7C1A18192E}" destId="{210C1822-34E6-4824-9F38-2FB7A962FD6F}" srcOrd="1" destOrd="0" parTransId="{4FB671DC-A5AA-43BF-8903-F6C4F604B869}" sibTransId="{89174EE5-50DC-40D6-AB6D-503E8DAE5C53}"/>
    <dgm:cxn modelId="{65914298-34CD-490A-891A-C252E3FF1B46}" type="presOf" srcId="{B5D671C1-9B23-4844-90A1-CEC84EE7FFA7}" destId="{E559C419-876B-470D-9FDD-2BAD87AAE984}" srcOrd="0" destOrd="0" presId="urn:microsoft.com/office/officeart/2005/8/layout/radial6"/>
    <dgm:cxn modelId="{86D6719F-56B8-440E-96ED-F609BB4678C5}" type="presOf" srcId="{ED9DDFAE-C92B-47AA-A609-A7DAE48A4BB8}" destId="{846BB194-544F-4F9E-9BE8-A9BCF73BE519}" srcOrd="0" destOrd="0" presId="urn:microsoft.com/office/officeart/2005/8/layout/radial6"/>
    <dgm:cxn modelId="{E0D5CBAB-6BDB-4350-AC49-2B8682AF7133}" type="presOf" srcId="{210C1822-34E6-4824-9F38-2FB7A962FD6F}" destId="{7484BFE4-78F2-483F-81E7-F5659250FAAF}" srcOrd="0" destOrd="0" presId="urn:microsoft.com/office/officeart/2005/8/layout/radial6"/>
    <dgm:cxn modelId="{0E7772AC-3077-4525-A2FD-E20AB61A802F}" srcId="{38C7507C-6311-48FB-932E-3F7C1A18192E}" destId="{951F117C-D196-432A-A676-FB138F62B7C7}" srcOrd="0" destOrd="0" parTransId="{0FD84AE8-6F62-4C3C-BE15-A174C9A68FC9}" sibTransId="{ED9DDFAE-C92B-47AA-A609-A7DAE48A4BB8}"/>
    <dgm:cxn modelId="{E28967B1-A44E-4B6A-9D28-53A0F4629260}" srcId="{516E4CAA-F4B2-4A3A-ABDA-0997599CEE00}" destId="{38C7507C-6311-48FB-932E-3F7C1A18192E}" srcOrd="0" destOrd="0" parTransId="{A910FA75-54C3-44A6-A246-D6E8A9517720}" sibTransId="{1810B54E-5D60-43A8-891D-21EDA3250047}"/>
    <dgm:cxn modelId="{4337A5D6-5718-46FC-AEE2-3746305B27E5}" type="presOf" srcId="{38C7507C-6311-48FB-932E-3F7C1A18192E}" destId="{EE62908E-25E1-4D25-9357-D737DFE35B20}" srcOrd="0" destOrd="0" presId="urn:microsoft.com/office/officeart/2005/8/layout/radial6"/>
    <dgm:cxn modelId="{5047C8E8-05C3-47C4-A07E-302C11972CB4}" srcId="{38C7507C-6311-48FB-932E-3F7C1A18192E}" destId="{64F1E314-9109-43D5-9759-7D02C46DE05B}" srcOrd="2" destOrd="0" parTransId="{59104866-88BE-4086-9D67-24D1641D40F7}" sibTransId="{058F0772-580A-4FAB-8FDD-7BAA9CF8BA7F}"/>
    <dgm:cxn modelId="{2A6897F0-D052-4929-996B-95E75A3ED9ED}" type="presOf" srcId="{64F1E314-9109-43D5-9759-7D02C46DE05B}" destId="{B1A72001-9E7C-4C7C-A214-80852F0B0BB3}" srcOrd="0" destOrd="0" presId="urn:microsoft.com/office/officeart/2005/8/layout/radial6"/>
    <dgm:cxn modelId="{A9061DF7-D6C6-469C-8E49-1898B18B7E76}" type="presOf" srcId="{058F0772-580A-4FAB-8FDD-7BAA9CF8BA7F}" destId="{586B7FA5-CD61-48B0-BBBE-731BA60CC336}" srcOrd="0" destOrd="0" presId="urn:microsoft.com/office/officeart/2005/8/layout/radial6"/>
    <dgm:cxn modelId="{FD8DD18E-7372-4D90-BB75-F88A2CC60A6F}" type="presParOf" srcId="{22602F49-7967-4FEF-A1BB-60581AF14ED8}" destId="{EE62908E-25E1-4D25-9357-D737DFE35B20}" srcOrd="0" destOrd="0" presId="urn:microsoft.com/office/officeart/2005/8/layout/radial6"/>
    <dgm:cxn modelId="{EE437581-36D7-4C43-9FAB-D3561071E111}" type="presParOf" srcId="{22602F49-7967-4FEF-A1BB-60581AF14ED8}" destId="{ECD73D5B-E645-4574-B28E-8D858D6FC539}" srcOrd="1" destOrd="0" presId="urn:microsoft.com/office/officeart/2005/8/layout/radial6"/>
    <dgm:cxn modelId="{D1CF3EDE-E07A-496C-B34F-41473B43FC1C}" type="presParOf" srcId="{22602F49-7967-4FEF-A1BB-60581AF14ED8}" destId="{A7C359E0-B50A-460C-B828-B67D5D7F9C9A}" srcOrd="2" destOrd="0" presId="urn:microsoft.com/office/officeart/2005/8/layout/radial6"/>
    <dgm:cxn modelId="{FD1A64C0-519F-494D-90A6-8D8D0D5A9455}" type="presParOf" srcId="{22602F49-7967-4FEF-A1BB-60581AF14ED8}" destId="{846BB194-544F-4F9E-9BE8-A9BCF73BE519}" srcOrd="3" destOrd="0" presId="urn:microsoft.com/office/officeart/2005/8/layout/radial6"/>
    <dgm:cxn modelId="{BD3C99DE-5158-47C0-8B13-385F6BEC7B35}" type="presParOf" srcId="{22602F49-7967-4FEF-A1BB-60581AF14ED8}" destId="{7484BFE4-78F2-483F-81E7-F5659250FAAF}" srcOrd="4" destOrd="0" presId="urn:microsoft.com/office/officeart/2005/8/layout/radial6"/>
    <dgm:cxn modelId="{7FE4FE25-0358-402E-9DA1-891DC1A8D3A4}" type="presParOf" srcId="{22602F49-7967-4FEF-A1BB-60581AF14ED8}" destId="{8325266D-DE26-4D5C-BBAB-4EE6D0265638}" srcOrd="5" destOrd="0" presId="urn:microsoft.com/office/officeart/2005/8/layout/radial6"/>
    <dgm:cxn modelId="{36940DAB-7168-4900-8173-BC9D07F4CF75}" type="presParOf" srcId="{22602F49-7967-4FEF-A1BB-60581AF14ED8}" destId="{366DD72C-01FA-4960-AF57-0CFE8E400AC9}" srcOrd="6" destOrd="0" presId="urn:microsoft.com/office/officeart/2005/8/layout/radial6"/>
    <dgm:cxn modelId="{0821186B-CA8F-49CA-9138-A4BC917BBF4D}" type="presParOf" srcId="{22602F49-7967-4FEF-A1BB-60581AF14ED8}" destId="{B1A72001-9E7C-4C7C-A214-80852F0B0BB3}" srcOrd="7" destOrd="0" presId="urn:microsoft.com/office/officeart/2005/8/layout/radial6"/>
    <dgm:cxn modelId="{1C5BAFC2-E998-4698-856D-6714A211EDC7}" type="presParOf" srcId="{22602F49-7967-4FEF-A1BB-60581AF14ED8}" destId="{6B4D78AF-78B3-4E09-A8DE-A359A29E024D}" srcOrd="8" destOrd="0" presId="urn:microsoft.com/office/officeart/2005/8/layout/radial6"/>
    <dgm:cxn modelId="{9C2C06E3-29D7-45B2-9AE3-AE0CBFD7B714}" type="presParOf" srcId="{22602F49-7967-4FEF-A1BB-60581AF14ED8}" destId="{586B7FA5-CD61-48B0-BBBE-731BA60CC336}" srcOrd="9" destOrd="0" presId="urn:microsoft.com/office/officeart/2005/8/layout/radial6"/>
    <dgm:cxn modelId="{77C165EB-AA9D-49DE-9B0F-E71FABE7A1BC}" type="presParOf" srcId="{22602F49-7967-4FEF-A1BB-60581AF14ED8}" destId="{E559C419-876B-470D-9FDD-2BAD87AAE984}" srcOrd="10" destOrd="0" presId="urn:microsoft.com/office/officeart/2005/8/layout/radial6"/>
    <dgm:cxn modelId="{8D86A9CD-32A3-4837-8E03-11B5ABC2D178}" type="presParOf" srcId="{22602F49-7967-4FEF-A1BB-60581AF14ED8}" destId="{C5C5C421-B49F-4D53-9AB7-375CDE33B27A}" srcOrd="11" destOrd="0" presId="urn:microsoft.com/office/officeart/2005/8/layout/radial6"/>
    <dgm:cxn modelId="{E11E7ACD-54BB-44B6-B496-8FD702C152D5}" type="presParOf" srcId="{22602F49-7967-4FEF-A1BB-60581AF14ED8}" destId="{C8E5CCAF-8B23-4C6A-BE6C-03F6F35FAD83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5CCAF-8B23-4C6A-BE6C-03F6F35FAD83}">
      <dsp:nvSpPr>
        <dsp:cNvPr id="0" name=""/>
        <dsp:cNvSpPr/>
      </dsp:nvSpPr>
      <dsp:spPr>
        <a:xfrm>
          <a:off x="1719245" y="788098"/>
          <a:ext cx="5265916" cy="5265916"/>
        </a:xfrm>
        <a:prstGeom prst="blockArc">
          <a:avLst>
            <a:gd name="adj1" fmla="val 10800000"/>
            <a:gd name="adj2" fmla="val 162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6B7FA5-CD61-48B0-BBBE-731BA60CC336}">
      <dsp:nvSpPr>
        <dsp:cNvPr id="0" name=""/>
        <dsp:cNvSpPr/>
      </dsp:nvSpPr>
      <dsp:spPr>
        <a:xfrm>
          <a:off x="1719245" y="788098"/>
          <a:ext cx="5265916" cy="5265916"/>
        </a:xfrm>
        <a:prstGeom prst="blockArc">
          <a:avLst>
            <a:gd name="adj1" fmla="val 5400000"/>
            <a:gd name="adj2" fmla="val 108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6DD72C-01FA-4960-AF57-0CFE8E400AC9}">
      <dsp:nvSpPr>
        <dsp:cNvPr id="0" name=""/>
        <dsp:cNvSpPr/>
      </dsp:nvSpPr>
      <dsp:spPr>
        <a:xfrm>
          <a:off x="1719245" y="788098"/>
          <a:ext cx="5265916" cy="5265916"/>
        </a:xfrm>
        <a:prstGeom prst="blockArc">
          <a:avLst>
            <a:gd name="adj1" fmla="val 0"/>
            <a:gd name="adj2" fmla="val 54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6BB194-544F-4F9E-9BE8-A9BCF73BE519}">
      <dsp:nvSpPr>
        <dsp:cNvPr id="0" name=""/>
        <dsp:cNvSpPr/>
      </dsp:nvSpPr>
      <dsp:spPr>
        <a:xfrm>
          <a:off x="1719245" y="788098"/>
          <a:ext cx="5265916" cy="5265916"/>
        </a:xfrm>
        <a:prstGeom prst="blockArc">
          <a:avLst>
            <a:gd name="adj1" fmla="val 16200000"/>
            <a:gd name="adj2" fmla="val 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62908E-25E1-4D25-9357-D737DFE35B20}">
      <dsp:nvSpPr>
        <dsp:cNvPr id="0" name=""/>
        <dsp:cNvSpPr/>
      </dsp:nvSpPr>
      <dsp:spPr>
        <a:xfrm>
          <a:off x="3140897" y="2209749"/>
          <a:ext cx="2422613" cy="24226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500" kern="1200" dirty="0"/>
            <a:t>PPA</a:t>
          </a:r>
        </a:p>
      </dsp:txBody>
      <dsp:txXfrm>
        <a:off x="3495680" y="2564532"/>
        <a:ext cx="1713047" cy="1713047"/>
      </dsp:txXfrm>
    </dsp:sp>
    <dsp:sp modelId="{ECD73D5B-E645-4574-B28E-8D858D6FC539}">
      <dsp:nvSpPr>
        <dsp:cNvPr id="0" name=""/>
        <dsp:cNvSpPr/>
      </dsp:nvSpPr>
      <dsp:spPr>
        <a:xfrm>
          <a:off x="3504289" y="1233"/>
          <a:ext cx="1695829" cy="16958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 err="1"/>
            <a:t>Elabo-ração</a:t>
          </a:r>
          <a:endParaRPr lang="pt-BR" sz="2700" kern="1200" dirty="0"/>
        </a:p>
      </dsp:txBody>
      <dsp:txXfrm>
        <a:off x="3752637" y="249581"/>
        <a:ext cx="1199133" cy="1199133"/>
      </dsp:txXfrm>
    </dsp:sp>
    <dsp:sp modelId="{7484BFE4-78F2-483F-81E7-F5659250FAAF}">
      <dsp:nvSpPr>
        <dsp:cNvPr id="0" name=""/>
        <dsp:cNvSpPr/>
      </dsp:nvSpPr>
      <dsp:spPr>
        <a:xfrm>
          <a:off x="6076197" y="2573141"/>
          <a:ext cx="1695829" cy="16958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 err="1"/>
            <a:t>Moni-tora-mento</a:t>
          </a:r>
          <a:endParaRPr lang="pt-BR" sz="2700" kern="1200" dirty="0"/>
        </a:p>
      </dsp:txBody>
      <dsp:txXfrm>
        <a:off x="6324545" y="2821489"/>
        <a:ext cx="1199133" cy="1199133"/>
      </dsp:txXfrm>
    </dsp:sp>
    <dsp:sp modelId="{B1A72001-9E7C-4C7C-A214-80852F0B0BB3}">
      <dsp:nvSpPr>
        <dsp:cNvPr id="0" name=""/>
        <dsp:cNvSpPr/>
      </dsp:nvSpPr>
      <dsp:spPr>
        <a:xfrm>
          <a:off x="3504289" y="5145049"/>
          <a:ext cx="1695829" cy="16958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 err="1"/>
            <a:t>Avali-ação</a:t>
          </a:r>
          <a:endParaRPr lang="pt-BR" sz="2700" kern="1200" dirty="0"/>
        </a:p>
      </dsp:txBody>
      <dsp:txXfrm>
        <a:off x="3752637" y="5393397"/>
        <a:ext cx="1199133" cy="1199133"/>
      </dsp:txXfrm>
    </dsp:sp>
    <dsp:sp modelId="{E559C419-876B-470D-9FDD-2BAD87AAE984}">
      <dsp:nvSpPr>
        <dsp:cNvPr id="0" name=""/>
        <dsp:cNvSpPr/>
      </dsp:nvSpPr>
      <dsp:spPr>
        <a:xfrm>
          <a:off x="932381" y="2573141"/>
          <a:ext cx="1695829" cy="16958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 err="1"/>
            <a:t>Revi-são</a:t>
          </a:r>
          <a:endParaRPr lang="pt-BR" sz="2700" kern="1200" dirty="0"/>
        </a:p>
      </dsp:txBody>
      <dsp:txXfrm>
        <a:off x="1180729" y="2821489"/>
        <a:ext cx="1199133" cy="1199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.sv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.svg"/><Relationship Id="rId10" Type="http://schemas.openxmlformats.org/officeDocument/2006/relationships/image" Target="../media/image23.sv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9.sv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8.png"/><Relationship Id="rId9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862096" y="2070121"/>
            <a:ext cx="11878753" cy="10287000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2"/>
              <a:stretch>
                <a:fillRect l="-15031" r="-1503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5400000">
            <a:off x="-271801" y="-326656"/>
            <a:ext cx="7961801" cy="8615114"/>
          </a:xfrm>
          <a:custGeom>
            <a:avLst/>
            <a:gdLst/>
            <a:ahLst/>
            <a:cxnLst/>
            <a:rect l="l" t="t" r="r" b="b"/>
            <a:pathLst>
              <a:path w="7961801" h="8615114">
                <a:moveTo>
                  <a:pt x="0" y="0"/>
                </a:moveTo>
                <a:lnTo>
                  <a:pt x="7961801" y="0"/>
                </a:lnTo>
                <a:lnTo>
                  <a:pt x="7961801" y="8615114"/>
                </a:lnTo>
                <a:lnTo>
                  <a:pt x="0" y="8615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14357" y="401749"/>
            <a:ext cx="2635752" cy="1253901"/>
          </a:xfrm>
          <a:custGeom>
            <a:avLst/>
            <a:gdLst/>
            <a:ahLst/>
            <a:cxnLst/>
            <a:rect l="l" t="t" r="r" b="b"/>
            <a:pathLst>
              <a:path w="2635752" h="1253901">
                <a:moveTo>
                  <a:pt x="0" y="0"/>
                </a:moveTo>
                <a:lnTo>
                  <a:pt x="2635752" y="0"/>
                </a:lnTo>
                <a:lnTo>
                  <a:pt x="2635752" y="1253902"/>
                </a:lnTo>
                <a:lnTo>
                  <a:pt x="0" y="12539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062" t="-72704" r="-6467" b="-7014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7257" y="401749"/>
            <a:ext cx="1342886" cy="2283142"/>
          </a:xfrm>
          <a:custGeom>
            <a:avLst/>
            <a:gdLst/>
            <a:ahLst/>
            <a:cxnLst/>
            <a:rect l="l" t="t" r="r" b="b"/>
            <a:pathLst>
              <a:path w="1342886" h="2283142">
                <a:moveTo>
                  <a:pt x="0" y="0"/>
                </a:moveTo>
                <a:lnTo>
                  <a:pt x="1342886" y="0"/>
                </a:lnTo>
                <a:lnTo>
                  <a:pt x="1342886" y="2283143"/>
                </a:lnTo>
                <a:lnTo>
                  <a:pt x="0" y="22831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016657" y="3789986"/>
            <a:ext cx="9639916" cy="239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9111"/>
              </a:lnSpc>
            </a:pPr>
            <a:r>
              <a:rPr lang="en-US" sz="9111">
                <a:solidFill>
                  <a:srgbClr val="0C3877"/>
                </a:solidFill>
                <a:latin typeface="Bebas Neue Bold"/>
              </a:rPr>
              <a:t>Monitoramento e Avaliação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56184" y="8960539"/>
            <a:ext cx="5303116" cy="509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919"/>
              </a:lnSpc>
              <a:spcBef>
                <a:spcPct val="0"/>
              </a:spcBef>
            </a:pPr>
            <a:r>
              <a:rPr lang="en-US" sz="2800">
                <a:solidFill>
                  <a:srgbClr val="3676C4"/>
                </a:solidFill>
                <a:latin typeface="Poppins Ultra-Bold"/>
              </a:rPr>
              <a:t>SUPLAN/SEFIN/SEPLAD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56184" y="9599146"/>
            <a:ext cx="5303116" cy="509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919"/>
              </a:lnSpc>
              <a:spcBef>
                <a:spcPct val="0"/>
              </a:spcBef>
            </a:pPr>
            <a:r>
              <a:rPr lang="en-US" sz="2800">
                <a:solidFill>
                  <a:srgbClr val="3676C4"/>
                </a:solidFill>
                <a:latin typeface="Poppins Ultra-Bold"/>
              </a:rPr>
              <a:t>Nov/2023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566603" y="6297951"/>
            <a:ext cx="3089970" cy="91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7C613"/>
                </a:solidFill>
                <a:latin typeface="Bebas Neue Bold"/>
              </a:rPr>
              <a:t>Ano base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363397" y="-915776"/>
            <a:ext cx="6273181" cy="6787933"/>
          </a:xfrm>
          <a:custGeom>
            <a:avLst/>
            <a:gdLst/>
            <a:ahLst/>
            <a:cxnLst/>
            <a:rect l="l" t="t" r="r" b="b"/>
            <a:pathLst>
              <a:path w="6273181" h="6787933">
                <a:moveTo>
                  <a:pt x="0" y="0"/>
                </a:moveTo>
                <a:lnTo>
                  <a:pt x="6273181" y="0"/>
                </a:lnTo>
                <a:lnTo>
                  <a:pt x="6273181" y="6787933"/>
                </a:lnTo>
                <a:lnTo>
                  <a:pt x="0" y="6787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06591" y="1028700"/>
            <a:ext cx="15285172" cy="2022778"/>
            <a:chOff x="0" y="0"/>
            <a:chExt cx="4025724" cy="5327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724" cy="532748"/>
            </a:xfrm>
            <a:custGeom>
              <a:avLst/>
              <a:gdLst/>
              <a:ahLst/>
              <a:cxnLst/>
              <a:rect l="l" t="t" r="r" b="b"/>
              <a:pathLst>
                <a:path w="4025724" h="532748">
                  <a:moveTo>
                    <a:pt x="0" y="0"/>
                  </a:moveTo>
                  <a:lnTo>
                    <a:pt x="4025724" y="0"/>
                  </a:lnTo>
                  <a:lnTo>
                    <a:pt x="4025724" y="532748"/>
                  </a:lnTo>
                  <a:lnTo>
                    <a:pt x="0" y="532748"/>
                  </a:lnTo>
                  <a:close/>
                </a:path>
              </a:pathLst>
            </a:custGeom>
            <a:solidFill>
              <a:srgbClr val="F7C61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25724" cy="570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954933" y="1707979"/>
            <a:ext cx="11804950" cy="84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949"/>
              </a:lnSpc>
            </a:pPr>
            <a:r>
              <a:rPr lang="en-US" sz="5949">
                <a:solidFill>
                  <a:srgbClr val="0C3877"/>
                </a:solidFill>
                <a:latin typeface="Poppins Ultra-Bold"/>
              </a:rPr>
              <a:t>Razão da Situação do atributo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406487" y="4485634"/>
            <a:ext cx="8335789" cy="6268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4"/>
              </a:lnSpc>
            </a:pPr>
            <a:r>
              <a:rPr lang="en-US" sz="2974">
                <a:solidFill>
                  <a:srgbClr val="0C3877"/>
                </a:solidFill>
                <a:latin typeface="Open Sans Bold"/>
              </a:rPr>
              <a:t>Administrativa</a:t>
            </a:r>
            <a:r>
              <a:rPr lang="en-US" sz="2974">
                <a:solidFill>
                  <a:srgbClr val="0C3877"/>
                </a:solidFill>
                <a:latin typeface="Open Sans"/>
              </a:rPr>
              <a:t>: Recursos humanos, burocracia, recursos materiais, capacitação, licitação, procedimentos internos, cronograma </a:t>
            </a:r>
          </a:p>
          <a:p>
            <a:pPr>
              <a:lnSpc>
                <a:spcPts val="4164"/>
              </a:lnSpc>
            </a:pPr>
            <a:r>
              <a:rPr lang="en-US" sz="2974">
                <a:solidFill>
                  <a:srgbClr val="0C3877"/>
                </a:solidFill>
                <a:latin typeface="Open Sans Bold"/>
              </a:rPr>
              <a:t>Orçamentária</a:t>
            </a:r>
            <a:r>
              <a:rPr lang="en-US" sz="2974">
                <a:solidFill>
                  <a:srgbClr val="0C3877"/>
                </a:solidFill>
                <a:latin typeface="Open Sans"/>
              </a:rPr>
              <a:t>: Teto orçamentário insuficiente; sem ação orçamentária prevista na LOA</a:t>
            </a:r>
          </a:p>
          <a:p>
            <a:pPr>
              <a:lnSpc>
                <a:spcPts val="4164"/>
              </a:lnSpc>
            </a:pPr>
            <a:r>
              <a:rPr lang="en-US" sz="2974">
                <a:solidFill>
                  <a:srgbClr val="0C3877"/>
                </a:solidFill>
                <a:latin typeface="Open Sans Bold"/>
              </a:rPr>
              <a:t>Técnica</a:t>
            </a:r>
            <a:r>
              <a:rPr lang="en-US" sz="2974">
                <a:solidFill>
                  <a:srgbClr val="0C3877"/>
                </a:solidFill>
                <a:latin typeface="Open Sans"/>
              </a:rPr>
              <a:t>: Pendência de parecer técnico de outra Unidade/Órgão</a:t>
            </a:r>
          </a:p>
          <a:p>
            <a:pPr>
              <a:lnSpc>
                <a:spcPts val="4164"/>
              </a:lnSpc>
            </a:pPr>
            <a:r>
              <a:rPr lang="en-US" sz="2974">
                <a:solidFill>
                  <a:srgbClr val="0C3877"/>
                </a:solidFill>
                <a:latin typeface="Open Sans Bold"/>
              </a:rPr>
              <a:t>Financeira</a:t>
            </a:r>
            <a:r>
              <a:rPr lang="en-US" sz="2974">
                <a:solidFill>
                  <a:srgbClr val="0C3877"/>
                </a:solidFill>
                <a:latin typeface="Open Sans"/>
              </a:rPr>
              <a:t>: Sem disponibilidade financeira</a:t>
            </a:r>
          </a:p>
          <a:p>
            <a:pPr>
              <a:lnSpc>
                <a:spcPts val="4164"/>
              </a:lnSpc>
            </a:pPr>
            <a:r>
              <a:rPr lang="en-US" sz="2974">
                <a:solidFill>
                  <a:srgbClr val="0C3877"/>
                </a:solidFill>
                <a:latin typeface="Open Sans Bold"/>
              </a:rPr>
              <a:t>Política</a:t>
            </a:r>
            <a:r>
              <a:rPr lang="en-US" sz="2974">
                <a:solidFill>
                  <a:srgbClr val="0C3877"/>
                </a:solidFill>
                <a:latin typeface="Open Sans"/>
              </a:rPr>
              <a:t>: O atributo não mais atende à estratégia da Unidade</a:t>
            </a:r>
          </a:p>
          <a:p>
            <a:pPr>
              <a:lnSpc>
                <a:spcPts val="4164"/>
              </a:lnSpc>
            </a:pPr>
            <a:endParaRPr lang="en-US" sz="2974">
              <a:solidFill>
                <a:srgbClr val="0C3877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39238" y="4485634"/>
            <a:ext cx="9148762" cy="7315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4"/>
              </a:lnSpc>
            </a:pPr>
            <a:r>
              <a:rPr lang="en-US" sz="2974">
                <a:solidFill>
                  <a:srgbClr val="0C3877"/>
                </a:solidFill>
                <a:latin typeface="Open Sans Bold"/>
              </a:rPr>
              <a:t>Jurídica: </a:t>
            </a:r>
            <a:r>
              <a:rPr lang="en-US" sz="2974">
                <a:solidFill>
                  <a:srgbClr val="0C3877"/>
                </a:solidFill>
                <a:latin typeface="Open Sans"/>
              </a:rPr>
              <a:t>Suspensão de contrato, embargo ou decisão judicial </a:t>
            </a:r>
          </a:p>
          <a:p>
            <a:pPr>
              <a:lnSpc>
                <a:spcPts val="4164"/>
              </a:lnSpc>
            </a:pPr>
            <a:r>
              <a:rPr lang="en-US" sz="2974">
                <a:solidFill>
                  <a:srgbClr val="0C3877"/>
                </a:solidFill>
                <a:latin typeface="Open Sans Bold"/>
              </a:rPr>
              <a:t>Fenômenos naturais:</a:t>
            </a:r>
            <a:r>
              <a:rPr lang="en-US" sz="2974">
                <a:solidFill>
                  <a:srgbClr val="0C3877"/>
                </a:solidFill>
                <a:latin typeface="Open Sans"/>
              </a:rPr>
              <a:t> Desastres naturais, variações climáticas ou chuvas que impactem a realização do atributo</a:t>
            </a:r>
          </a:p>
          <a:p>
            <a:pPr>
              <a:lnSpc>
                <a:spcPts val="4164"/>
              </a:lnSpc>
            </a:pPr>
            <a:r>
              <a:rPr lang="en-US" sz="2974">
                <a:solidFill>
                  <a:srgbClr val="0C3877"/>
                </a:solidFill>
                <a:latin typeface="Open Sans Bold"/>
              </a:rPr>
              <a:t>Outras:</a:t>
            </a:r>
            <a:r>
              <a:rPr lang="en-US" sz="2974">
                <a:solidFill>
                  <a:srgbClr val="0C3877"/>
                </a:solidFill>
                <a:latin typeface="Open Sans"/>
              </a:rPr>
              <a:t> Demais razões que não se enquadram nas opções listadas, inclusive Coronavírus. </a:t>
            </a:r>
          </a:p>
          <a:p>
            <a:pPr>
              <a:lnSpc>
                <a:spcPts val="4164"/>
              </a:lnSpc>
            </a:pPr>
            <a:r>
              <a:rPr lang="en-US" sz="2974">
                <a:solidFill>
                  <a:srgbClr val="0C3877"/>
                </a:solidFill>
                <a:latin typeface="Open Sans Bold"/>
              </a:rPr>
              <a:t>Não se Aplica:</a:t>
            </a:r>
            <a:r>
              <a:rPr lang="en-US" sz="2974">
                <a:solidFill>
                  <a:srgbClr val="0C3877"/>
                </a:solidFill>
                <a:latin typeface="Open Sans"/>
              </a:rPr>
              <a:t> Destina-se aos seguintes casos: </a:t>
            </a:r>
          </a:p>
          <a:p>
            <a:pPr>
              <a:lnSpc>
                <a:spcPts val="4164"/>
              </a:lnSpc>
            </a:pPr>
            <a:r>
              <a:rPr lang="en-US" sz="2974">
                <a:solidFill>
                  <a:srgbClr val="0C3877"/>
                </a:solidFill>
                <a:latin typeface="Open Sans"/>
              </a:rPr>
              <a:t> - </a:t>
            </a:r>
            <a:r>
              <a:rPr lang="en-US" sz="2974">
                <a:solidFill>
                  <a:srgbClr val="0C3877"/>
                </a:solidFill>
                <a:latin typeface="Open Sans Bold"/>
              </a:rPr>
              <a:t>atributo não apurado</a:t>
            </a:r>
            <a:r>
              <a:rPr lang="en-US" sz="2974">
                <a:solidFill>
                  <a:srgbClr val="0C3877"/>
                </a:solidFill>
                <a:latin typeface="Open Sans"/>
              </a:rPr>
              <a:t>;  </a:t>
            </a:r>
          </a:p>
          <a:p>
            <a:pPr>
              <a:lnSpc>
                <a:spcPts val="4164"/>
              </a:lnSpc>
            </a:pPr>
            <a:r>
              <a:rPr lang="en-US" sz="2974">
                <a:solidFill>
                  <a:srgbClr val="0C3877"/>
                </a:solidFill>
                <a:latin typeface="Open Sans"/>
              </a:rPr>
              <a:t> - </a:t>
            </a:r>
            <a:r>
              <a:rPr lang="en-US" sz="2974">
                <a:solidFill>
                  <a:srgbClr val="0C3877"/>
                </a:solidFill>
                <a:latin typeface="Open Sans Bold"/>
              </a:rPr>
              <a:t>indicador ou meta 100% alcançados</a:t>
            </a:r>
            <a:r>
              <a:rPr lang="en-US" sz="2974">
                <a:solidFill>
                  <a:srgbClr val="0C3877"/>
                </a:solidFill>
                <a:latin typeface="Open Sans"/>
              </a:rPr>
              <a:t>.</a:t>
            </a:r>
          </a:p>
          <a:p>
            <a:pPr>
              <a:lnSpc>
                <a:spcPts val="4164"/>
              </a:lnSpc>
            </a:pPr>
            <a:endParaRPr lang="en-US" sz="2974">
              <a:solidFill>
                <a:srgbClr val="0C3877"/>
              </a:solidFill>
              <a:latin typeface="Open Sans"/>
            </a:endParaRPr>
          </a:p>
          <a:p>
            <a:pPr>
              <a:lnSpc>
                <a:spcPts val="4164"/>
              </a:lnSpc>
            </a:pPr>
            <a:endParaRPr lang="en-US" sz="2974">
              <a:solidFill>
                <a:srgbClr val="0C3877"/>
              </a:solidFill>
              <a:latin typeface="Open Sans"/>
            </a:endParaRPr>
          </a:p>
          <a:p>
            <a:pPr>
              <a:lnSpc>
                <a:spcPts val="4164"/>
              </a:lnSpc>
            </a:pPr>
            <a:endParaRPr lang="en-US" sz="2974">
              <a:solidFill>
                <a:srgbClr val="0C3877"/>
              </a:solidFill>
              <a:latin typeface="Open Sans"/>
            </a:endParaRPr>
          </a:p>
          <a:p>
            <a:pPr>
              <a:lnSpc>
                <a:spcPts val="4164"/>
              </a:lnSpc>
            </a:pPr>
            <a:endParaRPr lang="en-US" sz="2974">
              <a:solidFill>
                <a:srgbClr val="0C3877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363397" y="-915776"/>
            <a:ext cx="6273181" cy="6787933"/>
          </a:xfrm>
          <a:custGeom>
            <a:avLst/>
            <a:gdLst/>
            <a:ahLst/>
            <a:cxnLst/>
            <a:rect l="l" t="t" r="r" b="b"/>
            <a:pathLst>
              <a:path w="6273181" h="6787933">
                <a:moveTo>
                  <a:pt x="0" y="0"/>
                </a:moveTo>
                <a:lnTo>
                  <a:pt x="6273181" y="0"/>
                </a:lnTo>
                <a:lnTo>
                  <a:pt x="6273181" y="6787933"/>
                </a:lnTo>
                <a:lnTo>
                  <a:pt x="0" y="6787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1416" y="5037458"/>
            <a:ext cx="3616415" cy="827255"/>
          </a:xfrm>
          <a:custGeom>
            <a:avLst/>
            <a:gdLst/>
            <a:ahLst/>
            <a:cxnLst/>
            <a:rect l="l" t="t" r="r" b="b"/>
            <a:pathLst>
              <a:path w="3616415" h="827255">
                <a:moveTo>
                  <a:pt x="0" y="0"/>
                </a:moveTo>
                <a:lnTo>
                  <a:pt x="3616414" y="0"/>
                </a:lnTo>
                <a:lnTo>
                  <a:pt x="3616414" y="827255"/>
                </a:lnTo>
                <a:lnTo>
                  <a:pt x="0" y="8272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1168" y="3792738"/>
            <a:ext cx="15125663" cy="6281422"/>
          </a:xfrm>
          <a:custGeom>
            <a:avLst/>
            <a:gdLst/>
            <a:ahLst/>
            <a:cxnLst/>
            <a:rect l="l" t="t" r="r" b="b"/>
            <a:pathLst>
              <a:path w="15125663" h="6281422">
                <a:moveTo>
                  <a:pt x="0" y="0"/>
                </a:moveTo>
                <a:lnTo>
                  <a:pt x="15125664" y="0"/>
                </a:lnTo>
                <a:lnTo>
                  <a:pt x="15125664" y="6281422"/>
                </a:lnTo>
                <a:lnTo>
                  <a:pt x="0" y="6281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606591" y="1028700"/>
            <a:ext cx="15285172" cy="2022778"/>
            <a:chOff x="0" y="0"/>
            <a:chExt cx="4025724" cy="5327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25724" cy="532748"/>
            </a:xfrm>
            <a:custGeom>
              <a:avLst/>
              <a:gdLst/>
              <a:ahLst/>
              <a:cxnLst/>
              <a:rect l="l" t="t" r="r" b="b"/>
              <a:pathLst>
                <a:path w="4025724" h="532748">
                  <a:moveTo>
                    <a:pt x="0" y="0"/>
                  </a:moveTo>
                  <a:lnTo>
                    <a:pt x="4025724" y="0"/>
                  </a:lnTo>
                  <a:lnTo>
                    <a:pt x="4025724" y="532748"/>
                  </a:lnTo>
                  <a:lnTo>
                    <a:pt x="0" y="532748"/>
                  </a:lnTo>
                  <a:close/>
                </a:path>
              </a:pathLst>
            </a:custGeom>
            <a:solidFill>
              <a:srgbClr val="F7C61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025724" cy="570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301993" y="8995854"/>
            <a:ext cx="1684014" cy="772542"/>
          </a:xfrm>
          <a:custGeom>
            <a:avLst/>
            <a:gdLst/>
            <a:ahLst/>
            <a:cxnLst/>
            <a:rect l="l" t="t" r="r" b="b"/>
            <a:pathLst>
              <a:path w="1684014" h="772542">
                <a:moveTo>
                  <a:pt x="0" y="0"/>
                </a:moveTo>
                <a:lnTo>
                  <a:pt x="1684014" y="0"/>
                </a:lnTo>
                <a:lnTo>
                  <a:pt x="1684014" y="772542"/>
                </a:lnTo>
                <a:lnTo>
                  <a:pt x="0" y="7725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77938" y="9043479"/>
            <a:ext cx="1684014" cy="772542"/>
          </a:xfrm>
          <a:custGeom>
            <a:avLst/>
            <a:gdLst/>
            <a:ahLst/>
            <a:cxnLst/>
            <a:rect l="l" t="t" r="r" b="b"/>
            <a:pathLst>
              <a:path w="1684014" h="772542">
                <a:moveTo>
                  <a:pt x="0" y="0"/>
                </a:moveTo>
                <a:lnTo>
                  <a:pt x="1684014" y="0"/>
                </a:lnTo>
                <a:lnTo>
                  <a:pt x="1684014" y="772542"/>
                </a:lnTo>
                <a:lnTo>
                  <a:pt x="0" y="7725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595" y="5037458"/>
            <a:ext cx="1658820" cy="501793"/>
          </a:xfrm>
          <a:custGeom>
            <a:avLst/>
            <a:gdLst/>
            <a:ahLst/>
            <a:cxnLst/>
            <a:rect l="l" t="t" r="r" b="b"/>
            <a:pathLst>
              <a:path w="1658820" h="501793">
                <a:moveTo>
                  <a:pt x="0" y="0"/>
                </a:moveTo>
                <a:lnTo>
                  <a:pt x="1658821" y="0"/>
                </a:lnTo>
                <a:lnTo>
                  <a:pt x="1658821" y="501793"/>
                </a:lnTo>
                <a:lnTo>
                  <a:pt x="0" y="5017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954933" y="1707979"/>
            <a:ext cx="11804950" cy="84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949"/>
              </a:lnSpc>
            </a:pPr>
            <a:r>
              <a:rPr lang="en-US" sz="5949">
                <a:solidFill>
                  <a:srgbClr val="0C3877"/>
                </a:solidFill>
                <a:latin typeface="Poppins Ultra-Bold"/>
              </a:rPr>
              <a:t> Situação do atributo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8137" y="3103764"/>
            <a:ext cx="11191726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 err="1">
                <a:solidFill>
                  <a:srgbClr val="0C3877"/>
                </a:solidFill>
                <a:latin typeface="Open Sans Bold"/>
              </a:rPr>
              <a:t>Razão</a:t>
            </a:r>
            <a:r>
              <a:rPr lang="en-US" sz="4000" dirty="0">
                <a:solidFill>
                  <a:srgbClr val="0C3877"/>
                </a:solidFill>
                <a:latin typeface="Open Sans Bold"/>
              </a:rPr>
              <a:t> da </a:t>
            </a:r>
            <a:r>
              <a:rPr lang="en-US" sz="4000" dirty="0" err="1">
                <a:solidFill>
                  <a:srgbClr val="0C3877"/>
                </a:solidFill>
                <a:latin typeface="Open Sans Bold"/>
              </a:rPr>
              <a:t>situação</a:t>
            </a:r>
            <a:r>
              <a:rPr lang="en-US" sz="4000" dirty="0">
                <a:solidFill>
                  <a:srgbClr val="0C3877"/>
                </a:solidFill>
                <a:latin typeface="Open Sans Bold"/>
              </a:rPr>
              <a:t> do </a:t>
            </a:r>
            <a:r>
              <a:rPr lang="en-US" sz="4000" dirty="0" err="1">
                <a:solidFill>
                  <a:srgbClr val="0C3877"/>
                </a:solidFill>
                <a:latin typeface="Open Sans Bold"/>
              </a:rPr>
              <a:t>atributo</a:t>
            </a:r>
            <a:r>
              <a:rPr lang="en-US" sz="4000" dirty="0">
                <a:solidFill>
                  <a:srgbClr val="0C3877"/>
                </a:solidFill>
                <a:latin typeface="Open Sans Bold"/>
              </a:rPr>
              <a:t>: </a:t>
            </a:r>
            <a:r>
              <a:rPr lang="en-US" sz="4000" u="sng" dirty="0" err="1">
                <a:solidFill>
                  <a:srgbClr val="0C3877"/>
                </a:solidFill>
                <a:latin typeface="Open Sans Bold"/>
              </a:rPr>
              <a:t>Não</a:t>
            </a:r>
            <a:r>
              <a:rPr lang="en-US" sz="4000" u="sng" dirty="0">
                <a:solidFill>
                  <a:srgbClr val="0C3877"/>
                </a:solidFill>
                <a:latin typeface="Open Sans Bold"/>
              </a:rPr>
              <a:t> se </a:t>
            </a:r>
            <a:r>
              <a:rPr lang="en-US" sz="4000" u="sng" dirty="0" err="1">
                <a:solidFill>
                  <a:srgbClr val="0C3877"/>
                </a:solidFill>
                <a:latin typeface="Open Sans Bold"/>
              </a:rPr>
              <a:t>aplica</a:t>
            </a:r>
            <a:endParaRPr lang="en-US" sz="4000" u="sng" dirty="0">
              <a:solidFill>
                <a:srgbClr val="0C3877"/>
              </a:solidFill>
              <a:latin typeface="Open Sans Bold"/>
            </a:endParaRPr>
          </a:p>
        </p:txBody>
      </p:sp>
      <p:sp>
        <p:nvSpPr>
          <p:cNvPr id="13" name="Freeform 13"/>
          <p:cNvSpPr/>
          <p:nvPr/>
        </p:nvSpPr>
        <p:spPr>
          <a:xfrm rot="10643199">
            <a:off x="16090486" y="5075431"/>
            <a:ext cx="1658820" cy="501793"/>
          </a:xfrm>
          <a:custGeom>
            <a:avLst/>
            <a:gdLst/>
            <a:ahLst/>
            <a:cxnLst/>
            <a:rect l="l" t="t" r="r" b="b"/>
            <a:pathLst>
              <a:path w="1658820" h="501793">
                <a:moveTo>
                  <a:pt x="0" y="0"/>
                </a:moveTo>
                <a:lnTo>
                  <a:pt x="1658820" y="0"/>
                </a:lnTo>
                <a:lnTo>
                  <a:pt x="1658820" y="501793"/>
                </a:lnTo>
                <a:lnTo>
                  <a:pt x="0" y="5017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624E4BB3-553E-48F8-846B-CB789E8F9CB8}"/>
              </a:ext>
            </a:extLst>
          </p:cNvPr>
          <p:cNvSpPr/>
          <p:nvPr/>
        </p:nvSpPr>
        <p:spPr>
          <a:xfrm>
            <a:off x="41813" y="5801962"/>
            <a:ext cx="1658820" cy="501793"/>
          </a:xfrm>
          <a:custGeom>
            <a:avLst/>
            <a:gdLst/>
            <a:ahLst/>
            <a:cxnLst/>
            <a:rect l="l" t="t" r="r" b="b"/>
            <a:pathLst>
              <a:path w="1658820" h="501793">
                <a:moveTo>
                  <a:pt x="0" y="0"/>
                </a:moveTo>
                <a:lnTo>
                  <a:pt x="1658821" y="0"/>
                </a:lnTo>
                <a:lnTo>
                  <a:pt x="1658821" y="501793"/>
                </a:lnTo>
                <a:lnTo>
                  <a:pt x="0" y="5017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363397" y="-915776"/>
            <a:ext cx="6273181" cy="6787933"/>
          </a:xfrm>
          <a:custGeom>
            <a:avLst/>
            <a:gdLst/>
            <a:ahLst/>
            <a:cxnLst/>
            <a:rect l="l" t="t" r="r" b="b"/>
            <a:pathLst>
              <a:path w="6273181" h="6787933">
                <a:moveTo>
                  <a:pt x="0" y="0"/>
                </a:moveTo>
                <a:lnTo>
                  <a:pt x="6273181" y="0"/>
                </a:lnTo>
                <a:lnTo>
                  <a:pt x="6273181" y="6787933"/>
                </a:lnTo>
                <a:lnTo>
                  <a:pt x="0" y="6787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06591" y="1028700"/>
            <a:ext cx="15285172" cy="2022778"/>
            <a:chOff x="0" y="0"/>
            <a:chExt cx="4025724" cy="5327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724" cy="532748"/>
            </a:xfrm>
            <a:custGeom>
              <a:avLst/>
              <a:gdLst/>
              <a:ahLst/>
              <a:cxnLst/>
              <a:rect l="l" t="t" r="r" b="b"/>
              <a:pathLst>
                <a:path w="4025724" h="532748">
                  <a:moveTo>
                    <a:pt x="0" y="0"/>
                  </a:moveTo>
                  <a:lnTo>
                    <a:pt x="4025724" y="0"/>
                  </a:lnTo>
                  <a:lnTo>
                    <a:pt x="4025724" y="532748"/>
                  </a:lnTo>
                  <a:lnTo>
                    <a:pt x="0" y="532748"/>
                  </a:lnTo>
                  <a:close/>
                </a:path>
              </a:pathLst>
            </a:custGeom>
            <a:solidFill>
              <a:srgbClr val="F7C61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25724" cy="570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954933" y="1707979"/>
            <a:ext cx="11804950" cy="812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749"/>
              </a:lnSpc>
            </a:pPr>
            <a:r>
              <a:rPr lang="en-US" sz="5749">
                <a:solidFill>
                  <a:srgbClr val="0C3877"/>
                </a:solidFill>
                <a:latin typeface="Poppins Ultra-Bold"/>
              </a:rPr>
              <a:t>Informações Complementares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252672"/>
            <a:ext cx="16514655" cy="554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0"/>
              </a:lnSpc>
            </a:pPr>
            <a:r>
              <a:rPr lang="en-US" sz="3485">
                <a:solidFill>
                  <a:srgbClr val="0C3877"/>
                </a:solidFill>
                <a:latin typeface="Open Sans Bold"/>
              </a:rPr>
              <a:t>• Especificar o motivo de </a:t>
            </a:r>
            <a:r>
              <a:rPr lang="en-US" sz="3485" u="sng">
                <a:solidFill>
                  <a:srgbClr val="0C3877"/>
                </a:solidFill>
                <a:latin typeface="Open Sans Bold"/>
              </a:rPr>
              <a:t>não </a:t>
            </a:r>
            <a:r>
              <a:rPr lang="en-US" sz="3485">
                <a:solidFill>
                  <a:srgbClr val="0C3877"/>
                </a:solidFill>
                <a:latin typeface="Open Sans Bold"/>
              </a:rPr>
              <a:t>ter sido possível </a:t>
            </a:r>
            <a:r>
              <a:rPr lang="en-US" sz="3485" u="sng">
                <a:solidFill>
                  <a:srgbClr val="0C3877"/>
                </a:solidFill>
                <a:latin typeface="Open Sans Bold"/>
              </a:rPr>
              <a:t>apurar </a:t>
            </a:r>
            <a:r>
              <a:rPr lang="en-US" sz="3485">
                <a:solidFill>
                  <a:srgbClr val="0C3877"/>
                </a:solidFill>
                <a:latin typeface="Open Sans Bold"/>
              </a:rPr>
              <a:t>o índice ou meta alcançados; </a:t>
            </a:r>
          </a:p>
          <a:p>
            <a:pPr>
              <a:lnSpc>
                <a:spcPts val="4880"/>
              </a:lnSpc>
            </a:pPr>
            <a:r>
              <a:rPr lang="en-US" sz="3485">
                <a:solidFill>
                  <a:srgbClr val="0C3877"/>
                </a:solidFill>
                <a:latin typeface="Open Sans Bold"/>
              </a:rPr>
              <a:t>• Detalhar os demais motivos do </a:t>
            </a:r>
            <a:r>
              <a:rPr lang="en-US" sz="3485" u="sng">
                <a:solidFill>
                  <a:srgbClr val="0C3877"/>
                </a:solidFill>
                <a:latin typeface="Open Sans Bold"/>
              </a:rPr>
              <a:t>não alcance integral</a:t>
            </a:r>
            <a:r>
              <a:rPr lang="en-US" sz="3485">
                <a:solidFill>
                  <a:srgbClr val="0C3877"/>
                </a:solidFill>
                <a:latin typeface="Open Sans Bold"/>
              </a:rPr>
              <a:t> do indicador e da meta, conforme o previsto pela Unidade; </a:t>
            </a:r>
          </a:p>
          <a:p>
            <a:pPr>
              <a:lnSpc>
                <a:spcPts val="4880"/>
              </a:lnSpc>
            </a:pPr>
            <a:r>
              <a:rPr lang="en-US" sz="3485">
                <a:solidFill>
                  <a:srgbClr val="0C3877"/>
                </a:solidFill>
                <a:latin typeface="Open Sans Bold"/>
              </a:rPr>
              <a:t>• Inserir as principais informações que contribuíram para a </a:t>
            </a:r>
            <a:r>
              <a:rPr lang="en-US" sz="3485" u="sng">
                <a:solidFill>
                  <a:srgbClr val="0C3877"/>
                </a:solidFill>
                <a:latin typeface="Open Sans Bold"/>
              </a:rPr>
              <a:t>realização </a:t>
            </a:r>
            <a:r>
              <a:rPr lang="en-US" sz="3485">
                <a:solidFill>
                  <a:srgbClr val="0C3877"/>
                </a:solidFill>
                <a:latin typeface="Open Sans Bold"/>
              </a:rPr>
              <a:t>do atributo; </a:t>
            </a:r>
          </a:p>
          <a:p>
            <a:pPr>
              <a:lnSpc>
                <a:spcPts val="4880"/>
              </a:lnSpc>
            </a:pPr>
            <a:r>
              <a:rPr lang="en-US" sz="3485">
                <a:solidFill>
                  <a:srgbClr val="0C3877"/>
                </a:solidFill>
                <a:latin typeface="Open Sans Bold"/>
              </a:rPr>
              <a:t>• </a:t>
            </a:r>
            <a:r>
              <a:rPr lang="en-US" sz="3485" u="sng">
                <a:solidFill>
                  <a:srgbClr val="0C3877"/>
                </a:solidFill>
                <a:latin typeface="Open Sans Bold"/>
              </a:rPr>
              <a:t>Período da apuração do atributo</a:t>
            </a:r>
            <a:r>
              <a:rPr lang="en-US" sz="3485">
                <a:solidFill>
                  <a:srgbClr val="0C3877"/>
                </a:solidFill>
                <a:latin typeface="Open Sans Bold"/>
              </a:rPr>
              <a:t>, somente quando divergente do adotado na metodologia, neste caso JAN/2023 a DEZ/2023; </a:t>
            </a:r>
          </a:p>
          <a:p>
            <a:pPr>
              <a:lnSpc>
                <a:spcPts val="4880"/>
              </a:lnSpc>
            </a:pPr>
            <a:r>
              <a:rPr lang="en-US" sz="3485">
                <a:solidFill>
                  <a:srgbClr val="0C3877"/>
                </a:solidFill>
                <a:latin typeface="Open Sans Bold"/>
              </a:rPr>
              <a:t>• Outras informações relevantes.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254081" y="-632817"/>
            <a:ext cx="8393709" cy="9082462"/>
          </a:xfrm>
          <a:custGeom>
            <a:avLst/>
            <a:gdLst/>
            <a:ahLst/>
            <a:cxnLst/>
            <a:rect l="l" t="t" r="r" b="b"/>
            <a:pathLst>
              <a:path w="8393709" h="9082462">
                <a:moveTo>
                  <a:pt x="0" y="0"/>
                </a:moveTo>
                <a:lnTo>
                  <a:pt x="8393709" y="0"/>
                </a:lnTo>
                <a:lnTo>
                  <a:pt x="8393709" y="9082462"/>
                </a:lnTo>
                <a:lnTo>
                  <a:pt x="0" y="9082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14699114" y="6631601"/>
            <a:ext cx="3370707" cy="4114800"/>
          </a:xfrm>
          <a:custGeom>
            <a:avLst/>
            <a:gdLst/>
            <a:ahLst/>
            <a:cxnLst/>
            <a:rect l="l" t="t" r="r" b="b"/>
            <a:pathLst>
              <a:path w="3370707" h="4114800">
                <a:moveTo>
                  <a:pt x="3370707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70707" y="0"/>
                </a:lnTo>
                <a:lnTo>
                  <a:pt x="3370707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18037"/>
          <a:stretch>
            <a:fillRect/>
          </a:stretch>
        </p:blipFill>
        <p:spPr>
          <a:xfrm>
            <a:off x="1828800" y="2689576"/>
            <a:ext cx="14630400" cy="67451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144034" y="1085850"/>
            <a:ext cx="11804950" cy="812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749"/>
              </a:lnSpc>
            </a:pPr>
            <a:r>
              <a:rPr lang="en-US" sz="5749">
                <a:solidFill>
                  <a:srgbClr val="FFFFFF"/>
                </a:solidFill>
                <a:latin typeface="Poppins Ultra-Bold"/>
              </a:rPr>
              <a:t>Monitoramento no PPAWEB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254081" y="-632817"/>
            <a:ext cx="8393709" cy="9082462"/>
          </a:xfrm>
          <a:custGeom>
            <a:avLst/>
            <a:gdLst/>
            <a:ahLst/>
            <a:cxnLst/>
            <a:rect l="l" t="t" r="r" b="b"/>
            <a:pathLst>
              <a:path w="8393709" h="9082462">
                <a:moveTo>
                  <a:pt x="0" y="0"/>
                </a:moveTo>
                <a:lnTo>
                  <a:pt x="8393709" y="0"/>
                </a:lnTo>
                <a:lnTo>
                  <a:pt x="8393709" y="9082462"/>
                </a:lnTo>
                <a:lnTo>
                  <a:pt x="0" y="9082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14699114" y="6631601"/>
            <a:ext cx="3370707" cy="4114800"/>
          </a:xfrm>
          <a:custGeom>
            <a:avLst/>
            <a:gdLst/>
            <a:ahLst/>
            <a:cxnLst/>
            <a:rect l="l" t="t" r="r" b="b"/>
            <a:pathLst>
              <a:path w="3370707" h="4114800">
                <a:moveTo>
                  <a:pt x="3370707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70707" y="0"/>
                </a:lnTo>
                <a:lnTo>
                  <a:pt x="3370707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144034" y="1076325"/>
            <a:ext cx="11804950" cy="76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349"/>
              </a:lnSpc>
            </a:pPr>
            <a:r>
              <a:rPr lang="en-US" sz="5349">
                <a:solidFill>
                  <a:srgbClr val="FFFFFF"/>
                </a:solidFill>
                <a:latin typeface="Poppins Ultra-Bold"/>
              </a:rPr>
              <a:t>Preenchendo o Monitoramento</a:t>
            </a:r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15632" b="3006"/>
          <a:stretch>
            <a:fillRect/>
          </a:stretch>
        </p:blipFill>
        <p:spPr>
          <a:xfrm>
            <a:off x="1828800" y="2562596"/>
            <a:ext cx="14630400" cy="6695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6612" y="-849903"/>
            <a:ext cx="21765180" cy="2988558"/>
            <a:chOff x="0" y="0"/>
            <a:chExt cx="5732393" cy="7871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32393" cy="787110"/>
            </a:xfrm>
            <a:custGeom>
              <a:avLst/>
              <a:gdLst/>
              <a:ahLst/>
              <a:cxnLst/>
              <a:rect l="l" t="t" r="r" b="b"/>
              <a:pathLst>
                <a:path w="5732393" h="787110">
                  <a:moveTo>
                    <a:pt x="0" y="0"/>
                  </a:moveTo>
                  <a:lnTo>
                    <a:pt x="5732393" y="0"/>
                  </a:lnTo>
                  <a:lnTo>
                    <a:pt x="5732393" y="787110"/>
                  </a:lnTo>
                  <a:lnTo>
                    <a:pt x="0" y="787110"/>
                  </a:lnTo>
                  <a:close/>
                </a:path>
              </a:pathLst>
            </a:custGeom>
            <a:solidFill>
              <a:srgbClr val="0C387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732393" cy="825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65379" y="2338963"/>
            <a:ext cx="15157243" cy="7948037"/>
          </a:xfrm>
          <a:custGeom>
            <a:avLst/>
            <a:gdLst/>
            <a:ahLst/>
            <a:cxnLst/>
            <a:rect l="l" t="t" r="r" b="b"/>
            <a:pathLst>
              <a:path w="15157243" h="7948037">
                <a:moveTo>
                  <a:pt x="0" y="0"/>
                </a:moveTo>
                <a:lnTo>
                  <a:pt x="15157242" y="0"/>
                </a:lnTo>
                <a:lnTo>
                  <a:pt x="15157242" y="7948037"/>
                </a:lnTo>
                <a:lnTo>
                  <a:pt x="0" y="7948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613157" y="540397"/>
            <a:ext cx="11061685" cy="104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08"/>
              </a:lnSpc>
            </a:pPr>
            <a:r>
              <a:rPr lang="en-US" sz="7308">
                <a:solidFill>
                  <a:srgbClr val="F7C613"/>
                </a:solidFill>
                <a:latin typeface="Poppins Ultra-Bold"/>
              </a:rPr>
              <a:t>Campo “Acumulado”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6612" y="-849903"/>
            <a:ext cx="21765180" cy="2988558"/>
            <a:chOff x="0" y="0"/>
            <a:chExt cx="5732393" cy="7871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32393" cy="787110"/>
            </a:xfrm>
            <a:custGeom>
              <a:avLst/>
              <a:gdLst/>
              <a:ahLst/>
              <a:cxnLst/>
              <a:rect l="l" t="t" r="r" b="b"/>
              <a:pathLst>
                <a:path w="5732393" h="787110">
                  <a:moveTo>
                    <a:pt x="0" y="0"/>
                  </a:moveTo>
                  <a:lnTo>
                    <a:pt x="5732393" y="0"/>
                  </a:lnTo>
                  <a:lnTo>
                    <a:pt x="5732393" y="787110"/>
                  </a:lnTo>
                  <a:lnTo>
                    <a:pt x="0" y="787110"/>
                  </a:lnTo>
                  <a:close/>
                </a:path>
              </a:pathLst>
            </a:custGeom>
            <a:solidFill>
              <a:srgbClr val="0C387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732393" cy="825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93214" y="2515923"/>
            <a:ext cx="16365623" cy="2094711"/>
          </a:xfrm>
          <a:custGeom>
            <a:avLst/>
            <a:gdLst/>
            <a:ahLst/>
            <a:cxnLst/>
            <a:rect l="l" t="t" r="r" b="b"/>
            <a:pathLst>
              <a:path w="16365623" h="2094711">
                <a:moveTo>
                  <a:pt x="0" y="0"/>
                </a:moveTo>
                <a:lnTo>
                  <a:pt x="16365623" y="0"/>
                </a:lnTo>
                <a:lnTo>
                  <a:pt x="16365623" y="2094710"/>
                </a:lnTo>
                <a:lnTo>
                  <a:pt x="0" y="20947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81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88862" y="5505291"/>
            <a:ext cx="13799138" cy="1923225"/>
          </a:xfrm>
          <a:custGeom>
            <a:avLst/>
            <a:gdLst/>
            <a:ahLst/>
            <a:cxnLst/>
            <a:rect l="l" t="t" r="r" b="b"/>
            <a:pathLst>
              <a:path w="13799138" h="1923225">
                <a:moveTo>
                  <a:pt x="0" y="0"/>
                </a:moveTo>
                <a:lnTo>
                  <a:pt x="13799138" y="0"/>
                </a:lnTo>
                <a:lnTo>
                  <a:pt x="13799138" y="1923225"/>
                </a:lnTo>
                <a:lnTo>
                  <a:pt x="0" y="19232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88862" y="8059661"/>
            <a:ext cx="13799138" cy="1960801"/>
          </a:xfrm>
          <a:custGeom>
            <a:avLst/>
            <a:gdLst/>
            <a:ahLst/>
            <a:cxnLst/>
            <a:rect l="l" t="t" r="r" b="b"/>
            <a:pathLst>
              <a:path w="13799138" h="1960801">
                <a:moveTo>
                  <a:pt x="0" y="0"/>
                </a:moveTo>
                <a:lnTo>
                  <a:pt x="13799138" y="0"/>
                </a:lnTo>
                <a:lnTo>
                  <a:pt x="13799138" y="1960802"/>
                </a:lnTo>
                <a:lnTo>
                  <a:pt x="0" y="1960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27993" y="2488944"/>
            <a:ext cx="2139480" cy="2111080"/>
          </a:xfrm>
          <a:custGeom>
            <a:avLst/>
            <a:gdLst/>
            <a:ahLst/>
            <a:cxnLst/>
            <a:rect l="l" t="t" r="r" b="b"/>
            <a:pathLst>
              <a:path w="2139480" h="2111080">
                <a:moveTo>
                  <a:pt x="0" y="0"/>
                </a:moveTo>
                <a:lnTo>
                  <a:pt x="2139480" y="0"/>
                </a:lnTo>
                <a:lnTo>
                  <a:pt x="2139480" y="2111080"/>
                </a:lnTo>
                <a:lnTo>
                  <a:pt x="0" y="21110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329119" y="5724713"/>
            <a:ext cx="1813432" cy="1484381"/>
          </a:xfrm>
          <a:custGeom>
            <a:avLst/>
            <a:gdLst/>
            <a:ahLst/>
            <a:cxnLst/>
            <a:rect l="l" t="t" r="r" b="b"/>
            <a:pathLst>
              <a:path w="1813432" h="1484381">
                <a:moveTo>
                  <a:pt x="0" y="0"/>
                </a:moveTo>
                <a:lnTo>
                  <a:pt x="1813431" y="0"/>
                </a:lnTo>
                <a:lnTo>
                  <a:pt x="1813431" y="1484381"/>
                </a:lnTo>
                <a:lnTo>
                  <a:pt x="0" y="14843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13157" y="540397"/>
            <a:ext cx="11061685" cy="104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08"/>
              </a:lnSpc>
            </a:pPr>
            <a:r>
              <a:rPr lang="en-US" sz="7308">
                <a:solidFill>
                  <a:srgbClr val="F7C613"/>
                </a:solidFill>
                <a:latin typeface="Poppins Ultra-Bold"/>
              </a:rPr>
              <a:t>Campo “Acumulado”</a:t>
            </a:r>
          </a:p>
        </p:txBody>
      </p:sp>
      <p:sp>
        <p:nvSpPr>
          <p:cNvPr id="11" name="Freeform 11"/>
          <p:cNvSpPr/>
          <p:nvPr/>
        </p:nvSpPr>
        <p:spPr>
          <a:xfrm>
            <a:off x="2329119" y="8297871"/>
            <a:ext cx="1813432" cy="1484381"/>
          </a:xfrm>
          <a:custGeom>
            <a:avLst/>
            <a:gdLst/>
            <a:ahLst/>
            <a:cxnLst/>
            <a:rect l="l" t="t" r="r" b="b"/>
            <a:pathLst>
              <a:path w="1813432" h="1484381">
                <a:moveTo>
                  <a:pt x="0" y="0"/>
                </a:moveTo>
                <a:lnTo>
                  <a:pt x="1813431" y="0"/>
                </a:lnTo>
                <a:lnTo>
                  <a:pt x="1813431" y="1484382"/>
                </a:lnTo>
                <a:lnTo>
                  <a:pt x="0" y="1484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208774">
            <a:off x="4932003" y="6836659"/>
            <a:ext cx="3135591" cy="5570749"/>
            <a:chOff x="0" y="0"/>
            <a:chExt cx="825835" cy="14671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5835" cy="1467193"/>
            </a:xfrm>
            <a:custGeom>
              <a:avLst/>
              <a:gdLst/>
              <a:ahLst/>
              <a:cxnLst/>
              <a:rect l="l" t="t" r="r" b="b"/>
              <a:pathLst>
                <a:path w="825835" h="1467193">
                  <a:moveTo>
                    <a:pt x="0" y="0"/>
                  </a:moveTo>
                  <a:lnTo>
                    <a:pt x="825835" y="0"/>
                  </a:lnTo>
                  <a:lnTo>
                    <a:pt x="825835" y="1467193"/>
                  </a:lnTo>
                  <a:lnTo>
                    <a:pt x="0" y="1467193"/>
                  </a:lnTo>
                  <a:close/>
                </a:path>
              </a:pathLst>
            </a:custGeom>
            <a:solidFill>
              <a:srgbClr val="0C387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25835" cy="1505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11032">
            <a:off x="-1779997" y="-3499785"/>
            <a:ext cx="10432388" cy="15788302"/>
            <a:chOff x="0" y="0"/>
            <a:chExt cx="2747625" cy="41582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47625" cy="4158236"/>
            </a:xfrm>
            <a:custGeom>
              <a:avLst/>
              <a:gdLst/>
              <a:ahLst/>
              <a:cxnLst/>
              <a:rect l="l" t="t" r="r" b="b"/>
              <a:pathLst>
                <a:path w="2747625" h="4158236">
                  <a:moveTo>
                    <a:pt x="0" y="0"/>
                  </a:moveTo>
                  <a:lnTo>
                    <a:pt x="2747625" y="0"/>
                  </a:lnTo>
                  <a:lnTo>
                    <a:pt x="2747625" y="4158236"/>
                  </a:lnTo>
                  <a:lnTo>
                    <a:pt x="0" y="4158236"/>
                  </a:lnTo>
                  <a:close/>
                </a:path>
              </a:pathLst>
            </a:custGeom>
            <a:solidFill>
              <a:srgbClr val="3676C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47625" cy="419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963293" y="6887818"/>
            <a:ext cx="1935421" cy="1786543"/>
          </a:xfrm>
          <a:custGeom>
            <a:avLst/>
            <a:gdLst/>
            <a:ahLst/>
            <a:cxnLst/>
            <a:rect l="l" t="t" r="r" b="b"/>
            <a:pathLst>
              <a:path w="1935421" h="1786543">
                <a:moveTo>
                  <a:pt x="0" y="0"/>
                </a:moveTo>
                <a:lnTo>
                  <a:pt x="1935421" y="0"/>
                </a:lnTo>
                <a:lnTo>
                  <a:pt x="1935421" y="1786543"/>
                </a:lnTo>
                <a:lnTo>
                  <a:pt x="0" y="1786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23510" y="1448467"/>
            <a:ext cx="6700813" cy="1988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99"/>
              </a:lnSpc>
            </a:pPr>
            <a:r>
              <a:rPr lang="en-US" sz="7399">
                <a:solidFill>
                  <a:srgbClr val="F7C613"/>
                </a:solidFill>
                <a:latin typeface="Poppins Bold"/>
              </a:rPr>
              <a:t>Aprovação do Titular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3510" y="4174116"/>
            <a:ext cx="5466954" cy="4500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C8E1E4"/>
                </a:solidFill>
                <a:latin typeface="Poppins Ultra-Bold"/>
              </a:rPr>
              <a:t>A partir do monitoramento ano base 2023, o Titular da Unidade Orçamentária aprovará as informações lançadas pelo Agente de Planejamento também no sistema PPA WEB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99926" y="114935"/>
            <a:ext cx="7469196" cy="1011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O prazo para aprovação do Titular da Unidade 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finda-se no limite do cronograma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, ou seja,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até 20/01/2024 para os indicadores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e 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até 31/03/2024 para as metas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 Isto é, a aprovação do Titular não será à margem ou após esse período, 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É 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preferível 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que 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primeiro 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se encaminhe para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 análise do Órgão Central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para que só se submeta à aprovação do Titular o que já estiver conforme os critérios definidos. 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Todavia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, estando 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próximo do fim do prazo previsto no cronograma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, é 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recomendável 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a 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imediata remessa para aprovação do Titular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para que não se perca prazos, cuja 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prorrogação só será deferida se solicitada pelo próprio Titular da Unidade.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401953" y="-484945"/>
            <a:ext cx="4789521" cy="5182530"/>
          </a:xfrm>
          <a:custGeom>
            <a:avLst/>
            <a:gdLst/>
            <a:ahLst/>
            <a:cxnLst/>
            <a:rect l="l" t="t" r="r" b="b"/>
            <a:pathLst>
              <a:path w="4789521" h="5182530">
                <a:moveTo>
                  <a:pt x="0" y="0"/>
                </a:moveTo>
                <a:lnTo>
                  <a:pt x="4789521" y="0"/>
                </a:lnTo>
                <a:lnTo>
                  <a:pt x="4789521" y="5182530"/>
                </a:lnTo>
                <a:lnTo>
                  <a:pt x="0" y="5182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15621827" y="7554314"/>
            <a:ext cx="2539716" cy="3100366"/>
          </a:xfrm>
          <a:custGeom>
            <a:avLst/>
            <a:gdLst/>
            <a:ahLst/>
            <a:cxnLst/>
            <a:rect l="l" t="t" r="r" b="b"/>
            <a:pathLst>
              <a:path w="2539716" h="3100366">
                <a:moveTo>
                  <a:pt x="2539716" y="3100365"/>
                </a:moveTo>
                <a:lnTo>
                  <a:pt x="0" y="3100365"/>
                </a:lnTo>
                <a:lnTo>
                  <a:pt x="0" y="0"/>
                </a:lnTo>
                <a:lnTo>
                  <a:pt x="2539716" y="0"/>
                </a:lnTo>
                <a:lnTo>
                  <a:pt x="2539716" y="310036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9191" y="1793858"/>
            <a:ext cx="15980109" cy="8099175"/>
          </a:xfrm>
          <a:custGeom>
            <a:avLst/>
            <a:gdLst/>
            <a:ahLst/>
            <a:cxnLst/>
            <a:rect l="l" t="t" r="r" b="b"/>
            <a:pathLst>
              <a:path w="15980109" h="8099175">
                <a:moveTo>
                  <a:pt x="0" y="0"/>
                </a:moveTo>
                <a:lnTo>
                  <a:pt x="15980109" y="0"/>
                </a:lnTo>
                <a:lnTo>
                  <a:pt x="15980109" y="8099175"/>
                </a:lnTo>
                <a:lnTo>
                  <a:pt x="0" y="8099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873776" y="493643"/>
            <a:ext cx="9568091" cy="100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57"/>
              </a:lnSpc>
            </a:pPr>
            <a:r>
              <a:rPr lang="en-US" sz="6194">
                <a:solidFill>
                  <a:srgbClr val="0C3877"/>
                </a:solidFill>
                <a:latin typeface="Poppins Ultra-Bold"/>
              </a:rPr>
              <a:t>Trâmite no PPA WEB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208774">
            <a:off x="4932003" y="6836659"/>
            <a:ext cx="3135591" cy="5570749"/>
            <a:chOff x="0" y="0"/>
            <a:chExt cx="825835" cy="14671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5835" cy="1467193"/>
            </a:xfrm>
            <a:custGeom>
              <a:avLst/>
              <a:gdLst/>
              <a:ahLst/>
              <a:cxnLst/>
              <a:rect l="l" t="t" r="r" b="b"/>
              <a:pathLst>
                <a:path w="825835" h="1467193">
                  <a:moveTo>
                    <a:pt x="0" y="0"/>
                  </a:moveTo>
                  <a:lnTo>
                    <a:pt x="825835" y="0"/>
                  </a:lnTo>
                  <a:lnTo>
                    <a:pt x="825835" y="1467193"/>
                  </a:lnTo>
                  <a:lnTo>
                    <a:pt x="0" y="1467193"/>
                  </a:lnTo>
                  <a:close/>
                </a:path>
              </a:pathLst>
            </a:custGeom>
            <a:solidFill>
              <a:srgbClr val="0C387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25835" cy="1505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11032">
            <a:off x="-1779997" y="-3499785"/>
            <a:ext cx="10432388" cy="15788302"/>
            <a:chOff x="0" y="0"/>
            <a:chExt cx="2747625" cy="41582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47625" cy="4158236"/>
            </a:xfrm>
            <a:custGeom>
              <a:avLst/>
              <a:gdLst/>
              <a:ahLst/>
              <a:cxnLst/>
              <a:rect l="l" t="t" r="r" b="b"/>
              <a:pathLst>
                <a:path w="2747625" h="4158236">
                  <a:moveTo>
                    <a:pt x="0" y="0"/>
                  </a:moveTo>
                  <a:lnTo>
                    <a:pt x="2747625" y="0"/>
                  </a:lnTo>
                  <a:lnTo>
                    <a:pt x="2747625" y="4158236"/>
                  </a:lnTo>
                  <a:lnTo>
                    <a:pt x="0" y="4158236"/>
                  </a:lnTo>
                  <a:close/>
                </a:path>
              </a:pathLst>
            </a:custGeom>
            <a:solidFill>
              <a:srgbClr val="3676C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47625" cy="419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23510" y="1927257"/>
            <a:ext cx="6700813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</a:pPr>
            <a:r>
              <a:rPr lang="en-US" sz="7200">
                <a:solidFill>
                  <a:srgbClr val="F7C613"/>
                </a:solidFill>
                <a:latin typeface="Poppins Bold"/>
              </a:rPr>
              <a:t>Homologação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23510" y="4174441"/>
            <a:ext cx="5734933" cy="449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C8E1E4"/>
                </a:solidFill>
                <a:latin typeface="Poppins Ultra-Bold"/>
              </a:rPr>
              <a:t>É de responsabilidade do agente de planejamento acessar o PPA WEB para acompanhar o trâmite dos atributos sob sua responsabilidade até que cada item esteja no status OC (M) - Homologado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81049" y="942975"/>
            <a:ext cx="7469196" cy="887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spc="-137">
                <a:solidFill>
                  <a:srgbClr val="000000"/>
                </a:solidFill>
                <a:latin typeface="Open Sans"/>
              </a:rPr>
              <a:t>O atributo estando sob análise, pode ser </a:t>
            </a:r>
            <a:r>
              <a:rPr lang="en-US" sz="4599" spc="-137">
                <a:solidFill>
                  <a:srgbClr val="000000"/>
                </a:solidFill>
                <a:latin typeface="Open Sans Bold"/>
              </a:rPr>
              <a:t>solicitado ajuste </a:t>
            </a:r>
            <a:r>
              <a:rPr lang="en-US" sz="4599" spc="-137">
                <a:solidFill>
                  <a:srgbClr val="000000"/>
                </a:solidFill>
                <a:latin typeface="Open Sans"/>
              </a:rPr>
              <a:t>ou mais informações à unidade;</a:t>
            </a:r>
          </a:p>
          <a:p>
            <a:pPr algn="ctr">
              <a:lnSpc>
                <a:spcPts val="6439"/>
              </a:lnSpc>
            </a:pPr>
            <a:endParaRPr lang="en-US" sz="4599" spc="-137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6439"/>
              </a:lnSpc>
            </a:pPr>
            <a:r>
              <a:rPr lang="en-US" sz="4599" spc="-137">
                <a:solidFill>
                  <a:srgbClr val="000000"/>
                </a:solidFill>
                <a:latin typeface="Open Sans"/>
              </a:rPr>
              <a:t>Somente quando </a:t>
            </a:r>
            <a:r>
              <a:rPr lang="en-US" sz="4599" spc="-137">
                <a:solidFill>
                  <a:srgbClr val="000000"/>
                </a:solidFill>
                <a:latin typeface="Open Sans Bold"/>
              </a:rPr>
              <a:t>todos os atributos</a:t>
            </a:r>
            <a:r>
              <a:rPr lang="en-US" sz="4599" spc="-137">
                <a:solidFill>
                  <a:srgbClr val="000000"/>
                </a:solidFill>
                <a:latin typeface="Open Sans"/>
              </a:rPr>
              <a:t> vinculados àquele objetivo estiverem </a:t>
            </a:r>
            <a:r>
              <a:rPr lang="en-US" sz="4599" spc="-137">
                <a:solidFill>
                  <a:srgbClr val="000000"/>
                </a:solidFill>
                <a:latin typeface="Open Sans Bold"/>
              </a:rPr>
              <a:t>homologados</a:t>
            </a:r>
            <a:r>
              <a:rPr lang="en-US" sz="4599" spc="-137">
                <a:solidFill>
                  <a:srgbClr val="000000"/>
                </a:solidFill>
                <a:latin typeface="Open Sans"/>
              </a:rPr>
              <a:t>, o OC irá </a:t>
            </a:r>
            <a:r>
              <a:rPr lang="en-US" sz="4599" spc="-137">
                <a:solidFill>
                  <a:srgbClr val="000000"/>
                </a:solidFill>
                <a:latin typeface="Open Sans Bold"/>
              </a:rPr>
              <a:t>concluir o monitoramento</a:t>
            </a:r>
            <a:r>
              <a:rPr lang="en-US" sz="4599" spc="-137">
                <a:solidFill>
                  <a:srgbClr val="000000"/>
                </a:solidFill>
                <a:latin typeface="Open Sans"/>
              </a:rPr>
              <a:t>.</a:t>
            </a:r>
          </a:p>
          <a:p>
            <a:pPr algn="ctr">
              <a:lnSpc>
                <a:spcPts val="6439"/>
              </a:lnSpc>
            </a:pPr>
            <a:endParaRPr lang="en-US" sz="4599" spc="-137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>
            <a:off x="225432" y="4694698"/>
            <a:ext cx="5494588" cy="5945452"/>
          </a:xfrm>
          <a:custGeom>
            <a:avLst/>
            <a:gdLst/>
            <a:ahLst/>
            <a:cxnLst/>
            <a:rect l="l" t="t" r="r" b="b"/>
            <a:pathLst>
              <a:path w="5494588" h="5945452">
                <a:moveTo>
                  <a:pt x="5494588" y="0"/>
                </a:moveTo>
                <a:lnTo>
                  <a:pt x="0" y="0"/>
                </a:lnTo>
                <a:lnTo>
                  <a:pt x="0" y="5945452"/>
                </a:lnTo>
                <a:lnTo>
                  <a:pt x="5494588" y="5945452"/>
                </a:lnTo>
                <a:lnTo>
                  <a:pt x="54945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13127"/>
            <a:ext cx="12839993" cy="11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67"/>
              </a:lnSpc>
            </a:pPr>
            <a:r>
              <a:rPr lang="en-US" sz="7345">
                <a:solidFill>
                  <a:srgbClr val="014AAD"/>
                </a:solidFill>
                <a:latin typeface="Poppins Bold"/>
              </a:rPr>
              <a:t>Nesta apresentação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70966" y="8094256"/>
            <a:ext cx="4153084" cy="39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>
                <a:solidFill>
                  <a:srgbClr val="2C2728"/>
                </a:solidFill>
                <a:latin typeface="Poppins Bold"/>
              </a:rPr>
              <a:t>Tramitação em lote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71175" y="7434939"/>
            <a:ext cx="1905103" cy="168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6"/>
              </a:lnSpc>
            </a:pPr>
            <a:r>
              <a:rPr lang="en-US" sz="11826">
                <a:solidFill>
                  <a:srgbClr val="014AAD">
                    <a:alpha val="31765"/>
                  </a:srgbClr>
                </a:solidFill>
                <a:latin typeface="Poppins Bold"/>
              </a:rPr>
              <a:t>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70966" y="2195547"/>
            <a:ext cx="4473034" cy="39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>
                <a:solidFill>
                  <a:srgbClr val="2C2728"/>
                </a:solidFill>
                <a:latin typeface="Poppins Bold"/>
              </a:rPr>
              <a:t>Ciclo de Planejamento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71175" y="1536230"/>
            <a:ext cx="1905103" cy="1681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6"/>
              </a:lnSpc>
            </a:pPr>
            <a:r>
              <a:rPr lang="en-US" sz="11826">
                <a:solidFill>
                  <a:srgbClr val="014AAD">
                    <a:alpha val="31765"/>
                  </a:srgbClr>
                </a:solidFill>
                <a:latin typeface="Poppi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29107" y="2175584"/>
            <a:ext cx="4108610" cy="39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>
                <a:solidFill>
                  <a:srgbClr val="2C2728"/>
                </a:solidFill>
                <a:latin typeface="Poppins Bold"/>
              </a:rPr>
              <a:t>Estrutura PPA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53438" y="1595383"/>
            <a:ext cx="1905103" cy="168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6"/>
              </a:lnSpc>
            </a:pPr>
            <a:r>
              <a:rPr lang="en-US" sz="11826">
                <a:solidFill>
                  <a:srgbClr val="014AAD">
                    <a:alpha val="31765"/>
                  </a:srgbClr>
                </a:solidFill>
                <a:latin typeface="Poppins Bold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70966" y="4161783"/>
            <a:ext cx="4153084" cy="39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>
                <a:solidFill>
                  <a:srgbClr val="2C2728"/>
                </a:solidFill>
                <a:latin typeface="Poppins Bold"/>
              </a:rPr>
              <a:t>Fundamentação legal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71175" y="3502466"/>
            <a:ext cx="1905103" cy="168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6"/>
              </a:lnSpc>
            </a:pPr>
            <a:r>
              <a:rPr lang="en-US" sz="11826">
                <a:solidFill>
                  <a:srgbClr val="014AAD">
                    <a:alpha val="31765"/>
                  </a:srgbClr>
                </a:solidFill>
                <a:latin typeface="Poppins Bold"/>
              </a:rPr>
              <a:t>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29107" y="4141821"/>
            <a:ext cx="3476747" cy="39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>
                <a:solidFill>
                  <a:srgbClr val="2C2728"/>
                </a:solidFill>
                <a:latin typeface="Poppins Bold"/>
              </a:rPr>
              <a:t>Cronograma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53438" y="3561619"/>
            <a:ext cx="1905103" cy="168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6"/>
              </a:lnSpc>
            </a:pPr>
            <a:r>
              <a:rPr lang="en-US" sz="11826">
                <a:solidFill>
                  <a:srgbClr val="014AAD">
                    <a:alpha val="31765"/>
                  </a:srgbClr>
                </a:solidFill>
                <a:latin typeface="Poppins Bold"/>
              </a:rPr>
              <a:t>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70966" y="6128019"/>
            <a:ext cx="3175370" cy="39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>
                <a:solidFill>
                  <a:srgbClr val="2C2728"/>
                </a:solidFill>
                <a:latin typeface="Poppins Bold"/>
              </a:rPr>
              <a:t>Monitoramento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71175" y="5468702"/>
            <a:ext cx="1905103" cy="168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6"/>
              </a:lnSpc>
            </a:pPr>
            <a:r>
              <a:rPr lang="en-US" sz="11826">
                <a:solidFill>
                  <a:srgbClr val="014AAD">
                    <a:alpha val="31765"/>
                  </a:srgbClr>
                </a:solidFill>
                <a:latin typeface="Poppins Bold"/>
              </a:rPr>
              <a:t>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29107" y="6108057"/>
            <a:ext cx="4541612" cy="39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>
                <a:solidFill>
                  <a:srgbClr val="2C2728"/>
                </a:solidFill>
                <a:latin typeface="Poppins Bold"/>
              </a:rPr>
              <a:t>Avaliação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53438" y="5527855"/>
            <a:ext cx="1905103" cy="168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6"/>
              </a:lnSpc>
            </a:pPr>
            <a:r>
              <a:rPr lang="en-US" sz="11826">
                <a:solidFill>
                  <a:srgbClr val="014AAD">
                    <a:alpha val="31765"/>
                  </a:srgbClr>
                </a:solidFill>
                <a:latin typeface="Poppins Bold"/>
              </a:rPr>
              <a:t>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29107" y="8074293"/>
            <a:ext cx="3476747" cy="39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>
                <a:solidFill>
                  <a:srgbClr val="2C2728"/>
                </a:solidFill>
                <a:latin typeface="Poppins Bold"/>
              </a:rPr>
              <a:t>Relatórios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53438" y="7494092"/>
            <a:ext cx="1905103" cy="168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6"/>
              </a:lnSpc>
            </a:pPr>
            <a:r>
              <a:rPr lang="en-US" sz="11826">
                <a:solidFill>
                  <a:srgbClr val="014AAD">
                    <a:alpha val="31765"/>
                  </a:srgbClr>
                </a:solidFill>
                <a:latin typeface="Poppins Bold"/>
              </a:rPr>
              <a:t>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208774">
            <a:off x="4932003" y="6836659"/>
            <a:ext cx="3135591" cy="5570749"/>
            <a:chOff x="0" y="0"/>
            <a:chExt cx="825835" cy="14671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5835" cy="1467193"/>
            </a:xfrm>
            <a:custGeom>
              <a:avLst/>
              <a:gdLst/>
              <a:ahLst/>
              <a:cxnLst/>
              <a:rect l="l" t="t" r="r" b="b"/>
              <a:pathLst>
                <a:path w="825835" h="1467193">
                  <a:moveTo>
                    <a:pt x="0" y="0"/>
                  </a:moveTo>
                  <a:lnTo>
                    <a:pt x="825835" y="0"/>
                  </a:lnTo>
                  <a:lnTo>
                    <a:pt x="825835" y="1467193"/>
                  </a:lnTo>
                  <a:lnTo>
                    <a:pt x="0" y="1467193"/>
                  </a:lnTo>
                  <a:close/>
                </a:path>
              </a:pathLst>
            </a:custGeom>
            <a:solidFill>
              <a:srgbClr val="0C387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25835" cy="1505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11032">
            <a:off x="-1779997" y="-3499785"/>
            <a:ext cx="10432388" cy="15788302"/>
            <a:chOff x="0" y="0"/>
            <a:chExt cx="2747625" cy="41582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47625" cy="4158236"/>
            </a:xfrm>
            <a:custGeom>
              <a:avLst/>
              <a:gdLst/>
              <a:ahLst/>
              <a:cxnLst/>
              <a:rect l="l" t="t" r="r" b="b"/>
              <a:pathLst>
                <a:path w="2747625" h="4158236">
                  <a:moveTo>
                    <a:pt x="0" y="0"/>
                  </a:moveTo>
                  <a:lnTo>
                    <a:pt x="2747625" y="0"/>
                  </a:lnTo>
                  <a:lnTo>
                    <a:pt x="2747625" y="4158236"/>
                  </a:lnTo>
                  <a:lnTo>
                    <a:pt x="0" y="4158236"/>
                  </a:lnTo>
                  <a:close/>
                </a:path>
              </a:pathLst>
            </a:custGeom>
            <a:solidFill>
              <a:srgbClr val="3676C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47625" cy="419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23510" y="1980279"/>
            <a:ext cx="6700813" cy="915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00"/>
              </a:lnSpc>
            </a:pPr>
            <a:r>
              <a:rPr lang="en-US" sz="6400">
                <a:solidFill>
                  <a:srgbClr val="F7C613"/>
                </a:solidFill>
                <a:latin typeface="Poppins Bold"/>
              </a:rPr>
              <a:t>Recomendação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23510" y="5298229"/>
            <a:ext cx="5734933" cy="225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C8E1E4"/>
                </a:solidFill>
                <a:latin typeface="Poppins Ultra-Bold"/>
              </a:rPr>
              <a:t>O Sistema PPAWEB permite que a SUPLAN faça recomendações às UOs nos indicadores e metas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81049" y="962025"/>
            <a:ext cx="7469196" cy="882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-107">
                <a:solidFill>
                  <a:srgbClr val="000000"/>
                </a:solidFill>
                <a:latin typeface="Open Sans"/>
              </a:rPr>
              <a:t>As recomendações possuem </a:t>
            </a:r>
            <a:r>
              <a:rPr lang="en-US" sz="3599" spc="-107">
                <a:solidFill>
                  <a:srgbClr val="000000"/>
                </a:solidFill>
                <a:latin typeface="Open Sans Bold"/>
              </a:rPr>
              <a:t>caráter sugestivo</a:t>
            </a:r>
            <a:r>
              <a:rPr lang="en-US" sz="3599" spc="-107">
                <a:solidFill>
                  <a:srgbClr val="000000"/>
                </a:solidFill>
                <a:latin typeface="Open Sans"/>
              </a:rPr>
              <a:t> e com a finalidade de </a:t>
            </a:r>
            <a:r>
              <a:rPr lang="en-US" sz="3599" spc="-107">
                <a:solidFill>
                  <a:srgbClr val="000000"/>
                </a:solidFill>
                <a:latin typeface="Open Sans Bold"/>
              </a:rPr>
              <a:t>contribuir para o aprimoramento da implementação e da gestão das políticas públicas</a:t>
            </a:r>
            <a:r>
              <a:rPr lang="en-US" sz="3599" spc="-107">
                <a:solidFill>
                  <a:srgbClr val="000000"/>
                </a:solidFill>
                <a:latin typeface="Open Sans"/>
              </a:rPr>
              <a:t>.</a:t>
            </a:r>
          </a:p>
          <a:p>
            <a:pPr algn="ctr">
              <a:lnSpc>
                <a:spcPts val="5039"/>
              </a:lnSpc>
            </a:pPr>
            <a:endParaRPr lang="en-US" sz="3599" spc="-107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5039"/>
              </a:lnSpc>
            </a:pPr>
            <a:r>
              <a:rPr lang="en-US" sz="3599" spc="-107">
                <a:solidFill>
                  <a:srgbClr val="000000"/>
                </a:solidFill>
                <a:latin typeface="Open Sans"/>
              </a:rPr>
              <a:t>As recomendações visam corrigir falhas formais da elaboração (incongruência entre nome e descrição), melhorar a estimativa de metas e indicadores, ou contribuir com a gestão da unidade para a solução/mitigação de problemas.</a:t>
            </a:r>
          </a:p>
          <a:p>
            <a:pPr algn="ctr">
              <a:lnSpc>
                <a:spcPts val="4340"/>
              </a:lnSpc>
            </a:pPr>
            <a:endParaRPr lang="en-US" sz="3599" spc="-107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2571" y="1407225"/>
            <a:ext cx="8749631" cy="4351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41"/>
              </a:lnSpc>
            </a:pPr>
            <a:r>
              <a:rPr lang="en-US" sz="3674">
                <a:solidFill>
                  <a:srgbClr val="0C3877"/>
                </a:solidFill>
                <a:latin typeface="Open Sans"/>
              </a:rPr>
              <a:t>É enviado um </a:t>
            </a:r>
            <a:r>
              <a:rPr lang="en-US" sz="3674">
                <a:solidFill>
                  <a:srgbClr val="0C3877"/>
                </a:solidFill>
                <a:latin typeface="Open Sans Bold"/>
              </a:rPr>
              <a:t>ALERTA PADRÃO</a:t>
            </a:r>
            <a:r>
              <a:rPr lang="en-US" sz="3674">
                <a:solidFill>
                  <a:srgbClr val="0C3877"/>
                </a:solidFill>
                <a:latin typeface="Open Sans"/>
              </a:rPr>
              <a:t>, por e-mail, aos agentes de planejamento da UO, sempre que o OC fizer </a:t>
            </a:r>
            <a:r>
              <a:rPr lang="en-US" sz="3674">
                <a:solidFill>
                  <a:srgbClr val="0C3877"/>
                </a:solidFill>
                <a:latin typeface="Open Sans Bold"/>
              </a:rPr>
              <a:t>RECOMENDAÇÕES </a:t>
            </a:r>
            <a:r>
              <a:rPr lang="en-US" sz="3674">
                <a:solidFill>
                  <a:srgbClr val="0C3877"/>
                </a:solidFill>
                <a:latin typeface="Open Sans"/>
              </a:rPr>
              <a:t>(no módulo monitoramento) e/ou </a:t>
            </a:r>
            <a:r>
              <a:rPr lang="en-US" sz="3674">
                <a:solidFill>
                  <a:srgbClr val="0C3877"/>
                </a:solidFill>
                <a:latin typeface="Open Sans Bold"/>
              </a:rPr>
              <a:t>Solicitar ajustes</a:t>
            </a:r>
            <a:r>
              <a:rPr lang="en-US" sz="3674">
                <a:solidFill>
                  <a:srgbClr val="0C3877"/>
                </a:solidFill>
                <a:latin typeface="Open Sans"/>
              </a:rPr>
              <a:t> (em qualquer módulo).</a:t>
            </a:r>
          </a:p>
        </p:txBody>
      </p:sp>
      <p:sp>
        <p:nvSpPr>
          <p:cNvPr id="3" name="Freeform 3"/>
          <p:cNvSpPr/>
          <p:nvPr/>
        </p:nvSpPr>
        <p:spPr>
          <a:xfrm>
            <a:off x="8122229" y="1746805"/>
            <a:ext cx="9407726" cy="5480000"/>
          </a:xfrm>
          <a:custGeom>
            <a:avLst/>
            <a:gdLst/>
            <a:ahLst/>
            <a:cxnLst/>
            <a:rect l="l" t="t" r="r" b="b"/>
            <a:pathLst>
              <a:path w="9407726" h="5480000">
                <a:moveTo>
                  <a:pt x="0" y="0"/>
                </a:moveTo>
                <a:lnTo>
                  <a:pt x="9407725" y="0"/>
                </a:lnTo>
                <a:lnTo>
                  <a:pt x="9407725" y="5480000"/>
                </a:lnTo>
                <a:lnTo>
                  <a:pt x="0" y="548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819617" y="7805301"/>
            <a:ext cx="13440347" cy="2147851"/>
            <a:chOff x="0" y="0"/>
            <a:chExt cx="3539844" cy="5656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39844" cy="565689"/>
            </a:xfrm>
            <a:custGeom>
              <a:avLst/>
              <a:gdLst/>
              <a:ahLst/>
              <a:cxnLst/>
              <a:rect l="l" t="t" r="r" b="b"/>
              <a:pathLst>
                <a:path w="3539844" h="565689">
                  <a:moveTo>
                    <a:pt x="0" y="0"/>
                  </a:moveTo>
                  <a:lnTo>
                    <a:pt x="3539844" y="0"/>
                  </a:lnTo>
                  <a:lnTo>
                    <a:pt x="3539844" y="565689"/>
                  </a:lnTo>
                  <a:lnTo>
                    <a:pt x="0" y="565689"/>
                  </a:lnTo>
                  <a:close/>
                </a:path>
              </a:pathLst>
            </a:custGeom>
            <a:solidFill>
              <a:srgbClr val="F7C61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39844" cy="603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35108" y="8274816"/>
            <a:ext cx="11303083" cy="109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0C3877"/>
                </a:solidFill>
                <a:latin typeface="Poppins Bold"/>
              </a:rPr>
              <a:t>Resposta à Recomendação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254081" y="-632817"/>
            <a:ext cx="8393709" cy="9082462"/>
          </a:xfrm>
          <a:custGeom>
            <a:avLst/>
            <a:gdLst/>
            <a:ahLst/>
            <a:cxnLst/>
            <a:rect l="l" t="t" r="r" b="b"/>
            <a:pathLst>
              <a:path w="8393709" h="9082462">
                <a:moveTo>
                  <a:pt x="0" y="0"/>
                </a:moveTo>
                <a:lnTo>
                  <a:pt x="8393709" y="0"/>
                </a:lnTo>
                <a:lnTo>
                  <a:pt x="8393709" y="9082462"/>
                </a:lnTo>
                <a:lnTo>
                  <a:pt x="0" y="9082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14699114" y="6631601"/>
            <a:ext cx="3370707" cy="4114800"/>
          </a:xfrm>
          <a:custGeom>
            <a:avLst/>
            <a:gdLst/>
            <a:ahLst/>
            <a:cxnLst/>
            <a:rect l="l" t="t" r="r" b="b"/>
            <a:pathLst>
              <a:path w="3370707" h="4114800">
                <a:moveTo>
                  <a:pt x="3370707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70707" y="0"/>
                </a:lnTo>
                <a:lnTo>
                  <a:pt x="3370707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106214" y="584662"/>
            <a:ext cx="11804950" cy="1440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349"/>
              </a:lnSpc>
            </a:pPr>
            <a:r>
              <a:rPr lang="en-US" sz="5349">
                <a:solidFill>
                  <a:srgbClr val="FFFFFF"/>
                </a:solidFill>
                <a:latin typeface="Poppins Ultra-Bold"/>
              </a:rPr>
              <a:t>Consulta aos atributos com Recomendação</a:t>
            </a:r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15211" r="186" b="2314"/>
          <a:stretch>
            <a:fillRect/>
          </a:stretch>
        </p:blipFill>
        <p:spPr>
          <a:xfrm>
            <a:off x="1842407" y="2583612"/>
            <a:ext cx="14603186" cy="6787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9617" y="7805301"/>
            <a:ext cx="13440347" cy="2147851"/>
            <a:chOff x="0" y="0"/>
            <a:chExt cx="3539844" cy="5656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844" cy="565689"/>
            </a:xfrm>
            <a:custGeom>
              <a:avLst/>
              <a:gdLst/>
              <a:ahLst/>
              <a:cxnLst/>
              <a:rect l="l" t="t" r="r" b="b"/>
              <a:pathLst>
                <a:path w="3539844" h="565689">
                  <a:moveTo>
                    <a:pt x="0" y="0"/>
                  </a:moveTo>
                  <a:lnTo>
                    <a:pt x="3539844" y="0"/>
                  </a:lnTo>
                  <a:lnTo>
                    <a:pt x="3539844" y="565689"/>
                  </a:lnTo>
                  <a:lnTo>
                    <a:pt x="0" y="565689"/>
                  </a:lnTo>
                  <a:close/>
                </a:path>
              </a:pathLst>
            </a:custGeom>
            <a:solidFill>
              <a:srgbClr val="F7C61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539844" cy="603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35108" y="8274816"/>
            <a:ext cx="11303083" cy="109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0C3877"/>
                </a:solidFill>
                <a:latin typeface="Poppins Bold"/>
              </a:rPr>
              <a:t>Resposta à Recomendação</a:t>
            </a:r>
          </a:p>
        </p:txBody>
      </p:sp>
      <p:sp>
        <p:nvSpPr>
          <p:cNvPr id="6" name="Freeform 6"/>
          <p:cNvSpPr/>
          <p:nvPr/>
        </p:nvSpPr>
        <p:spPr>
          <a:xfrm>
            <a:off x="2753075" y="535408"/>
            <a:ext cx="12781849" cy="6874211"/>
          </a:xfrm>
          <a:custGeom>
            <a:avLst/>
            <a:gdLst/>
            <a:ahLst/>
            <a:cxnLst/>
            <a:rect l="l" t="t" r="r" b="b"/>
            <a:pathLst>
              <a:path w="12781849" h="6874211">
                <a:moveTo>
                  <a:pt x="0" y="0"/>
                </a:moveTo>
                <a:lnTo>
                  <a:pt x="12781850" y="0"/>
                </a:lnTo>
                <a:lnTo>
                  <a:pt x="12781850" y="6874212"/>
                </a:lnTo>
                <a:lnTo>
                  <a:pt x="0" y="687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6" b="-108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05374" y="3609692"/>
            <a:ext cx="11477252" cy="1888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09"/>
              </a:lnSpc>
            </a:pPr>
            <a:r>
              <a:rPr lang="en-US" sz="3503" spc="-105">
                <a:solidFill>
                  <a:srgbClr val="014AAD"/>
                </a:solidFill>
                <a:latin typeface="Arimo"/>
              </a:rPr>
              <a:t>A UO se manifestará sobre a recomendação do OC, dizendo se acata, ou não (a depender do caso) e as providências pertinentes.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2262160" y="-1623459"/>
            <a:ext cx="8393709" cy="9082462"/>
          </a:xfrm>
          <a:custGeom>
            <a:avLst/>
            <a:gdLst/>
            <a:ahLst/>
            <a:cxnLst/>
            <a:rect l="l" t="t" r="r" b="b"/>
            <a:pathLst>
              <a:path w="8393709" h="9082462">
                <a:moveTo>
                  <a:pt x="0" y="9082462"/>
                </a:moveTo>
                <a:lnTo>
                  <a:pt x="8393709" y="9082462"/>
                </a:lnTo>
                <a:lnTo>
                  <a:pt x="8393709" y="0"/>
                </a:lnTo>
                <a:lnTo>
                  <a:pt x="0" y="0"/>
                </a:lnTo>
                <a:lnTo>
                  <a:pt x="0" y="908246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242316" y="1028700"/>
            <a:ext cx="12873044" cy="2147851"/>
            <a:chOff x="0" y="0"/>
            <a:chExt cx="3390431" cy="5656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0431" cy="565689"/>
            </a:xfrm>
            <a:custGeom>
              <a:avLst/>
              <a:gdLst/>
              <a:ahLst/>
              <a:cxnLst/>
              <a:rect l="l" t="t" r="r" b="b"/>
              <a:pathLst>
                <a:path w="3390431" h="565689">
                  <a:moveTo>
                    <a:pt x="0" y="0"/>
                  </a:moveTo>
                  <a:lnTo>
                    <a:pt x="3390431" y="0"/>
                  </a:lnTo>
                  <a:lnTo>
                    <a:pt x="3390431" y="565689"/>
                  </a:lnTo>
                  <a:lnTo>
                    <a:pt x="0" y="565689"/>
                  </a:lnTo>
                  <a:close/>
                </a:path>
              </a:pathLst>
            </a:custGeom>
            <a:solidFill>
              <a:srgbClr val="F7C61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90431" cy="603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600665"/>
            <a:ext cx="8115300" cy="108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49"/>
              </a:lnSpc>
            </a:pPr>
            <a:r>
              <a:rPr lang="en-US" sz="7649">
                <a:solidFill>
                  <a:srgbClr val="0C3877"/>
                </a:solidFill>
                <a:latin typeface="Poppins Ultra-Bold"/>
              </a:rPr>
              <a:t>Avaliação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7711" y="3318247"/>
            <a:ext cx="16851589" cy="6656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</a:pPr>
            <a:r>
              <a:rPr lang="en-US" sz="4199">
                <a:solidFill>
                  <a:srgbClr val="0C3877"/>
                </a:solidFill>
                <a:ea typeface="Open Sans"/>
              </a:rPr>
              <a:t>✓ </a:t>
            </a:r>
            <a:r>
              <a:rPr lang="en-US" sz="4199">
                <a:solidFill>
                  <a:srgbClr val="0C3877"/>
                </a:solidFill>
                <a:latin typeface="Open Sans Bold"/>
              </a:rPr>
              <a:t>Evolução do contexto econômico e social</a:t>
            </a:r>
            <a:r>
              <a:rPr lang="en-US" sz="4199">
                <a:solidFill>
                  <a:srgbClr val="0C3877"/>
                </a:solidFill>
                <a:latin typeface="Open Sans"/>
              </a:rPr>
              <a:t> em que está inserido o Problema ou a oportunidade; </a:t>
            </a:r>
          </a:p>
          <a:p>
            <a:pPr algn="just">
              <a:lnSpc>
                <a:spcPts val="5879"/>
              </a:lnSpc>
            </a:pPr>
            <a:r>
              <a:rPr lang="en-US" sz="4199">
                <a:solidFill>
                  <a:srgbClr val="0C3877"/>
                </a:solidFill>
                <a:ea typeface="Open Sans"/>
              </a:rPr>
              <a:t>✓ </a:t>
            </a:r>
            <a:r>
              <a:rPr lang="en-US" sz="4199">
                <a:solidFill>
                  <a:srgbClr val="0C3877"/>
                </a:solidFill>
                <a:latin typeface="Open Sans Bold"/>
              </a:rPr>
              <a:t>Como a Unidade se organizou </a:t>
            </a:r>
            <a:r>
              <a:rPr lang="en-US" sz="4199">
                <a:solidFill>
                  <a:srgbClr val="0C3877"/>
                </a:solidFill>
                <a:latin typeface="Open Sans"/>
              </a:rPr>
              <a:t>– com seus próprios meios e recursos gerais ou com apoios externos, de outras Unidades – para enfrentar o problema ou aproveitar a oportunidade afetos àquele Objetivo; </a:t>
            </a:r>
          </a:p>
          <a:p>
            <a:pPr algn="just">
              <a:lnSpc>
                <a:spcPts val="5879"/>
              </a:lnSpc>
            </a:pPr>
            <a:r>
              <a:rPr lang="en-US" sz="4199">
                <a:solidFill>
                  <a:srgbClr val="0C3877"/>
                </a:solidFill>
                <a:latin typeface="Open Sans"/>
                <a:ea typeface="Open Sans"/>
              </a:rPr>
              <a:t>✓ Os </a:t>
            </a:r>
            <a:r>
              <a:rPr lang="en-US" sz="4199">
                <a:solidFill>
                  <a:srgbClr val="0C3877"/>
                </a:solidFill>
                <a:latin typeface="Open Sans Bold"/>
              </a:rPr>
              <a:t>principais resultados gerais alcançados</a:t>
            </a:r>
            <a:r>
              <a:rPr lang="en-US" sz="4199">
                <a:solidFill>
                  <a:srgbClr val="0C3877"/>
                </a:solidFill>
                <a:latin typeface="Open Sans"/>
              </a:rPr>
              <a:t>; </a:t>
            </a:r>
          </a:p>
          <a:p>
            <a:pPr algn="just">
              <a:lnSpc>
                <a:spcPts val="5879"/>
              </a:lnSpc>
            </a:pPr>
            <a:r>
              <a:rPr lang="en-US" sz="4199">
                <a:solidFill>
                  <a:srgbClr val="0C3877"/>
                </a:solidFill>
                <a:ea typeface="Open Sans"/>
              </a:rPr>
              <a:t>✓</a:t>
            </a:r>
            <a:r>
              <a:rPr lang="en-US" sz="4199">
                <a:solidFill>
                  <a:srgbClr val="0C3877"/>
                </a:solidFill>
                <a:latin typeface="Open Sans"/>
              </a:rPr>
              <a:t>As </a:t>
            </a:r>
            <a:r>
              <a:rPr lang="en-US" sz="4199">
                <a:solidFill>
                  <a:srgbClr val="0C3877"/>
                </a:solidFill>
                <a:latin typeface="Open Sans Bold"/>
              </a:rPr>
              <a:t>principais dificuldades</a:t>
            </a:r>
            <a:r>
              <a:rPr lang="en-US" sz="4199">
                <a:solidFill>
                  <a:srgbClr val="0C3877"/>
                </a:solidFill>
                <a:latin typeface="Open Sans"/>
              </a:rPr>
              <a:t> ou obstáculos encontrados na execução dos trabalhos.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917783" y="1458111"/>
            <a:ext cx="3059797" cy="1459662"/>
            <a:chOff x="0" y="0"/>
            <a:chExt cx="4079729" cy="1946216"/>
          </a:xfrm>
        </p:grpSpPr>
        <p:sp>
          <p:nvSpPr>
            <p:cNvPr id="9" name="TextBox 9"/>
            <p:cNvSpPr txBox="1"/>
            <p:nvPr/>
          </p:nvSpPr>
          <p:spPr>
            <a:xfrm>
              <a:off x="895950" y="162331"/>
              <a:ext cx="3183779" cy="1223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45"/>
                </a:lnSpc>
              </a:pPr>
              <a:r>
                <a:rPr lang="en-US" sz="3889">
                  <a:solidFill>
                    <a:srgbClr val="004AAD"/>
                  </a:solidFill>
                  <a:latin typeface="League Spartan"/>
                </a:rPr>
                <a:t>lano</a:t>
              </a:r>
            </a:p>
            <a:p>
              <a:pPr algn="l">
                <a:lnSpc>
                  <a:spcPts val="3345"/>
                </a:lnSpc>
              </a:pPr>
              <a:r>
                <a:rPr lang="en-US" sz="3889">
                  <a:solidFill>
                    <a:srgbClr val="004AAD"/>
                  </a:solidFill>
                  <a:latin typeface="League Spartan"/>
                </a:rPr>
                <a:t>lurianual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014909"/>
              <a:ext cx="4079729" cy="931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57"/>
                </a:lnSpc>
                <a:spcBef>
                  <a:spcPct val="0"/>
                </a:spcBef>
              </a:pPr>
              <a:r>
                <a:rPr lang="en-US" sz="4255">
                  <a:solidFill>
                    <a:srgbClr val="FCAF03"/>
                  </a:solidFill>
                  <a:latin typeface="Montserrat Ultra-Bold"/>
                </a:rPr>
                <a:t>2020-2023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8856" y="266700"/>
              <a:ext cx="1011789" cy="1337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792"/>
                </a:lnSpc>
              </a:pPr>
              <a:r>
                <a:rPr lang="en-US" sz="7898">
                  <a:solidFill>
                    <a:srgbClr val="004AAD"/>
                  </a:solidFill>
                  <a:latin typeface="League Spartan"/>
                </a:rPr>
                <a:t>P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9747899" y="1524465"/>
            <a:ext cx="2052714" cy="1459662"/>
          </a:xfrm>
          <a:custGeom>
            <a:avLst/>
            <a:gdLst/>
            <a:ahLst/>
            <a:cxnLst/>
            <a:rect l="l" t="t" r="r" b="b"/>
            <a:pathLst>
              <a:path w="2052714" h="1459662">
                <a:moveTo>
                  <a:pt x="0" y="0"/>
                </a:moveTo>
                <a:lnTo>
                  <a:pt x="2052714" y="0"/>
                </a:lnTo>
                <a:lnTo>
                  <a:pt x="2052714" y="1459661"/>
                </a:lnTo>
                <a:lnTo>
                  <a:pt x="0" y="1459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483" t="-31776" r="-22534" b="-19992"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2262160" y="-1623459"/>
            <a:ext cx="8393709" cy="9082462"/>
          </a:xfrm>
          <a:custGeom>
            <a:avLst/>
            <a:gdLst/>
            <a:ahLst/>
            <a:cxnLst/>
            <a:rect l="l" t="t" r="r" b="b"/>
            <a:pathLst>
              <a:path w="8393709" h="9082462">
                <a:moveTo>
                  <a:pt x="0" y="9082462"/>
                </a:moveTo>
                <a:lnTo>
                  <a:pt x="8393709" y="9082462"/>
                </a:lnTo>
                <a:lnTo>
                  <a:pt x="8393709" y="0"/>
                </a:lnTo>
                <a:lnTo>
                  <a:pt x="0" y="0"/>
                </a:lnTo>
                <a:lnTo>
                  <a:pt x="0" y="908246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242316" y="1028700"/>
            <a:ext cx="13440347" cy="2147851"/>
            <a:chOff x="0" y="0"/>
            <a:chExt cx="3539844" cy="5656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39844" cy="565689"/>
            </a:xfrm>
            <a:custGeom>
              <a:avLst/>
              <a:gdLst/>
              <a:ahLst/>
              <a:cxnLst/>
              <a:rect l="l" t="t" r="r" b="b"/>
              <a:pathLst>
                <a:path w="3539844" h="565689">
                  <a:moveTo>
                    <a:pt x="0" y="0"/>
                  </a:moveTo>
                  <a:lnTo>
                    <a:pt x="3539844" y="0"/>
                  </a:lnTo>
                  <a:lnTo>
                    <a:pt x="3539844" y="565689"/>
                  </a:lnTo>
                  <a:lnTo>
                    <a:pt x="0" y="565689"/>
                  </a:lnTo>
                  <a:close/>
                </a:path>
              </a:pathLst>
            </a:custGeom>
            <a:solidFill>
              <a:srgbClr val="F7C61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39844" cy="603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600665"/>
            <a:ext cx="8115300" cy="108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49"/>
              </a:lnSpc>
            </a:pPr>
            <a:r>
              <a:rPr lang="en-US" sz="7649">
                <a:solidFill>
                  <a:srgbClr val="0C3877"/>
                </a:solidFill>
                <a:latin typeface="Poppins Ultra-Bold"/>
              </a:rPr>
              <a:t>Avaliação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8206" y="5067300"/>
            <a:ext cx="16851589" cy="4646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</a:pPr>
            <a:r>
              <a:rPr lang="en-US" sz="3799">
                <a:solidFill>
                  <a:srgbClr val="0C3877"/>
                </a:solidFill>
                <a:ea typeface="Open Sans"/>
              </a:rPr>
              <a:t>✓ </a:t>
            </a:r>
            <a:r>
              <a:rPr lang="en-US" sz="3799">
                <a:solidFill>
                  <a:srgbClr val="0C3877"/>
                </a:solidFill>
                <a:latin typeface="Open Sans Bold"/>
              </a:rPr>
              <a:t>Contextualização do programa</a:t>
            </a:r>
            <a:r>
              <a:rPr lang="en-US" sz="3799">
                <a:solidFill>
                  <a:srgbClr val="0C3877"/>
                </a:solidFill>
                <a:latin typeface="Open Sans"/>
              </a:rPr>
              <a:t> - apresenta um diagnóstico sucinto da política; </a:t>
            </a:r>
          </a:p>
          <a:p>
            <a:pPr algn="just">
              <a:lnSpc>
                <a:spcPts val="5319"/>
              </a:lnSpc>
            </a:pPr>
            <a:r>
              <a:rPr lang="en-US" sz="3799">
                <a:solidFill>
                  <a:srgbClr val="0C3877"/>
                </a:solidFill>
                <a:ea typeface="Open Sans"/>
              </a:rPr>
              <a:t>✓ </a:t>
            </a:r>
            <a:r>
              <a:rPr lang="en-US" sz="3799">
                <a:solidFill>
                  <a:srgbClr val="0C3877"/>
                </a:solidFill>
                <a:latin typeface="Open Sans Bold"/>
              </a:rPr>
              <a:t>Caracterização do objetivo</a:t>
            </a:r>
            <a:r>
              <a:rPr lang="en-US" sz="3799">
                <a:solidFill>
                  <a:srgbClr val="0C3877"/>
                </a:solidFill>
                <a:latin typeface="Open Sans"/>
              </a:rPr>
              <a:t> – apresenta os principais problemas ou oportunidades que a Administração Pública se propôs a enfrentar ou aproveitar; os principais desafios e a forma de enfrentamento da situação; bem como os principais resultados esperados para a política em questão quando da elaboração do Plano.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2784" y="3678378"/>
            <a:ext cx="14197459" cy="82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400" dirty="0">
                <a:solidFill>
                  <a:srgbClr val="0C3877"/>
                </a:solidFill>
                <a:latin typeface="Open Sans Bold"/>
              </a:rPr>
              <a:t>Para </a:t>
            </a:r>
            <a:r>
              <a:rPr lang="en-US" sz="4400" dirty="0" err="1">
                <a:solidFill>
                  <a:srgbClr val="0C3877"/>
                </a:solidFill>
                <a:latin typeface="Open Sans Bold"/>
              </a:rPr>
              <a:t>subsidiar</a:t>
            </a:r>
            <a:r>
              <a:rPr lang="en-US" sz="4400" dirty="0">
                <a:solidFill>
                  <a:srgbClr val="0C3877"/>
                </a:solidFill>
                <a:latin typeface="Open Sans Bold"/>
              </a:rPr>
              <a:t> o </a:t>
            </a:r>
            <a:r>
              <a:rPr lang="en-US" sz="4400" dirty="0" err="1">
                <a:solidFill>
                  <a:srgbClr val="0C3877"/>
                </a:solidFill>
                <a:latin typeface="Open Sans Bold"/>
              </a:rPr>
              <a:t>preenchimento</a:t>
            </a:r>
            <a:r>
              <a:rPr lang="en-US" sz="4400" dirty="0">
                <a:solidFill>
                  <a:srgbClr val="0C3877"/>
                </a:solidFill>
                <a:latin typeface="Open Sans Bold"/>
              </a:rPr>
              <a:t> da </a:t>
            </a:r>
            <a:r>
              <a:rPr lang="en-US" sz="4400" dirty="0" err="1">
                <a:solidFill>
                  <a:srgbClr val="0C3877"/>
                </a:solidFill>
                <a:latin typeface="Open Sans Bold"/>
              </a:rPr>
              <a:t>Avaliação</a:t>
            </a:r>
            <a:r>
              <a:rPr lang="en-US" sz="4400" dirty="0">
                <a:solidFill>
                  <a:srgbClr val="0C3877"/>
                </a:solidFill>
                <a:latin typeface="Open Sans Bold"/>
              </a:rPr>
              <a:t>: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208774">
            <a:off x="4932003" y="6836659"/>
            <a:ext cx="3135591" cy="5570749"/>
            <a:chOff x="0" y="0"/>
            <a:chExt cx="825835" cy="14671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5835" cy="1467193"/>
            </a:xfrm>
            <a:custGeom>
              <a:avLst/>
              <a:gdLst/>
              <a:ahLst/>
              <a:cxnLst/>
              <a:rect l="l" t="t" r="r" b="b"/>
              <a:pathLst>
                <a:path w="825835" h="1467193">
                  <a:moveTo>
                    <a:pt x="0" y="0"/>
                  </a:moveTo>
                  <a:lnTo>
                    <a:pt x="825835" y="0"/>
                  </a:lnTo>
                  <a:lnTo>
                    <a:pt x="825835" y="1467193"/>
                  </a:lnTo>
                  <a:lnTo>
                    <a:pt x="0" y="1467193"/>
                  </a:lnTo>
                  <a:close/>
                </a:path>
              </a:pathLst>
            </a:custGeom>
            <a:solidFill>
              <a:srgbClr val="0C387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25835" cy="1505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11032">
            <a:off x="-1779997" y="-3499785"/>
            <a:ext cx="10432388" cy="15788302"/>
            <a:chOff x="0" y="0"/>
            <a:chExt cx="2747625" cy="41582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47625" cy="4158236"/>
            </a:xfrm>
            <a:custGeom>
              <a:avLst/>
              <a:gdLst/>
              <a:ahLst/>
              <a:cxnLst/>
              <a:rect l="l" t="t" r="r" b="b"/>
              <a:pathLst>
                <a:path w="2747625" h="4158236">
                  <a:moveTo>
                    <a:pt x="0" y="0"/>
                  </a:moveTo>
                  <a:lnTo>
                    <a:pt x="2747625" y="0"/>
                  </a:lnTo>
                  <a:lnTo>
                    <a:pt x="2747625" y="4158236"/>
                  </a:lnTo>
                  <a:lnTo>
                    <a:pt x="0" y="4158236"/>
                  </a:lnTo>
                  <a:close/>
                </a:path>
              </a:pathLst>
            </a:custGeom>
            <a:solidFill>
              <a:srgbClr val="3676C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47625" cy="419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23510" y="1575466"/>
            <a:ext cx="6700813" cy="172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00"/>
              </a:lnSpc>
            </a:pPr>
            <a:r>
              <a:rPr lang="en-US" sz="6400">
                <a:solidFill>
                  <a:srgbClr val="F7C613"/>
                </a:solidFill>
                <a:latin typeface="Poppins Bold"/>
              </a:rPr>
              <a:t>Responsável pela Avaliação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23510" y="4736091"/>
            <a:ext cx="5734933" cy="337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C8E1E4"/>
                </a:solidFill>
                <a:latin typeface="Poppins Ultra-Bold"/>
              </a:rPr>
              <a:t>O preenchimento só estará disponível para a UO responsável pelo objetivo, ainda que este possua atributos de outras Unidades.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81049" y="962025"/>
            <a:ext cx="7469196" cy="7633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endParaRPr/>
          </a:p>
          <a:p>
            <a:pPr algn="ctr">
              <a:lnSpc>
                <a:spcPts val="5039"/>
              </a:lnSpc>
            </a:pPr>
            <a:r>
              <a:rPr lang="en-US" sz="3599" spc="-107">
                <a:solidFill>
                  <a:srgbClr val="000000"/>
                </a:solidFill>
                <a:latin typeface="Open Sans"/>
              </a:rPr>
              <a:t>Ex.: </a:t>
            </a:r>
            <a:r>
              <a:rPr lang="en-US" sz="3599" spc="-107">
                <a:solidFill>
                  <a:srgbClr val="000000"/>
                </a:solidFill>
                <a:latin typeface="Open Sans Bold"/>
              </a:rPr>
              <a:t>Objetivo da SEAGRI</a:t>
            </a:r>
            <a:r>
              <a:rPr lang="en-US" sz="3599" spc="-107">
                <a:solidFill>
                  <a:srgbClr val="000000"/>
                </a:solidFill>
                <a:latin typeface="Open Sans"/>
              </a:rPr>
              <a:t> com </a:t>
            </a:r>
            <a:r>
              <a:rPr lang="en-US" sz="3599" spc="-107">
                <a:solidFill>
                  <a:srgbClr val="000000"/>
                </a:solidFill>
                <a:latin typeface="Open Sans Bold"/>
              </a:rPr>
              <a:t>atributos (metas e indicadores) da CEASA e EMATER</a:t>
            </a:r>
          </a:p>
          <a:p>
            <a:pPr algn="ctr">
              <a:lnSpc>
                <a:spcPts val="5039"/>
              </a:lnSpc>
            </a:pPr>
            <a:endParaRPr lang="en-US" sz="3599" spc="-107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5039"/>
              </a:lnSpc>
            </a:pPr>
            <a:r>
              <a:rPr lang="en-US" sz="3599" spc="-107">
                <a:solidFill>
                  <a:srgbClr val="000000"/>
                </a:solidFill>
                <a:latin typeface="Open Sans Bold"/>
              </a:rPr>
              <a:t>CEASA, EMATER e SEAGRI</a:t>
            </a:r>
            <a:r>
              <a:rPr lang="en-US" sz="3599" spc="-107">
                <a:solidFill>
                  <a:srgbClr val="000000"/>
                </a:solidFill>
                <a:latin typeface="Open Sans"/>
              </a:rPr>
              <a:t> farão o </a:t>
            </a:r>
            <a:r>
              <a:rPr lang="en-US" sz="3599" spc="-107">
                <a:solidFill>
                  <a:srgbClr val="000000"/>
                </a:solidFill>
                <a:latin typeface="Open Sans Bold"/>
              </a:rPr>
              <a:t>monitoramento </a:t>
            </a:r>
            <a:r>
              <a:rPr lang="en-US" sz="3599" spc="-107">
                <a:solidFill>
                  <a:srgbClr val="000000"/>
                </a:solidFill>
                <a:latin typeface="Open Sans"/>
              </a:rPr>
              <a:t>de seus respectivos atributos.</a:t>
            </a:r>
          </a:p>
          <a:p>
            <a:pPr algn="ctr">
              <a:lnSpc>
                <a:spcPts val="5039"/>
              </a:lnSpc>
            </a:pPr>
            <a:endParaRPr lang="en-US" sz="3599" spc="-107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5039"/>
              </a:lnSpc>
            </a:pPr>
            <a:r>
              <a:rPr lang="en-US" sz="3599" spc="-107">
                <a:solidFill>
                  <a:srgbClr val="000000"/>
                </a:solidFill>
                <a:latin typeface="Open Sans Bold"/>
              </a:rPr>
              <a:t>SEAGRI </a:t>
            </a:r>
            <a:r>
              <a:rPr lang="en-US" sz="3599" spc="-107">
                <a:solidFill>
                  <a:srgbClr val="000000"/>
                </a:solidFill>
                <a:latin typeface="Open Sans"/>
              </a:rPr>
              <a:t>fará a </a:t>
            </a:r>
            <a:r>
              <a:rPr lang="en-US" sz="3599" spc="-107">
                <a:solidFill>
                  <a:srgbClr val="000000"/>
                </a:solidFill>
                <a:latin typeface="Open Sans Bold"/>
              </a:rPr>
              <a:t>avaliação </a:t>
            </a:r>
            <a:r>
              <a:rPr lang="en-US" sz="3599" spc="-107">
                <a:solidFill>
                  <a:srgbClr val="000000"/>
                </a:solidFill>
                <a:latin typeface="Open Sans"/>
              </a:rPr>
              <a:t>do objetivo, </a:t>
            </a:r>
            <a:r>
              <a:rPr lang="en-US" sz="3599" spc="-107">
                <a:solidFill>
                  <a:srgbClr val="000000"/>
                </a:solidFill>
                <a:latin typeface="Open Sans Bold"/>
              </a:rPr>
              <a:t>levando em conta todos os atributos, inclusive de outras UOs.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208774">
            <a:off x="4932003" y="6836659"/>
            <a:ext cx="3135591" cy="5570749"/>
            <a:chOff x="0" y="0"/>
            <a:chExt cx="825835" cy="14671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5835" cy="1467193"/>
            </a:xfrm>
            <a:custGeom>
              <a:avLst/>
              <a:gdLst/>
              <a:ahLst/>
              <a:cxnLst/>
              <a:rect l="l" t="t" r="r" b="b"/>
              <a:pathLst>
                <a:path w="825835" h="1467193">
                  <a:moveTo>
                    <a:pt x="0" y="0"/>
                  </a:moveTo>
                  <a:lnTo>
                    <a:pt x="825835" y="0"/>
                  </a:lnTo>
                  <a:lnTo>
                    <a:pt x="825835" y="1467193"/>
                  </a:lnTo>
                  <a:lnTo>
                    <a:pt x="0" y="1467193"/>
                  </a:lnTo>
                  <a:close/>
                </a:path>
              </a:pathLst>
            </a:custGeom>
            <a:solidFill>
              <a:srgbClr val="0C387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25835" cy="1505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11032">
            <a:off x="-1779997" y="-3499785"/>
            <a:ext cx="10432388" cy="15788302"/>
            <a:chOff x="0" y="0"/>
            <a:chExt cx="2747625" cy="41582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47625" cy="4158236"/>
            </a:xfrm>
            <a:custGeom>
              <a:avLst/>
              <a:gdLst/>
              <a:ahLst/>
              <a:cxnLst/>
              <a:rect l="l" t="t" r="r" b="b"/>
              <a:pathLst>
                <a:path w="2747625" h="4158236">
                  <a:moveTo>
                    <a:pt x="0" y="0"/>
                  </a:moveTo>
                  <a:lnTo>
                    <a:pt x="2747625" y="0"/>
                  </a:lnTo>
                  <a:lnTo>
                    <a:pt x="2747625" y="4158236"/>
                  </a:lnTo>
                  <a:lnTo>
                    <a:pt x="0" y="4158236"/>
                  </a:lnTo>
                  <a:close/>
                </a:path>
              </a:pathLst>
            </a:custGeom>
            <a:solidFill>
              <a:srgbClr val="3676C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47625" cy="419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963293" y="6887818"/>
            <a:ext cx="1935421" cy="1786543"/>
          </a:xfrm>
          <a:custGeom>
            <a:avLst/>
            <a:gdLst/>
            <a:ahLst/>
            <a:cxnLst/>
            <a:rect l="l" t="t" r="r" b="b"/>
            <a:pathLst>
              <a:path w="1935421" h="1786543">
                <a:moveTo>
                  <a:pt x="0" y="0"/>
                </a:moveTo>
                <a:lnTo>
                  <a:pt x="1935421" y="0"/>
                </a:lnTo>
                <a:lnTo>
                  <a:pt x="1935421" y="1786543"/>
                </a:lnTo>
                <a:lnTo>
                  <a:pt x="0" y="1786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23510" y="1448467"/>
            <a:ext cx="6700813" cy="1988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99"/>
              </a:lnSpc>
            </a:pPr>
            <a:r>
              <a:rPr lang="en-US" sz="7399">
                <a:solidFill>
                  <a:srgbClr val="F7C613"/>
                </a:solidFill>
                <a:latin typeface="Poppins Bold"/>
              </a:rPr>
              <a:t>Aprovação do Titular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3510" y="4455104"/>
            <a:ext cx="5466954" cy="3938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C8E1E4"/>
                </a:solidFill>
                <a:latin typeface="Poppins Ultra-Bold"/>
              </a:rPr>
              <a:t>A partir da avaliação ano base 2023, o Titular da Unidade Orçamentária aprovará as informações lançadas pelo Agente de Planejamento também no sistema PPA WEB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99926" y="114935"/>
            <a:ext cx="7469196" cy="958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O prazo para aprovação do Titular da Unidade 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finda-se no limite do cronograma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, ou seja,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até 31/03/2024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.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Isto é, a aprovação do Titular não será à margem ou após esse período, 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É 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preferível 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que 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primeiro 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se encaminhe para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 análise do Órgão Central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para que só se submeta à aprovação do Titular o que já estiver conforme os critérios definidos. 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Todavia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, estando 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próximo do fim do prazo previsto no cronograma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, é 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recomendável 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a 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imediata remessa para aprovação do Titular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 para que não se perca prazos, cuja </a:t>
            </a:r>
            <a:r>
              <a:rPr lang="en-US" sz="3000">
                <a:solidFill>
                  <a:srgbClr val="000000"/>
                </a:solidFill>
                <a:latin typeface="Open Sans Bold"/>
              </a:rPr>
              <a:t>prorrogação só será deferida se solicitada pelo próprio Titular da Unidade.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401953" y="-484945"/>
            <a:ext cx="4789521" cy="5182530"/>
          </a:xfrm>
          <a:custGeom>
            <a:avLst/>
            <a:gdLst/>
            <a:ahLst/>
            <a:cxnLst/>
            <a:rect l="l" t="t" r="r" b="b"/>
            <a:pathLst>
              <a:path w="4789521" h="5182530">
                <a:moveTo>
                  <a:pt x="0" y="0"/>
                </a:moveTo>
                <a:lnTo>
                  <a:pt x="4789521" y="0"/>
                </a:lnTo>
                <a:lnTo>
                  <a:pt x="4789521" y="5182530"/>
                </a:lnTo>
                <a:lnTo>
                  <a:pt x="0" y="5182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15621827" y="7554314"/>
            <a:ext cx="2539716" cy="3100366"/>
          </a:xfrm>
          <a:custGeom>
            <a:avLst/>
            <a:gdLst/>
            <a:ahLst/>
            <a:cxnLst/>
            <a:rect l="l" t="t" r="r" b="b"/>
            <a:pathLst>
              <a:path w="2539716" h="3100366">
                <a:moveTo>
                  <a:pt x="2539716" y="3100365"/>
                </a:moveTo>
                <a:lnTo>
                  <a:pt x="0" y="3100365"/>
                </a:lnTo>
                <a:lnTo>
                  <a:pt x="0" y="0"/>
                </a:lnTo>
                <a:lnTo>
                  <a:pt x="2539716" y="0"/>
                </a:lnTo>
                <a:lnTo>
                  <a:pt x="2539716" y="310036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92807" y="2106320"/>
            <a:ext cx="15045741" cy="7545394"/>
          </a:xfrm>
          <a:custGeom>
            <a:avLst/>
            <a:gdLst/>
            <a:ahLst/>
            <a:cxnLst/>
            <a:rect l="l" t="t" r="r" b="b"/>
            <a:pathLst>
              <a:path w="15045741" h="7545394">
                <a:moveTo>
                  <a:pt x="0" y="0"/>
                </a:moveTo>
                <a:lnTo>
                  <a:pt x="15045742" y="0"/>
                </a:lnTo>
                <a:lnTo>
                  <a:pt x="15045742" y="7545394"/>
                </a:lnTo>
                <a:lnTo>
                  <a:pt x="0" y="7545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873776" y="493643"/>
            <a:ext cx="9568091" cy="100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57"/>
              </a:lnSpc>
            </a:pPr>
            <a:r>
              <a:rPr lang="en-US" sz="6194">
                <a:solidFill>
                  <a:srgbClr val="0C3877"/>
                </a:solidFill>
                <a:latin typeface="Poppins Ultra-Bold"/>
              </a:rPr>
              <a:t>Trâmite no PPA WEB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254081" y="-632817"/>
            <a:ext cx="8393709" cy="9082462"/>
          </a:xfrm>
          <a:custGeom>
            <a:avLst/>
            <a:gdLst/>
            <a:ahLst/>
            <a:cxnLst/>
            <a:rect l="l" t="t" r="r" b="b"/>
            <a:pathLst>
              <a:path w="8393709" h="9082462">
                <a:moveTo>
                  <a:pt x="0" y="0"/>
                </a:moveTo>
                <a:lnTo>
                  <a:pt x="8393709" y="0"/>
                </a:lnTo>
                <a:lnTo>
                  <a:pt x="8393709" y="9082462"/>
                </a:lnTo>
                <a:lnTo>
                  <a:pt x="0" y="90824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14699114" y="6631601"/>
            <a:ext cx="3370707" cy="4114800"/>
          </a:xfrm>
          <a:custGeom>
            <a:avLst/>
            <a:gdLst/>
            <a:ahLst/>
            <a:cxnLst/>
            <a:rect l="l" t="t" r="r" b="b"/>
            <a:pathLst>
              <a:path w="3370707" h="4114800">
                <a:moveTo>
                  <a:pt x="3370707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70707" y="0"/>
                </a:lnTo>
                <a:lnTo>
                  <a:pt x="3370707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495393"/>
            <a:ext cx="15690482" cy="6762907"/>
          </a:xfrm>
          <a:custGeom>
            <a:avLst/>
            <a:gdLst/>
            <a:ahLst/>
            <a:cxnLst/>
            <a:rect l="l" t="t" r="r" b="b"/>
            <a:pathLst>
              <a:path w="15690482" h="6762907">
                <a:moveTo>
                  <a:pt x="0" y="0"/>
                </a:moveTo>
                <a:lnTo>
                  <a:pt x="15690482" y="0"/>
                </a:lnTo>
                <a:lnTo>
                  <a:pt x="15690482" y="6762907"/>
                </a:lnTo>
                <a:lnTo>
                  <a:pt x="0" y="67629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219675" y="1076325"/>
            <a:ext cx="11804950" cy="76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349"/>
              </a:lnSpc>
            </a:pPr>
            <a:r>
              <a:rPr lang="en-US" sz="5349">
                <a:solidFill>
                  <a:srgbClr val="FFFFFF"/>
                </a:solidFill>
                <a:latin typeface="Poppins Ultra-Bold"/>
              </a:rPr>
              <a:t>Abertura da Avaliação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3856" y="-339248"/>
            <a:ext cx="19401976" cy="3086100"/>
            <a:chOff x="0" y="0"/>
            <a:chExt cx="510998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9985" cy="812800"/>
            </a:xfrm>
            <a:custGeom>
              <a:avLst/>
              <a:gdLst/>
              <a:ahLst/>
              <a:cxnLst/>
              <a:rect l="l" t="t" r="r" b="b"/>
              <a:pathLst>
                <a:path w="5109985" h="812800">
                  <a:moveTo>
                    <a:pt x="0" y="0"/>
                  </a:moveTo>
                  <a:lnTo>
                    <a:pt x="5109985" y="0"/>
                  </a:lnTo>
                  <a:lnTo>
                    <a:pt x="510998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676C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0998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7249687"/>
            <a:ext cx="2103556" cy="481188"/>
          </a:xfrm>
          <a:custGeom>
            <a:avLst/>
            <a:gdLst/>
            <a:ahLst/>
            <a:cxnLst/>
            <a:rect l="l" t="t" r="r" b="b"/>
            <a:pathLst>
              <a:path w="2103556" h="481188">
                <a:moveTo>
                  <a:pt x="0" y="0"/>
                </a:moveTo>
                <a:lnTo>
                  <a:pt x="2103556" y="0"/>
                </a:lnTo>
                <a:lnTo>
                  <a:pt x="2103556" y="481188"/>
                </a:lnTo>
                <a:lnTo>
                  <a:pt x="0" y="481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73219" y="5298774"/>
            <a:ext cx="2103556" cy="481188"/>
          </a:xfrm>
          <a:custGeom>
            <a:avLst/>
            <a:gdLst/>
            <a:ahLst/>
            <a:cxnLst/>
            <a:rect l="l" t="t" r="r" b="b"/>
            <a:pathLst>
              <a:path w="2103556" h="481188">
                <a:moveTo>
                  <a:pt x="0" y="0"/>
                </a:moveTo>
                <a:lnTo>
                  <a:pt x="2103556" y="0"/>
                </a:lnTo>
                <a:lnTo>
                  <a:pt x="2103556" y="481189"/>
                </a:lnTo>
                <a:lnTo>
                  <a:pt x="0" y="4811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44174" y="7268052"/>
            <a:ext cx="2103556" cy="481188"/>
          </a:xfrm>
          <a:custGeom>
            <a:avLst/>
            <a:gdLst/>
            <a:ahLst/>
            <a:cxnLst/>
            <a:rect l="l" t="t" r="r" b="b"/>
            <a:pathLst>
              <a:path w="2103556" h="481188">
                <a:moveTo>
                  <a:pt x="0" y="0"/>
                </a:moveTo>
                <a:lnTo>
                  <a:pt x="2103557" y="0"/>
                </a:lnTo>
                <a:lnTo>
                  <a:pt x="2103557" y="481188"/>
                </a:lnTo>
                <a:lnTo>
                  <a:pt x="0" y="481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18229" y="9025686"/>
            <a:ext cx="2103556" cy="481188"/>
          </a:xfrm>
          <a:custGeom>
            <a:avLst/>
            <a:gdLst/>
            <a:ahLst/>
            <a:cxnLst/>
            <a:rect l="l" t="t" r="r" b="b"/>
            <a:pathLst>
              <a:path w="2103556" h="481188">
                <a:moveTo>
                  <a:pt x="0" y="0"/>
                </a:moveTo>
                <a:lnTo>
                  <a:pt x="2103556" y="0"/>
                </a:lnTo>
                <a:lnTo>
                  <a:pt x="2103556" y="481189"/>
                </a:lnTo>
                <a:lnTo>
                  <a:pt x="0" y="4811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661747" y="9126606"/>
            <a:ext cx="1371968" cy="313838"/>
          </a:xfrm>
          <a:custGeom>
            <a:avLst/>
            <a:gdLst/>
            <a:ahLst/>
            <a:cxnLst/>
            <a:rect l="l" t="t" r="r" b="b"/>
            <a:pathLst>
              <a:path w="1371968" h="313838">
                <a:moveTo>
                  <a:pt x="0" y="0"/>
                </a:moveTo>
                <a:lnTo>
                  <a:pt x="1371967" y="0"/>
                </a:lnTo>
                <a:lnTo>
                  <a:pt x="1371967" y="313837"/>
                </a:lnTo>
                <a:lnTo>
                  <a:pt x="0" y="3138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763542" y="9613000"/>
            <a:ext cx="977713" cy="223652"/>
          </a:xfrm>
          <a:custGeom>
            <a:avLst/>
            <a:gdLst/>
            <a:ahLst/>
            <a:cxnLst/>
            <a:rect l="l" t="t" r="r" b="b"/>
            <a:pathLst>
              <a:path w="977713" h="223652">
                <a:moveTo>
                  <a:pt x="0" y="0"/>
                </a:moveTo>
                <a:lnTo>
                  <a:pt x="977714" y="0"/>
                </a:lnTo>
                <a:lnTo>
                  <a:pt x="977714" y="223652"/>
                </a:lnTo>
                <a:lnTo>
                  <a:pt x="0" y="223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9708" y="3290519"/>
            <a:ext cx="6161548" cy="6546133"/>
          </a:xfrm>
          <a:custGeom>
            <a:avLst/>
            <a:gdLst/>
            <a:ahLst/>
            <a:cxnLst/>
            <a:rect l="l" t="t" r="r" b="b"/>
            <a:pathLst>
              <a:path w="6161548" h="6546133">
                <a:moveTo>
                  <a:pt x="0" y="0"/>
                </a:moveTo>
                <a:lnTo>
                  <a:pt x="6161548" y="0"/>
                </a:lnTo>
                <a:lnTo>
                  <a:pt x="6161548" y="6546133"/>
                </a:lnTo>
                <a:lnTo>
                  <a:pt x="0" y="65461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15228" y="3663871"/>
            <a:ext cx="2103556" cy="481188"/>
          </a:xfrm>
          <a:custGeom>
            <a:avLst/>
            <a:gdLst/>
            <a:ahLst/>
            <a:cxnLst/>
            <a:rect l="l" t="t" r="r" b="b"/>
            <a:pathLst>
              <a:path w="2103556" h="481188">
                <a:moveTo>
                  <a:pt x="0" y="0"/>
                </a:moveTo>
                <a:lnTo>
                  <a:pt x="2103557" y="0"/>
                </a:lnTo>
                <a:lnTo>
                  <a:pt x="2103557" y="481188"/>
                </a:lnTo>
                <a:lnTo>
                  <a:pt x="0" y="481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18018" y="3413346"/>
            <a:ext cx="1284928" cy="886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PPA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24997" y="5048250"/>
            <a:ext cx="9525" cy="886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4936017" y="5048250"/>
            <a:ext cx="1387484" cy="886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LDO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18785" y="7017528"/>
            <a:ext cx="1354336" cy="886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LOA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668799" y="8926513"/>
            <a:ext cx="2002415" cy="580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Open Sans Bold"/>
              </a:rPr>
              <a:t>Execução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46118" y="7017528"/>
            <a:ext cx="1297511" cy="886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SAG</a:t>
            </a:r>
          </a:p>
        </p:txBody>
      </p:sp>
      <p:sp>
        <p:nvSpPr>
          <p:cNvPr id="19" name="Freeform 19"/>
          <p:cNvSpPr/>
          <p:nvPr/>
        </p:nvSpPr>
        <p:spPr>
          <a:xfrm>
            <a:off x="640073" y="5298774"/>
            <a:ext cx="2103556" cy="481188"/>
          </a:xfrm>
          <a:custGeom>
            <a:avLst/>
            <a:gdLst/>
            <a:ahLst/>
            <a:cxnLst/>
            <a:rect l="l" t="t" r="r" b="b"/>
            <a:pathLst>
              <a:path w="2103556" h="481188">
                <a:moveTo>
                  <a:pt x="0" y="0"/>
                </a:moveTo>
                <a:lnTo>
                  <a:pt x="2103556" y="0"/>
                </a:lnTo>
                <a:lnTo>
                  <a:pt x="2103556" y="481189"/>
                </a:lnTo>
                <a:lnTo>
                  <a:pt x="0" y="4811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35465" y="5048250"/>
            <a:ext cx="1479763" cy="88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Open Sans Bold"/>
              </a:rPr>
              <a:t>RGE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856522" y="8647377"/>
            <a:ext cx="3998526" cy="1304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 dirty="0" err="1">
                <a:solidFill>
                  <a:srgbClr val="000000"/>
                </a:solidFill>
                <a:latin typeface="Open Sans"/>
              </a:rPr>
              <a:t>Legenda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:</a:t>
            </a:r>
          </a:p>
          <a:p>
            <a:pPr algn="just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Open Sans Bold"/>
              </a:rPr>
              <a:t>SUPLAN</a:t>
            </a:r>
            <a:r>
              <a:rPr lang="en-US" sz="2500" dirty="0">
                <a:solidFill>
                  <a:srgbClr val="000000"/>
                </a:solidFill>
                <a:latin typeface="Open Sans"/>
              </a:rPr>
              <a:t>/SEFIN/SEPLAN</a:t>
            </a:r>
          </a:p>
          <a:p>
            <a:pPr algn="just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Open Sans Bold"/>
              </a:rPr>
              <a:t>SUOP</a:t>
            </a:r>
            <a:r>
              <a:rPr lang="en-US" sz="2500" dirty="0">
                <a:solidFill>
                  <a:srgbClr val="000000"/>
                </a:solidFill>
                <a:latin typeface="Open Sans"/>
              </a:rPr>
              <a:t>/SEFIN/SEPLAD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43629" y="561513"/>
            <a:ext cx="12296881" cy="1284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26"/>
              </a:lnSpc>
              <a:spcBef>
                <a:spcPct val="0"/>
              </a:spcBef>
            </a:pPr>
            <a:r>
              <a:rPr lang="en-US" sz="7161">
                <a:solidFill>
                  <a:srgbClr val="C8E1E4"/>
                </a:solidFill>
                <a:latin typeface="Poppins Ultra-Bold"/>
              </a:rPr>
              <a:t>Ciclo de Planejamento</a:t>
            </a:r>
          </a:p>
        </p:txBody>
      </p:sp>
      <p:graphicFrame>
        <p:nvGraphicFramePr>
          <p:cNvPr id="23" name="Diagrama 22">
            <a:extLst>
              <a:ext uri="{FF2B5EF4-FFF2-40B4-BE49-F238E27FC236}">
                <a16:creationId xmlns:a16="http://schemas.microsoft.com/office/drawing/2014/main" id="{D05E762E-EFCC-4072-924F-807A2813AD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1833644"/>
              </p:ext>
            </p:extLst>
          </p:nvPr>
        </p:nvGraphicFramePr>
        <p:xfrm>
          <a:off x="8943519" y="3076343"/>
          <a:ext cx="8704408" cy="6842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6" name="Seta: para a Direita Listrada 25">
            <a:extLst>
              <a:ext uri="{FF2B5EF4-FFF2-40B4-BE49-F238E27FC236}">
                <a16:creationId xmlns:a16="http://schemas.microsoft.com/office/drawing/2014/main" id="{B9BCEE47-388F-4926-9A1E-FFEA74A0934D}"/>
              </a:ext>
            </a:extLst>
          </p:cNvPr>
          <p:cNvSpPr/>
          <p:nvPr/>
        </p:nvSpPr>
        <p:spPr>
          <a:xfrm>
            <a:off x="6482127" y="3413346"/>
            <a:ext cx="4268299" cy="1242147"/>
          </a:xfrm>
          <a:prstGeom prst="strip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254081" y="-632817"/>
            <a:ext cx="8393709" cy="9082462"/>
          </a:xfrm>
          <a:custGeom>
            <a:avLst/>
            <a:gdLst/>
            <a:ahLst/>
            <a:cxnLst/>
            <a:rect l="l" t="t" r="r" b="b"/>
            <a:pathLst>
              <a:path w="8393709" h="9082462">
                <a:moveTo>
                  <a:pt x="0" y="0"/>
                </a:moveTo>
                <a:lnTo>
                  <a:pt x="8393709" y="0"/>
                </a:lnTo>
                <a:lnTo>
                  <a:pt x="8393709" y="9082462"/>
                </a:lnTo>
                <a:lnTo>
                  <a:pt x="0" y="90824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14699114" y="6631601"/>
            <a:ext cx="3370707" cy="4114800"/>
          </a:xfrm>
          <a:custGeom>
            <a:avLst/>
            <a:gdLst/>
            <a:ahLst/>
            <a:cxnLst/>
            <a:rect l="l" t="t" r="r" b="b"/>
            <a:pathLst>
              <a:path w="3370707" h="4114800">
                <a:moveTo>
                  <a:pt x="3370707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70707" y="0"/>
                </a:lnTo>
                <a:lnTo>
                  <a:pt x="3370707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0500" y="2703544"/>
            <a:ext cx="17187001" cy="6554756"/>
          </a:xfrm>
          <a:custGeom>
            <a:avLst/>
            <a:gdLst/>
            <a:ahLst/>
            <a:cxnLst/>
            <a:rect l="l" t="t" r="r" b="b"/>
            <a:pathLst>
              <a:path w="17187001" h="6554756">
                <a:moveTo>
                  <a:pt x="0" y="0"/>
                </a:moveTo>
                <a:lnTo>
                  <a:pt x="17187000" y="0"/>
                </a:lnTo>
                <a:lnTo>
                  <a:pt x="17187000" y="6554756"/>
                </a:lnTo>
                <a:lnTo>
                  <a:pt x="0" y="65547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219675" y="1076325"/>
            <a:ext cx="11804950" cy="76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349"/>
              </a:lnSpc>
            </a:pPr>
            <a:r>
              <a:rPr lang="en-US" sz="5349">
                <a:solidFill>
                  <a:srgbClr val="FFFFFF"/>
                </a:solidFill>
                <a:latin typeface="Poppins Ultra-Bold"/>
              </a:rPr>
              <a:t>Abertura da Avaliação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254081" y="-632817"/>
            <a:ext cx="8393709" cy="9082462"/>
          </a:xfrm>
          <a:custGeom>
            <a:avLst/>
            <a:gdLst/>
            <a:ahLst/>
            <a:cxnLst/>
            <a:rect l="l" t="t" r="r" b="b"/>
            <a:pathLst>
              <a:path w="8393709" h="9082462">
                <a:moveTo>
                  <a:pt x="0" y="0"/>
                </a:moveTo>
                <a:lnTo>
                  <a:pt x="8393709" y="0"/>
                </a:lnTo>
                <a:lnTo>
                  <a:pt x="8393709" y="9082462"/>
                </a:lnTo>
                <a:lnTo>
                  <a:pt x="0" y="90824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14699114" y="6631601"/>
            <a:ext cx="3370707" cy="4114800"/>
          </a:xfrm>
          <a:custGeom>
            <a:avLst/>
            <a:gdLst/>
            <a:ahLst/>
            <a:cxnLst/>
            <a:rect l="l" t="t" r="r" b="b"/>
            <a:pathLst>
              <a:path w="3370707" h="4114800">
                <a:moveTo>
                  <a:pt x="3370707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70707" y="0"/>
                </a:lnTo>
                <a:lnTo>
                  <a:pt x="3370707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57982" y="2319065"/>
            <a:ext cx="16572037" cy="7225179"/>
          </a:xfrm>
          <a:custGeom>
            <a:avLst/>
            <a:gdLst/>
            <a:ahLst/>
            <a:cxnLst/>
            <a:rect l="l" t="t" r="r" b="b"/>
            <a:pathLst>
              <a:path w="16572037" h="7225179">
                <a:moveTo>
                  <a:pt x="0" y="0"/>
                </a:moveTo>
                <a:lnTo>
                  <a:pt x="16572036" y="0"/>
                </a:lnTo>
                <a:lnTo>
                  <a:pt x="16572036" y="7225179"/>
                </a:lnTo>
                <a:lnTo>
                  <a:pt x="0" y="7225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219675" y="1076325"/>
            <a:ext cx="11804950" cy="76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349"/>
              </a:lnSpc>
            </a:pPr>
            <a:r>
              <a:rPr lang="en-US" sz="5349">
                <a:solidFill>
                  <a:srgbClr val="FFFFFF"/>
                </a:solidFill>
                <a:latin typeface="Poppins Ultra-Bold"/>
              </a:rPr>
              <a:t>Preenchimento da Avaliação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 flipV="1">
            <a:off x="11605527" y="3531115"/>
            <a:ext cx="8393709" cy="9082462"/>
          </a:xfrm>
          <a:custGeom>
            <a:avLst/>
            <a:gdLst/>
            <a:ahLst/>
            <a:cxnLst/>
            <a:rect l="l" t="t" r="r" b="b"/>
            <a:pathLst>
              <a:path w="8393709" h="9082462">
                <a:moveTo>
                  <a:pt x="8393709" y="9082462"/>
                </a:moveTo>
                <a:lnTo>
                  <a:pt x="0" y="9082462"/>
                </a:lnTo>
                <a:lnTo>
                  <a:pt x="0" y="0"/>
                </a:lnTo>
                <a:lnTo>
                  <a:pt x="8393709" y="0"/>
                </a:lnTo>
                <a:lnTo>
                  <a:pt x="8393709" y="908246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242316" y="1028700"/>
            <a:ext cx="13440347" cy="2147851"/>
            <a:chOff x="0" y="0"/>
            <a:chExt cx="3539844" cy="5656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39844" cy="565689"/>
            </a:xfrm>
            <a:custGeom>
              <a:avLst/>
              <a:gdLst/>
              <a:ahLst/>
              <a:cxnLst/>
              <a:rect l="l" t="t" r="r" b="b"/>
              <a:pathLst>
                <a:path w="3539844" h="565689">
                  <a:moveTo>
                    <a:pt x="0" y="0"/>
                  </a:moveTo>
                  <a:lnTo>
                    <a:pt x="3539844" y="0"/>
                  </a:lnTo>
                  <a:lnTo>
                    <a:pt x="3539844" y="565689"/>
                  </a:lnTo>
                  <a:lnTo>
                    <a:pt x="0" y="565689"/>
                  </a:lnTo>
                  <a:close/>
                </a:path>
              </a:pathLst>
            </a:custGeom>
            <a:solidFill>
              <a:srgbClr val="F7C61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39844" cy="603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78081" y="3496533"/>
            <a:ext cx="16931838" cy="6002976"/>
          </a:xfrm>
          <a:custGeom>
            <a:avLst/>
            <a:gdLst/>
            <a:ahLst/>
            <a:cxnLst/>
            <a:rect l="l" t="t" r="r" b="b"/>
            <a:pathLst>
              <a:path w="16931838" h="6002976">
                <a:moveTo>
                  <a:pt x="0" y="0"/>
                </a:moveTo>
                <a:lnTo>
                  <a:pt x="16931838" y="0"/>
                </a:lnTo>
                <a:lnTo>
                  <a:pt x="16931838" y="6002976"/>
                </a:lnTo>
                <a:lnTo>
                  <a:pt x="0" y="60029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8117" y="1600692"/>
            <a:ext cx="9412567" cy="102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249"/>
              </a:lnSpc>
            </a:pPr>
            <a:r>
              <a:rPr lang="en-US" sz="7249" dirty="0" err="1">
                <a:solidFill>
                  <a:srgbClr val="0C3877"/>
                </a:solidFill>
                <a:latin typeface="Poppins Ultra-Bold"/>
              </a:rPr>
              <a:t>Tramitação</a:t>
            </a:r>
            <a:r>
              <a:rPr lang="en-US" sz="7249" dirty="0">
                <a:solidFill>
                  <a:srgbClr val="0C3877"/>
                </a:solidFill>
                <a:latin typeface="Poppins Ultra-Bold"/>
              </a:rPr>
              <a:t> </a:t>
            </a:r>
            <a:r>
              <a:rPr lang="en-US" sz="7249" dirty="0" err="1">
                <a:solidFill>
                  <a:srgbClr val="0C3877"/>
                </a:solidFill>
                <a:latin typeface="Poppins Ultra-Bold"/>
              </a:rPr>
              <a:t>em</a:t>
            </a:r>
            <a:r>
              <a:rPr lang="en-US" sz="7249" dirty="0">
                <a:solidFill>
                  <a:srgbClr val="0C3877"/>
                </a:solidFill>
                <a:latin typeface="Poppins Ultra-Bold"/>
              </a:rPr>
              <a:t> </a:t>
            </a:r>
            <a:r>
              <a:rPr lang="en-US" sz="7249" dirty="0" err="1">
                <a:solidFill>
                  <a:srgbClr val="0C3877"/>
                </a:solidFill>
                <a:latin typeface="Poppins Ultra-Bold"/>
              </a:rPr>
              <a:t>lote</a:t>
            </a:r>
            <a:endParaRPr lang="en-US" sz="7249" dirty="0">
              <a:solidFill>
                <a:srgbClr val="0C3877"/>
              </a:solidFill>
              <a:latin typeface="Poppins Ultra-Bo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 flipV="1">
            <a:off x="11605527" y="3531115"/>
            <a:ext cx="8393709" cy="9082462"/>
          </a:xfrm>
          <a:custGeom>
            <a:avLst/>
            <a:gdLst/>
            <a:ahLst/>
            <a:cxnLst/>
            <a:rect l="l" t="t" r="r" b="b"/>
            <a:pathLst>
              <a:path w="8393709" h="9082462">
                <a:moveTo>
                  <a:pt x="8393709" y="9082462"/>
                </a:moveTo>
                <a:lnTo>
                  <a:pt x="0" y="9082462"/>
                </a:lnTo>
                <a:lnTo>
                  <a:pt x="0" y="0"/>
                </a:lnTo>
                <a:lnTo>
                  <a:pt x="8393709" y="0"/>
                </a:lnTo>
                <a:lnTo>
                  <a:pt x="8393709" y="908246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242316" y="1028700"/>
            <a:ext cx="13440347" cy="2147851"/>
            <a:chOff x="0" y="0"/>
            <a:chExt cx="3539844" cy="5656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39844" cy="565689"/>
            </a:xfrm>
            <a:custGeom>
              <a:avLst/>
              <a:gdLst/>
              <a:ahLst/>
              <a:cxnLst/>
              <a:rect l="l" t="t" r="r" b="b"/>
              <a:pathLst>
                <a:path w="3539844" h="565689">
                  <a:moveTo>
                    <a:pt x="0" y="0"/>
                  </a:moveTo>
                  <a:lnTo>
                    <a:pt x="3539844" y="0"/>
                  </a:lnTo>
                  <a:lnTo>
                    <a:pt x="3539844" y="565689"/>
                  </a:lnTo>
                  <a:lnTo>
                    <a:pt x="0" y="565689"/>
                  </a:lnTo>
                  <a:close/>
                </a:path>
              </a:pathLst>
            </a:custGeom>
            <a:solidFill>
              <a:srgbClr val="F7C61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39844" cy="603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600665"/>
            <a:ext cx="8115300" cy="108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49"/>
              </a:lnSpc>
            </a:pPr>
            <a:r>
              <a:rPr lang="en-US" sz="7649">
                <a:solidFill>
                  <a:srgbClr val="0C3877"/>
                </a:solidFill>
                <a:latin typeface="Poppins Ultra-Bold"/>
              </a:rPr>
              <a:t>Relatórios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8117" y="4020906"/>
            <a:ext cx="10216083" cy="88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C3877"/>
                </a:solidFill>
                <a:latin typeface="Open Sans Bold"/>
              </a:rPr>
              <a:t>Relatório</a:t>
            </a:r>
            <a:r>
              <a:rPr lang="en-US" sz="5199" dirty="0">
                <a:solidFill>
                  <a:srgbClr val="0C3877"/>
                </a:solidFill>
                <a:latin typeface="Open Sans Bold"/>
              </a:rPr>
              <a:t> de </a:t>
            </a:r>
            <a:r>
              <a:rPr lang="en-US" sz="5199" dirty="0" err="1">
                <a:solidFill>
                  <a:srgbClr val="0C3877"/>
                </a:solidFill>
                <a:latin typeface="Open Sans Bold"/>
              </a:rPr>
              <a:t>Monitoramento</a:t>
            </a:r>
            <a:endParaRPr lang="en-US" sz="5199" dirty="0">
              <a:solidFill>
                <a:srgbClr val="0C3877"/>
              </a:solidFill>
              <a:latin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26852" y="6745079"/>
            <a:ext cx="8319366" cy="88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C3877"/>
                </a:solidFill>
                <a:latin typeface="Open Sans Bold"/>
              </a:rPr>
              <a:t>Relatório</a:t>
            </a:r>
            <a:r>
              <a:rPr lang="en-US" sz="5199" dirty="0">
                <a:solidFill>
                  <a:srgbClr val="0C3877"/>
                </a:solidFill>
                <a:latin typeface="Open Sans Bold"/>
              </a:rPr>
              <a:t> de </a:t>
            </a:r>
            <a:r>
              <a:rPr lang="en-US" sz="5199" dirty="0" err="1">
                <a:solidFill>
                  <a:srgbClr val="0C3877"/>
                </a:solidFill>
                <a:latin typeface="Open Sans Bold"/>
              </a:rPr>
              <a:t>Avaliação</a:t>
            </a:r>
            <a:endParaRPr lang="en-US" sz="5199" dirty="0">
              <a:solidFill>
                <a:srgbClr val="0C3877"/>
              </a:solidFill>
              <a:latin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28117" y="5076825"/>
            <a:ext cx="17525212" cy="1126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1"/>
              </a:lnSpc>
            </a:pPr>
            <a:r>
              <a:rPr lang="en-US" sz="3258">
                <a:solidFill>
                  <a:srgbClr val="000000"/>
                </a:solidFill>
                <a:latin typeface="Open Sans"/>
              </a:rPr>
              <a:t>Destinado às Unidades que possuem atributo(s) vinculado(s) a objetivo sob responsabilidade de outro órgão ou entidade. Exs.: CEASA e EMATER.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73533" y="2457850"/>
            <a:ext cx="8115300" cy="71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49"/>
              </a:lnSpc>
            </a:pPr>
            <a:r>
              <a:rPr lang="en-US" sz="5049" dirty="0">
                <a:solidFill>
                  <a:srgbClr val="0C3877"/>
                </a:solidFill>
                <a:latin typeface="Poppins Ultra-Bold"/>
              </a:rPr>
              <a:t>por </a:t>
            </a:r>
            <a:r>
              <a:rPr lang="en-US" sz="5049" dirty="0" err="1">
                <a:solidFill>
                  <a:srgbClr val="0C3877"/>
                </a:solidFill>
                <a:latin typeface="Poppins Ultra-Bold"/>
              </a:rPr>
              <a:t>objetivo</a:t>
            </a:r>
            <a:endParaRPr lang="en-US" sz="5049" dirty="0">
              <a:solidFill>
                <a:srgbClr val="0C3877"/>
              </a:solidFill>
              <a:latin typeface="Poppins Ultra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8203566"/>
            <a:ext cx="12766251" cy="1698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61"/>
              </a:lnSpc>
            </a:pPr>
            <a:r>
              <a:rPr lang="en-US" sz="3258">
                <a:solidFill>
                  <a:srgbClr val="000000"/>
                </a:solidFill>
                <a:latin typeface="Open Sans"/>
              </a:rPr>
              <a:t>destinado às Unidades responsáveis pelo objetivo. Ex.:  SEAGRI.</a:t>
            </a:r>
          </a:p>
          <a:p>
            <a:pPr algn="r">
              <a:lnSpc>
                <a:spcPts val="4561"/>
              </a:lnSpc>
            </a:pPr>
            <a:r>
              <a:rPr lang="en-US" sz="3258">
                <a:solidFill>
                  <a:srgbClr val="000000"/>
                </a:solidFill>
                <a:latin typeface="Open Sans"/>
              </a:rPr>
              <a:t>Apresenta o texto de avaliação do objetivo, bem como os resultados do monitoramento dos atributos vinculados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C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802163">
            <a:off x="6308852" y="-3091660"/>
            <a:ext cx="8952281" cy="17980912"/>
            <a:chOff x="0" y="0"/>
            <a:chExt cx="2357802" cy="47357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7802" cy="4735714"/>
            </a:xfrm>
            <a:custGeom>
              <a:avLst/>
              <a:gdLst/>
              <a:ahLst/>
              <a:cxnLst/>
              <a:rect l="l" t="t" r="r" b="b"/>
              <a:pathLst>
                <a:path w="2357802" h="4735714">
                  <a:moveTo>
                    <a:pt x="0" y="0"/>
                  </a:moveTo>
                  <a:lnTo>
                    <a:pt x="2357802" y="0"/>
                  </a:lnTo>
                  <a:lnTo>
                    <a:pt x="2357802" y="4735714"/>
                  </a:lnTo>
                  <a:lnTo>
                    <a:pt x="0" y="4735714"/>
                  </a:lnTo>
                  <a:close/>
                </a:path>
              </a:pathLst>
            </a:custGeom>
            <a:solidFill>
              <a:srgbClr val="0C387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57802" cy="4773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95957" y="1028700"/>
            <a:ext cx="7019001" cy="9216391"/>
          </a:xfrm>
          <a:custGeom>
            <a:avLst/>
            <a:gdLst/>
            <a:ahLst/>
            <a:cxnLst/>
            <a:rect l="l" t="t" r="r" b="b"/>
            <a:pathLst>
              <a:path w="7019001" h="9216391">
                <a:moveTo>
                  <a:pt x="0" y="0"/>
                </a:moveTo>
                <a:lnTo>
                  <a:pt x="7019001" y="0"/>
                </a:lnTo>
                <a:lnTo>
                  <a:pt x="7019001" y="9216391"/>
                </a:lnTo>
                <a:lnTo>
                  <a:pt x="0" y="92163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909482" y="1537829"/>
            <a:ext cx="6418300" cy="205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09"/>
              </a:lnSpc>
            </a:pPr>
            <a:r>
              <a:rPr lang="en-US" sz="7609">
                <a:solidFill>
                  <a:srgbClr val="F7C613"/>
                </a:solidFill>
                <a:latin typeface="Poppins Ultra-Bold"/>
              </a:rPr>
              <a:t>Mais informações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909482" y="4930925"/>
            <a:ext cx="4114800" cy="4114800"/>
            <a:chOff x="0" y="0"/>
            <a:chExt cx="5486400" cy="548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C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802163">
            <a:off x="6308852" y="-3091660"/>
            <a:ext cx="8952281" cy="17980912"/>
            <a:chOff x="0" y="0"/>
            <a:chExt cx="2357802" cy="47357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7802" cy="4735714"/>
            </a:xfrm>
            <a:custGeom>
              <a:avLst/>
              <a:gdLst/>
              <a:ahLst/>
              <a:cxnLst/>
              <a:rect l="l" t="t" r="r" b="b"/>
              <a:pathLst>
                <a:path w="2357802" h="4735714">
                  <a:moveTo>
                    <a:pt x="0" y="0"/>
                  </a:moveTo>
                  <a:lnTo>
                    <a:pt x="2357802" y="0"/>
                  </a:lnTo>
                  <a:lnTo>
                    <a:pt x="2357802" y="4735714"/>
                  </a:lnTo>
                  <a:lnTo>
                    <a:pt x="0" y="4735714"/>
                  </a:lnTo>
                  <a:close/>
                </a:path>
              </a:pathLst>
            </a:custGeom>
            <a:solidFill>
              <a:srgbClr val="0C387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57802" cy="4773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62000" y="1485900"/>
            <a:ext cx="6418300" cy="295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09"/>
              </a:lnSpc>
            </a:pPr>
            <a:r>
              <a:rPr lang="en-US" sz="7249" dirty="0" err="1">
                <a:solidFill>
                  <a:srgbClr val="0C3877"/>
                </a:solidFill>
                <a:latin typeface="Poppins Ultra-Bold"/>
              </a:rPr>
              <a:t>Acesse</a:t>
            </a:r>
            <a:r>
              <a:rPr lang="en-US" sz="7249" dirty="0">
                <a:solidFill>
                  <a:srgbClr val="0C3877"/>
                </a:solidFill>
                <a:latin typeface="Poppins Ultra-Bold"/>
              </a:rPr>
              <a:t> o </a:t>
            </a:r>
            <a:r>
              <a:rPr lang="en-US" sz="7249" dirty="0" err="1">
                <a:solidFill>
                  <a:srgbClr val="0C3877"/>
                </a:solidFill>
                <a:latin typeface="Poppins Ultra-Bold"/>
              </a:rPr>
              <a:t>grupo</a:t>
            </a:r>
            <a:r>
              <a:rPr lang="en-US" sz="7249" dirty="0">
                <a:solidFill>
                  <a:srgbClr val="0C3877"/>
                </a:solidFill>
                <a:latin typeface="Poppins Ultra-Bold"/>
              </a:rPr>
              <a:t> no WhatsApp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2A5C7C66-FC86-4CD1-817A-2D302D45F599}"/>
              </a:ext>
            </a:extLst>
          </p:cNvPr>
          <p:cNvSpPr txBox="1"/>
          <p:nvPr/>
        </p:nvSpPr>
        <p:spPr>
          <a:xfrm>
            <a:off x="1981200" y="4863892"/>
            <a:ext cx="8115300" cy="194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49"/>
              </a:lnSpc>
            </a:pPr>
            <a:r>
              <a:rPr lang="en-US" sz="3000" dirty="0">
                <a:solidFill>
                  <a:srgbClr val="0C3877"/>
                </a:solidFill>
                <a:latin typeface="Poppins Ultra-Bold"/>
              </a:rPr>
              <a:t>e </a:t>
            </a:r>
            <a:r>
              <a:rPr lang="en-US" sz="3000" dirty="0" err="1">
                <a:solidFill>
                  <a:srgbClr val="0C3877"/>
                </a:solidFill>
                <a:latin typeface="Poppins Ultra-Bold"/>
              </a:rPr>
              <a:t>não</a:t>
            </a:r>
            <a:r>
              <a:rPr lang="en-US" sz="3000" dirty="0">
                <a:solidFill>
                  <a:srgbClr val="0C3877"/>
                </a:solidFill>
                <a:latin typeface="Poppins Ultra-Bold"/>
              </a:rPr>
              <a:t> </a:t>
            </a:r>
            <a:r>
              <a:rPr lang="en-US" sz="3000" dirty="0" err="1">
                <a:solidFill>
                  <a:srgbClr val="0C3877"/>
                </a:solidFill>
                <a:latin typeface="Poppins Ultra-Bold"/>
              </a:rPr>
              <a:t>perca</a:t>
            </a:r>
            <a:endParaRPr lang="en-US" sz="3000" dirty="0">
              <a:solidFill>
                <a:srgbClr val="0C3877"/>
              </a:solidFill>
              <a:latin typeface="Poppins Ultra-Bold"/>
            </a:endParaRPr>
          </a:p>
          <a:p>
            <a:pPr marL="0" lvl="0" indent="0">
              <a:lnSpc>
                <a:spcPts val="5049"/>
              </a:lnSpc>
            </a:pPr>
            <a:r>
              <a:rPr lang="en-US" sz="3000" dirty="0">
                <a:solidFill>
                  <a:srgbClr val="0C3877"/>
                </a:solidFill>
                <a:latin typeface="Poppins Ultra-Bold"/>
              </a:rPr>
              <a:t> </a:t>
            </a:r>
            <a:r>
              <a:rPr lang="en-US" sz="3000" dirty="0" err="1">
                <a:solidFill>
                  <a:srgbClr val="0C3877"/>
                </a:solidFill>
                <a:latin typeface="Poppins Ultra-Bold"/>
              </a:rPr>
              <a:t>nenhuma</a:t>
            </a:r>
            <a:r>
              <a:rPr lang="en-US" sz="3000" dirty="0">
                <a:solidFill>
                  <a:srgbClr val="0C3877"/>
                </a:solidFill>
                <a:latin typeface="Poppins Ultra-Bold"/>
              </a:rPr>
              <a:t> </a:t>
            </a:r>
          </a:p>
          <a:p>
            <a:pPr marL="0" lvl="0" indent="0">
              <a:lnSpc>
                <a:spcPts val="5049"/>
              </a:lnSpc>
            </a:pPr>
            <a:r>
              <a:rPr lang="en-US" sz="3000" dirty="0" err="1">
                <a:solidFill>
                  <a:srgbClr val="0C3877"/>
                </a:solidFill>
                <a:latin typeface="Poppins Ultra-Bold"/>
              </a:rPr>
              <a:t>orientação</a:t>
            </a:r>
            <a:endParaRPr lang="en-US" sz="3000" dirty="0">
              <a:solidFill>
                <a:srgbClr val="0C3877"/>
              </a:solidFill>
              <a:latin typeface="Poppins Ultra-Bold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1919DD8-3414-4390-AFB6-45EE50D96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3009900"/>
            <a:ext cx="5083323" cy="501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38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C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8525" y="1403433"/>
            <a:ext cx="1109862" cy="1109862"/>
          </a:xfrm>
          <a:custGeom>
            <a:avLst/>
            <a:gdLst/>
            <a:ahLst/>
            <a:cxnLst/>
            <a:rect l="l" t="t" r="r" b="b"/>
            <a:pathLst>
              <a:path w="1109862" h="1109862">
                <a:moveTo>
                  <a:pt x="0" y="0"/>
                </a:moveTo>
                <a:lnTo>
                  <a:pt x="1109862" y="0"/>
                </a:lnTo>
                <a:lnTo>
                  <a:pt x="1109862" y="1109862"/>
                </a:lnTo>
                <a:lnTo>
                  <a:pt x="0" y="11098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36888" y="7988621"/>
            <a:ext cx="1269679" cy="1269679"/>
          </a:xfrm>
          <a:custGeom>
            <a:avLst/>
            <a:gdLst/>
            <a:ahLst/>
            <a:cxnLst/>
            <a:rect l="l" t="t" r="r" b="b"/>
            <a:pathLst>
              <a:path w="1269679" h="1269679">
                <a:moveTo>
                  <a:pt x="0" y="0"/>
                </a:moveTo>
                <a:lnTo>
                  <a:pt x="1269678" y="0"/>
                </a:lnTo>
                <a:lnTo>
                  <a:pt x="1269678" y="1269679"/>
                </a:lnTo>
                <a:lnTo>
                  <a:pt x="0" y="126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88525" y="3525995"/>
            <a:ext cx="1366404" cy="1448020"/>
          </a:xfrm>
          <a:custGeom>
            <a:avLst/>
            <a:gdLst/>
            <a:ahLst/>
            <a:cxnLst/>
            <a:rect l="l" t="t" r="r" b="b"/>
            <a:pathLst>
              <a:path w="1366404" h="1448020">
                <a:moveTo>
                  <a:pt x="0" y="0"/>
                </a:moveTo>
                <a:lnTo>
                  <a:pt x="1366404" y="0"/>
                </a:lnTo>
                <a:lnTo>
                  <a:pt x="1366404" y="1448019"/>
                </a:lnTo>
                <a:lnTo>
                  <a:pt x="0" y="14480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827736" y="5791902"/>
            <a:ext cx="1378831" cy="1378831"/>
          </a:xfrm>
          <a:custGeom>
            <a:avLst/>
            <a:gdLst/>
            <a:ahLst/>
            <a:cxnLst/>
            <a:rect l="l" t="t" r="r" b="b"/>
            <a:pathLst>
              <a:path w="1378831" h="1378831">
                <a:moveTo>
                  <a:pt x="0" y="0"/>
                </a:moveTo>
                <a:lnTo>
                  <a:pt x="1378830" y="0"/>
                </a:lnTo>
                <a:lnTo>
                  <a:pt x="1378830" y="1378831"/>
                </a:lnTo>
                <a:lnTo>
                  <a:pt x="0" y="13788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347654"/>
            <a:ext cx="6501397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</a:pPr>
            <a:r>
              <a:rPr lang="en-US" sz="9000">
                <a:solidFill>
                  <a:srgbClr val="0C3877"/>
                </a:solidFill>
                <a:latin typeface="Poppins Ultra-Bold"/>
              </a:rPr>
              <a:t>Obrigada!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433000"/>
            <a:ext cx="5056258" cy="76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1E4B82"/>
                </a:solidFill>
                <a:latin typeface="Poppins Bold"/>
              </a:rPr>
              <a:t>Conte conosco =)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30881" y="1632291"/>
            <a:ext cx="4681040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1E4B82"/>
                </a:solidFill>
                <a:latin typeface="Poppins Bold"/>
              </a:rPr>
              <a:t>SEPLAD/SEFIN/SUPLAN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530881" y="6066923"/>
            <a:ext cx="4681040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1E4B82"/>
                </a:solidFill>
                <a:latin typeface="Poppins Bold"/>
              </a:rPr>
              <a:t>61 3414-6177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30881" y="8297388"/>
            <a:ext cx="4681040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1E4B82"/>
                </a:solidFill>
                <a:latin typeface="Poppins Bold"/>
              </a:rPr>
              <a:t>www.seplad.df.gov.br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30881" y="3440270"/>
            <a:ext cx="5931768" cy="169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1E4B82"/>
                </a:solidFill>
                <a:latin typeface="Poppins Bold"/>
              </a:rPr>
              <a:t>Anexo do Palácio do Buriti, 10º andar, sala 1016</a:t>
            </a:r>
          </a:p>
          <a:p>
            <a:pPr marL="0" lvl="0" indent="0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1E4B82"/>
                </a:solidFill>
                <a:latin typeface="Poppins Bold"/>
              </a:rPr>
              <a:t>Brasília-DF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3856" y="-339248"/>
            <a:ext cx="19401976" cy="3086100"/>
            <a:chOff x="0" y="0"/>
            <a:chExt cx="510998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9985" cy="812800"/>
            </a:xfrm>
            <a:custGeom>
              <a:avLst/>
              <a:gdLst/>
              <a:ahLst/>
              <a:cxnLst/>
              <a:rect l="l" t="t" r="r" b="b"/>
              <a:pathLst>
                <a:path w="5109985" h="812800">
                  <a:moveTo>
                    <a:pt x="0" y="0"/>
                  </a:moveTo>
                  <a:lnTo>
                    <a:pt x="5109985" y="0"/>
                  </a:lnTo>
                  <a:lnTo>
                    <a:pt x="510998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676C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0998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5343493" y="4116251"/>
            <a:ext cx="7097154" cy="3879229"/>
          </a:xfrm>
          <a:prstGeom prst="line">
            <a:avLst/>
          </a:prstGeom>
          <a:ln w="38100" cap="flat">
            <a:solidFill>
              <a:srgbClr val="F7C613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951954" y="3344552"/>
            <a:ext cx="4391539" cy="1747769"/>
            <a:chOff x="0" y="0"/>
            <a:chExt cx="1156619" cy="4603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56619" cy="460318"/>
            </a:xfrm>
            <a:custGeom>
              <a:avLst/>
              <a:gdLst/>
              <a:ahLst/>
              <a:cxnLst/>
              <a:rect l="l" t="t" r="r" b="b"/>
              <a:pathLst>
                <a:path w="1156619" h="460318">
                  <a:moveTo>
                    <a:pt x="0" y="0"/>
                  </a:moveTo>
                  <a:lnTo>
                    <a:pt x="1156619" y="0"/>
                  </a:lnTo>
                  <a:lnTo>
                    <a:pt x="1156619" y="460318"/>
                  </a:lnTo>
                  <a:lnTo>
                    <a:pt x="0" y="460318"/>
                  </a:lnTo>
                  <a:close/>
                </a:path>
              </a:pathLst>
            </a:custGeom>
            <a:solidFill>
              <a:srgbClr val="014AA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156619" cy="517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Open Sans Bold"/>
                </a:rPr>
                <a:t>Programa de Gestão, Manutenção e Serviços ao Estado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712361" y="754690"/>
            <a:ext cx="12296881" cy="1284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26"/>
              </a:lnSpc>
              <a:spcBef>
                <a:spcPct val="0"/>
              </a:spcBef>
            </a:pPr>
            <a:r>
              <a:rPr lang="en-US" sz="7161">
                <a:solidFill>
                  <a:srgbClr val="C8E1E4"/>
                </a:solidFill>
                <a:latin typeface="Poppins Ultra-Bold"/>
              </a:rPr>
              <a:t>Estrutura PPA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51954" y="5544138"/>
            <a:ext cx="4391539" cy="1747769"/>
            <a:chOff x="0" y="0"/>
            <a:chExt cx="1156619" cy="4603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6619" cy="460318"/>
            </a:xfrm>
            <a:custGeom>
              <a:avLst/>
              <a:gdLst/>
              <a:ahLst/>
              <a:cxnLst/>
              <a:rect l="l" t="t" r="r" b="b"/>
              <a:pathLst>
                <a:path w="1156619" h="460318">
                  <a:moveTo>
                    <a:pt x="0" y="0"/>
                  </a:moveTo>
                  <a:lnTo>
                    <a:pt x="1156619" y="0"/>
                  </a:lnTo>
                  <a:lnTo>
                    <a:pt x="1156619" y="460318"/>
                  </a:lnTo>
                  <a:lnTo>
                    <a:pt x="0" y="460318"/>
                  </a:lnTo>
                  <a:close/>
                </a:path>
              </a:pathLst>
            </a:custGeom>
            <a:solidFill>
              <a:srgbClr val="014AA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156619" cy="517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Open Sans Bold"/>
                </a:rPr>
                <a:t>Programa Temático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51954" y="7739581"/>
            <a:ext cx="4391539" cy="1747769"/>
            <a:chOff x="0" y="0"/>
            <a:chExt cx="1156619" cy="4603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56619" cy="460318"/>
            </a:xfrm>
            <a:custGeom>
              <a:avLst/>
              <a:gdLst/>
              <a:ahLst/>
              <a:cxnLst/>
              <a:rect l="l" t="t" r="r" b="b"/>
              <a:pathLst>
                <a:path w="1156619" h="460318">
                  <a:moveTo>
                    <a:pt x="0" y="0"/>
                  </a:moveTo>
                  <a:lnTo>
                    <a:pt x="1156619" y="0"/>
                  </a:lnTo>
                  <a:lnTo>
                    <a:pt x="1156619" y="460318"/>
                  </a:lnTo>
                  <a:lnTo>
                    <a:pt x="0" y="460318"/>
                  </a:lnTo>
                  <a:close/>
                </a:path>
              </a:pathLst>
            </a:custGeom>
            <a:solidFill>
              <a:srgbClr val="014AA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156619" cy="517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Open Sans Bold"/>
                </a:rPr>
                <a:t>Programa de </a:t>
              </a:r>
            </a:p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Open Sans Bold"/>
                </a:rPr>
                <a:t>Operação Especial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100394" y="5981080"/>
            <a:ext cx="4391539" cy="873884"/>
            <a:chOff x="0" y="0"/>
            <a:chExt cx="1156619" cy="2301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56619" cy="230159"/>
            </a:xfrm>
            <a:custGeom>
              <a:avLst/>
              <a:gdLst/>
              <a:ahLst/>
              <a:cxnLst/>
              <a:rect l="l" t="t" r="r" b="b"/>
              <a:pathLst>
                <a:path w="1156619" h="230159">
                  <a:moveTo>
                    <a:pt x="0" y="0"/>
                  </a:moveTo>
                  <a:lnTo>
                    <a:pt x="1156619" y="0"/>
                  </a:lnTo>
                  <a:lnTo>
                    <a:pt x="1156619" y="230159"/>
                  </a:lnTo>
                  <a:lnTo>
                    <a:pt x="0" y="230159"/>
                  </a:lnTo>
                  <a:close/>
                </a:path>
              </a:pathLst>
            </a:custGeom>
            <a:solidFill>
              <a:srgbClr val="014AA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1156619" cy="287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Open Sans Bold"/>
                </a:rPr>
                <a:t>Objetivo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40646" y="7995480"/>
            <a:ext cx="4391539" cy="1235972"/>
            <a:chOff x="0" y="0"/>
            <a:chExt cx="1156619" cy="32552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56619" cy="325524"/>
            </a:xfrm>
            <a:custGeom>
              <a:avLst/>
              <a:gdLst/>
              <a:ahLst/>
              <a:cxnLst/>
              <a:rect l="l" t="t" r="r" b="b"/>
              <a:pathLst>
                <a:path w="1156619" h="325524">
                  <a:moveTo>
                    <a:pt x="0" y="0"/>
                  </a:moveTo>
                  <a:lnTo>
                    <a:pt x="1156619" y="0"/>
                  </a:lnTo>
                  <a:lnTo>
                    <a:pt x="1156619" y="325524"/>
                  </a:lnTo>
                  <a:lnTo>
                    <a:pt x="0" y="325524"/>
                  </a:lnTo>
                  <a:close/>
                </a:path>
              </a:pathLst>
            </a:custGeom>
            <a:solidFill>
              <a:srgbClr val="014AA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1156619" cy="382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Open Sans Bold"/>
                </a:rPr>
                <a:t>Ação Orçamentária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440646" y="6503609"/>
            <a:ext cx="4391539" cy="1235972"/>
            <a:chOff x="0" y="0"/>
            <a:chExt cx="1156619" cy="32552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56619" cy="325524"/>
            </a:xfrm>
            <a:custGeom>
              <a:avLst/>
              <a:gdLst/>
              <a:ahLst/>
              <a:cxnLst/>
              <a:rect l="l" t="t" r="r" b="b"/>
              <a:pathLst>
                <a:path w="1156619" h="325524">
                  <a:moveTo>
                    <a:pt x="0" y="0"/>
                  </a:moveTo>
                  <a:lnTo>
                    <a:pt x="1156619" y="0"/>
                  </a:lnTo>
                  <a:lnTo>
                    <a:pt x="1156619" y="325524"/>
                  </a:lnTo>
                  <a:lnTo>
                    <a:pt x="0" y="325524"/>
                  </a:lnTo>
                  <a:close/>
                </a:path>
              </a:pathLst>
            </a:custGeom>
            <a:solidFill>
              <a:srgbClr val="014AAD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1156619" cy="382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Open Sans Bold"/>
                </a:rPr>
                <a:t>Ação Não Orçamentária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440646" y="5010462"/>
            <a:ext cx="4391539" cy="1235972"/>
            <a:chOff x="0" y="0"/>
            <a:chExt cx="1156619" cy="32552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56619" cy="325524"/>
            </a:xfrm>
            <a:custGeom>
              <a:avLst/>
              <a:gdLst/>
              <a:ahLst/>
              <a:cxnLst/>
              <a:rect l="l" t="t" r="r" b="b"/>
              <a:pathLst>
                <a:path w="1156619" h="325524">
                  <a:moveTo>
                    <a:pt x="0" y="0"/>
                  </a:moveTo>
                  <a:lnTo>
                    <a:pt x="1156619" y="0"/>
                  </a:lnTo>
                  <a:lnTo>
                    <a:pt x="1156619" y="325524"/>
                  </a:lnTo>
                  <a:lnTo>
                    <a:pt x="0" y="325524"/>
                  </a:lnTo>
                  <a:close/>
                </a:path>
              </a:pathLst>
            </a:custGeom>
            <a:solidFill>
              <a:srgbClr val="014AAD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1156619" cy="382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Open Sans Bold"/>
                </a:rPr>
                <a:t>Meta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440646" y="3517315"/>
            <a:ext cx="4391539" cy="1235972"/>
            <a:chOff x="0" y="0"/>
            <a:chExt cx="1156619" cy="32552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56619" cy="325524"/>
            </a:xfrm>
            <a:custGeom>
              <a:avLst/>
              <a:gdLst/>
              <a:ahLst/>
              <a:cxnLst/>
              <a:rect l="l" t="t" r="r" b="b"/>
              <a:pathLst>
                <a:path w="1156619" h="325524">
                  <a:moveTo>
                    <a:pt x="0" y="0"/>
                  </a:moveTo>
                  <a:lnTo>
                    <a:pt x="1156619" y="0"/>
                  </a:lnTo>
                  <a:lnTo>
                    <a:pt x="1156619" y="325524"/>
                  </a:lnTo>
                  <a:lnTo>
                    <a:pt x="0" y="325524"/>
                  </a:lnTo>
                  <a:close/>
                </a:path>
              </a:pathLst>
            </a:custGeom>
            <a:solidFill>
              <a:srgbClr val="014AAD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1156619" cy="382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Open Sans Bold"/>
                </a:rPr>
                <a:t>Indicador</a:t>
              </a:r>
            </a:p>
          </p:txBody>
        </p:sp>
      </p:grpSp>
      <p:sp>
        <p:nvSpPr>
          <p:cNvPr id="31" name="AutoShape 31"/>
          <p:cNvSpPr/>
          <p:nvPr/>
        </p:nvSpPr>
        <p:spPr>
          <a:xfrm>
            <a:off x="5343493" y="6418022"/>
            <a:ext cx="1756902" cy="0"/>
          </a:xfrm>
          <a:prstGeom prst="line">
            <a:avLst/>
          </a:prstGeom>
          <a:ln w="38100" cap="flat">
            <a:solidFill>
              <a:srgbClr val="BAC9EC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32" name="AutoShape 32"/>
          <p:cNvSpPr/>
          <p:nvPr/>
        </p:nvSpPr>
        <p:spPr>
          <a:xfrm flipV="1">
            <a:off x="11491933" y="4135301"/>
            <a:ext cx="948713" cy="2130183"/>
          </a:xfrm>
          <a:prstGeom prst="line">
            <a:avLst/>
          </a:prstGeom>
          <a:ln w="38100" cap="flat">
            <a:solidFill>
              <a:srgbClr val="BAC9EC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33" name="AutoShape 33"/>
          <p:cNvSpPr/>
          <p:nvPr/>
        </p:nvSpPr>
        <p:spPr>
          <a:xfrm flipV="1">
            <a:off x="11474531" y="5628448"/>
            <a:ext cx="966115" cy="727921"/>
          </a:xfrm>
          <a:prstGeom prst="line">
            <a:avLst/>
          </a:prstGeom>
          <a:ln w="38100" cap="flat">
            <a:solidFill>
              <a:srgbClr val="BAC9EC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34" name="AutoShape 34"/>
          <p:cNvSpPr/>
          <p:nvPr/>
        </p:nvSpPr>
        <p:spPr>
          <a:xfrm>
            <a:off x="11503397" y="6287274"/>
            <a:ext cx="937250" cy="834321"/>
          </a:xfrm>
          <a:prstGeom prst="line">
            <a:avLst/>
          </a:prstGeom>
          <a:ln w="38100" cap="flat">
            <a:solidFill>
              <a:srgbClr val="BAC9EC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35" name="AutoShape 35"/>
          <p:cNvSpPr/>
          <p:nvPr/>
        </p:nvSpPr>
        <p:spPr>
          <a:xfrm>
            <a:off x="11487197" y="6301503"/>
            <a:ext cx="953449" cy="2311963"/>
          </a:xfrm>
          <a:prstGeom prst="line">
            <a:avLst/>
          </a:prstGeom>
          <a:ln w="38100" cap="flat">
            <a:solidFill>
              <a:srgbClr val="BAC9EC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36" name="AutoShape 36"/>
          <p:cNvSpPr/>
          <p:nvPr/>
        </p:nvSpPr>
        <p:spPr>
          <a:xfrm>
            <a:off x="5343493" y="8613466"/>
            <a:ext cx="7097154" cy="0"/>
          </a:xfrm>
          <a:prstGeom prst="line">
            <a:avLst/>
          </a:prstGeom>
          <a:ln w="38100" cap="flat">
            <a:solidFill>
              <a:srgbClr val="F7C613"/>
            </a:solidFill>
            <a:prstDash val="sysDot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3856" y="-339248"/>
            <a:ext cx="19401976" cy="3086100"/>
            <a:chOff x="0" y="0"/>
            <a:chExt cx="510998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9985" cy="812800"/>
            </a:xfrm>
            <a:custGeom>
              <a:avLst/>
              <a:gdLst/>
              <a:ahLst/>
              <a:cxnLst/>
              <a:rect l="l" t="t" r="r" b="b"/>
              <a:pathLst>
                <a:path w="5109985" h="812800">
                  <a:moveTo>
                    <a:pt x="0" y="0"/>
                  </a:moveTo>
                  <a:lnTo>
                    <a:pt x="5109985" y="0"/>
                  </a:lnTo>
                  <a:lnTo>
                    <a:pt x="510998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676C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0998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5343493" y="4116251"/>
            <a:ext cx="7097154" cy="3879229"/>
          </a:xfrm>
          <a:prstGeom prst="line">
            <a:avLst/>
          </a:prstGeom>
          <a:ln w="38100" cap="flat">
            <a:solidFill>
              <a:srgbClr val="F7C613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951954" y="3344552"/>
            <a:ext cx="4391539" cy="1747769"/>
            <a:chOff x="0" y="0"/>
            <a:chExt cx="1156619" cy="4603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56619" cy="460318"/>
            </a:xfrm>
            <a:custGeom>
              <a:avLst/>
              <a:gdLst/>
              <a:ahLst/>
              <a:cxnLst/>
              <a:rect l="l" t="t" r="r" b="b"/>
              <a:pathLst>
                <a:path w="1156619" h="460318">
                  <a:moveTo>
                    <a:pt x="0" y="0"/>
                  </a:moveTo>
                  <a:lnTo>
                    <a:pt x="1156619" y="0"/>
                  </a:lnTo>
                  <a:lnTo>
                    <a:pt x="1156619" y="460318"/>
                  </a:lnTo>
                  <a:lnTo>
                    <a:pt x="0" y="460318"/>
                  </a:lnTo>
                  <a:close/>
                </a:path>
              </a:pathLst>
            </a:custGeom>
            <a:solidFill>
              <a:srgbClr val="014AA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156619" cy="517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Open Sans Bold"/>
                </a:rPr>
                <a:t>Programa de Gestão, Manutenção e Serviços ao Estado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1954" y="5544138"/>
            <a:ext cx="4391539" cy="1747769"/>
            <a:chOff x="0" y="0"/>
            <a:chExt cx="1156619" cy="4603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56619" cy="460318"/>
            </a:xfrm>
            <a:custGeom>
              <a:avLst/>
              <a:gdLst/>
              <a:ahLst/>
              <a:cxnLst/>
              <a:rect l="l" t="t" r="r" b="b"/>
              <a:pathLst>
                <a:path w="1156619" h="460318">
                  <a:moveTo>
                    <a:pt x="0" y="0"/>
                  </a:moveTo>
                  <a:lnTo>
                    <a:pt x="1156619" y="0"/>
                  </a:lnTo>
                  <a:lnTo>
                    <a:pt x="1156619" y="460318"/>
                  </a:lnTo>
                  <a:lnTo>
                    <a:pt x="0" y="460318"/>
                  </a:lnTo>
                  <a:close/>
                </a:path>
              </a:pathLst>
            </a:custGeom>
            <a:solidFill>
              <a:srgbClr val="014AA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156619" cy="517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Open Sans Bold"/>
                </a:rPr>
                <a:t>Programa Temático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51954" y="7739581"/>
            <a:ext cx="4391539" cy="1747769"/>
            <a:chOff x="0" y="0"/>
            <a:chExt cx="1156619" cy="46031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56619" cy="460318"/>
            </a:xfrm>
            <a:custGeom>
              <a:avLst/>
              <a:gdLst/>
              <a:ahLst/>
              <a:cxnLst/>
              <a:rect l="l" t="t" r="r" b="b"/>
              <a:pathLst>
                <a:path w="1156619" h="460318">
                  <a:moveTo>
                    <a:pt x="0" y="0"/>
                  </a:moveTo>
                  <a:lnTo>
                    <a:pt x="1156619" y="0"/>
                  </a:lnTo>
                  <a:lnTo>
                    <a:pt x="1156619" y="460318"/>
                  </a:lnTo>
                  <a:lnTo>
                    <a:pt x="0" y="460318"/>
                  </a:lnTo>
                  <a:close/>
                </a:path>
              </a:pathLst>
            </a:custGeom>
            <a:solidFill>
              <a:srgbClr val="014AAD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156619" cy="517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Open Sans Bold"/>
                </a:rPr>
                <a:t>Programa de </a:t>
              </a:r>
            </a:p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Open Sans Bold"/>
                </a:rPr>
                <a:t>Operação Especial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100394" y="5981080"/>
            <a:ext cx="4391539" cy="873884"/>
            <a:chOff x="0" y="0"/>
            <a:chExt cx="1156619" cy="23015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56619" cy="230159"/>
            </a:xfrm>
            <a:custGeom>
              <a:avLst/>
              <a:gdLst/>
              <a:ahLst/>
              <a:cxnLst/>
              <a:rect l="l" t="t" r="r" b="b"/>
              <a:pathLst>
                <a:path w="1156619" h="230159">
                  <a:moveTo>
                    <a:pt x="0" y="0"/>
                  </a:moveTo>
                  <a:lnTo>
                    <a:pt x="1156619" y="0"/>
                  </a:lnTo>
                  <a:lnTo>
                    <a:pt x="1156619" y="230159"/>
                  </a:lnTo>
                  <a:lnTo>
                    <a:pt x="0" y="230159"/>
                  </a:lnTo>
                  <a:close/>
                </a:path>
              </a:pathLst>
            </a:custGeom>
            <a:solidFill>
              <a:srgbClr val="3676C4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156619" cy="287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Open Sans Bold"/>
                </a:rPr>
                <a:t>Objetivo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440646" y="7995480"/>
            <a:ext cx="4391539" cy="1235972"/>
            <a:chOff x="0" y="0"/>
            <a:chExt cx="1156619" cy="32552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56619" cy="325524"/>
            </a:xfrm>
            <a:custGeom>
              <a:avLst/>
              <a:gdLst/>
              <a:ahLst/>
              <a:cxnLst/>
              <a:rect l="l" t="t" r="r" b="b"/>
              <a:pathLst>
                <a:path w="1156619" h="325524">
                  <a:moveTo>
                    <a:pt x="0" y="0"/>
                  </a:moveTo>
                  <a:lnTo>
                    <a:pt x="1156619" y="0"/>
                  </a:lnTo>
                  <a:lnTo>
                    <a:pt x="1156619" y="325524"/>
                  </a:lnTo>
                  <a:lnTo>
                    <a:pt x="0" y="325524"/>
                  </a:lnTo>
                  <a:close/>
                </a:path>
              </a:pathLst>
            </a:custGeom>
            <a:solidFill>
              <a:srgbClr val="014AA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156619" cy="382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Open Sans Bold"/>
                </a:rPr>
                <a:t>Ação Orçamentária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440646" y="6503609"/>
            <a:ext cx="4391539" cy="1235972"/>
            <a:chOff x="0" y="0"/>
            <a:chExt cx="1156619" cy="32552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56619" cy="325524"/>
            </a:xfrm>
            <a:custGeom>
              <a:avLst/>
              <a:gdLst/>
              <a:ahLst/>
              <a:cxnLst/>
              <a:rect l="l" t="t" r="r" b="b"/>
              <a:pathLst>
                <a:path w="1156619" h="325524">
                  <a:moveTo>
                    <a:pt x="0" y="0"/>
                  </a:moveTo>
                  <a:lnTo>
                    <a:pt x="1156619" y="0"/>
                  </a:lnTo>
                  <a:lnTo>
                    <a:pt x="1156619" y="325524"/>
                  </a:lnTo>
                  <a:lnTo>
                    <a:pt x="0" y="325524"/>
                  </a:lnTo>
                  <a:close/>
                </a:path>
              </a:pathLst>
            </a:custGeom>
            <a:solidFill>
              <a:srgbClr val="014AA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1156619" cy="382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Open Sans Bold"/>
                </a:rPr>
                <a:t>Ação Não Orçamentária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440646" y="5010462"/>
            <a:ext cx="4391539" cy="1235972"/>
            <a:chOff x="0" y="0"/>
            <a:chExt cx="1156619" cy="32552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56619" cy="325524"/>
            </a:xfrm>
            <a:custGeom>
              <a:avLst/>
              <a:gdLst/>
              <a:ahLst/>
              <a:cxnLst/>
              <a:rect l="l" t="t" r="r" b="b"/>
              <a:pathLst>
                <a:path w="1156619" h="325524">
                  <a:moveTo>
                    <a:pt x="0" y="0"/>
                  </a:moveTo>
                  <a:lnTo>
                    <a:pt x="1156619" y="0"/>
                  </a:lnTo>
                  <a:lnTo>
                    <a:pt x="1156619" y="325524"/>
                  </a:lnTo>
                  <a:lnTo>
                    <a:pt x="0" y="325524"/>
                  </a:lnTo>
                  <a:close/>
                </a:path>
              </a:pathLst>
            </a:custGeom>
            <a:solidFill>
              <a:srgbClr val="F7C61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1156619" cy="382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Open Sans Bold"/>
                </a:rPr>
                <a:t>Meta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440646" y="3517315"/>
            <a:ext cx="4391539" cy="1235972"/>
            <a:chOff x="0" y="0"/>
            <a:chExt cx="1156619" cy="32552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56619" cy="325524"/>
            </a:xfrm>
            <a:custGeom>
              <a:avLst/>
              <a:gdLst/>
              <a:ahLst/>
              <a:cxnLst/>
              <a:rect l="l" t="t" r="r" b="b"/>
              <a:pathLst>
                <a:path w="1156619" h="325524">
                  <a:moveTo>
                    <a:pt x="0" y="0"/>
                  </a:moveTo>
                  <a:lnTo>
                    <a:pt x="1156619" y="0"/>
                  </a:lnTo>
                  <a:lnTo>
                    <a:pt x="1156619" y="325524"/>
                  </a:lnTo>
                  <a:lnTo>
                    <a:pt x="0" y="325524"/>
                  </a:lnTo>
                  <a:close/>
                </a:path>
              </a:pathLst>
            </a:custGeom>
            <a:solidFill>
              <a:srgbClr val="F7C613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1156619" cy="382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Open Sans Bold"/>
                </a:rPr>
                <a:t>Indicador</a:t>
              </a:r>
            </a:p>
          </p:txBody>
        </p:sp>
      </p:grpSp>
      <p:sp>
        <p:nvSpPr>
          <p:cNvPr id="30" name="AutoShape 30"/>
          <p:cNvSpPr/>
          <p:nvPr/>
        </p:nvSpPr>
        <p:spPr>
          <a:xfrm>
            <a:off x="5343493" y="6418022"/>
            <a:ext cx="1756902" cy="0"/>
          </a:xfrm>
          <a:prstGeom prst="line">
            <a:avLst/>
          </a:prstGeom>
          <a:ln w="38100" cap="flat">
            <a:solidFill>
              <a:srgbClr val="BAC9EC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31" name="AutoShape 31"/>
          <p:cNvSpPr/>
          <p:nvPr/>
        </p:nvSpPr>
        <p:spPr>
          <a:xfrm flipV="1">
            <a:off x="11491933" y="4135301"/>
            <a:ext cx="948713" cy="2130183"/>
          </a:xfrm>
          <a:prstGeom prst="line">
            <a:avLst/>
          </a:prstGeom>
          <a:ln w="38100" cap="flat">
            <a:solidFill>
              <a:srgbClr val="BAC9EC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32" name="AutoShape 32"/>
          <p:cNvSpPr/>
          <p:nvPr/>
        </p:nvSpPr>
        <p:spPr>
          <a:xfrm flipV="1">
            <a:off x="11474531" y="5628448"/>
            <a:ext cx="966115" cy="727921"/>
          </a:xfrm>
          <a:prstGeom prst="line">
            <a:avLst/>
          </a:prstGeom>
          <a:ln w="38100" cap="flat">
            <a:solidFill>
              <a:srgbClr val="BAC9EC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33" name="AutoShape 33"/>
          <p:cNvSpPr/>
          <p:nvPr/>
        </p:nvSpPr>
        <p:spPr>
          <a:xfrm>
            <a:off x="11503397" y="6287274"/>
            <a:ext cx="937250" cy="834321"/>
          </a:xfrm>
          <a:prstGeom prst="line">
            <a:avLst/>
          </a:prstGeom>
          <a:ln w="38100" cap="flat">
            <a:solidFill>
              <a:srgbClr val="BAC9EC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34" name="AutoShape 34"/>
          <p:cNvSpPr/>
          <p:nvPr/>
        </p:nvSpPr>
        <p:spPr>
          <a:xfrm>
            <a:off x="11487197" y="6301503"/>
            <a:ext cx="953449" cy="2311963"/>
          </a:xfrm>
          <a:prstGeom prst="line">
            <a:avLst/>
          </a:prstGeom>
          <a:ln w="38100" cap="flat">
            <a:solidFill>
              <a:srgbClr val="BAC9EC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35" name="AutoShape 35"/>
          <p:cNvSpPr/>
          <p:nvPr/>
        </p:nvSpPr>
        <p:spPr>
          <a:xfrm>
            <a:off x="5343493" y="8613466"/>
            <a:ext cx="7097154" cy="0"/>
          </a:xfrm>
          <a:prstGeom prst="line">
            <a:avLst/>
          </a:prstGeom>
          <a:ln w="38100" cap="flat">
            <a:solidFill>
              <a:srgbClr val="F7C613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6" name="TextBox 36"/>
          <p:cNvSpPr txBox="1"/>
          <p:nvPr/>
        </p:nvSpPr>
        <p:spPr>
          <a:xfrm>
            <a:off x="2712361" y="754690"/>
            <a:ext cx="12296881" cy="1284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26"/>
              </a:lnSpc>
              <a:spcBef>
                <a:spcPct val="0"/>
              </a:spcBef>
            </a:pPr>
            <a:r>
              <a:rPr lang="en-US" sz="7161">
                <a:solidFill>
                  <a:srgbClr val="C8E1E4"/>
                </a:solidFill>
                <a:latin typeface="Poppins Ultra-Bold"/>
              </a:rPr>
              <a:t>Estrutura PPA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474531" y="2651602"/>
            <a:ext cx="614079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7C613"/>
                </a:solidFill>
                <a:latin typeface="Open Sans Bold"/>
              </a:rPr>
              <a:t>MONITORAMENTO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332253" y="5179461"/>
            <a:ext cx="378975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3676C4"/>
                </a:solidFill>
                <a:latin typeface="Open Sans Bold"/>
              </a:rPr>
              <a:t>AVALIAÇÃO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208774">
            <a:off x="4932003" y="6836659"/>
            <a:ext cx="3135591" cy="5570749"/>
            <a:chOff x="0" y="0"/>
            <a:chExt cx="825835" cy="14671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5835" cy="1467193"/>
            </a:xfrm>
            <a:custGeom>
              <a:avLst/>
              <a:gdLst/>
              <a:ahLst/>
              <a:cxnLst/>
              <a:rect l="l" t="t" r="r" b="b"/>
              <a:pathLst>
                <a:path w="825835" h="1467193">
                  <a:moveTo>
                    <a:pt x="0" y="0"/>
                  </a:moveTo>
                  <a:lnTo>
                    <a:pt x="825835" y="0"/>
                  </a:lnTo>
                  <a:lnTo>
                    <a:pt x="825835" y="1467193"/>
                  </a:lnTo>
                  <a:lnTo>
                    <a:pt x="0" y="1467193"/>
                  </a:lnTo>
                  <a:close/>
                </a:path>
              </a:pathLst>
            </a:custGeom>
            <a:solidFill>
              <a:srgbClr val="0C387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25835" cy="1505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11032">
            <a:off x="-1779997" y="-3499785"/>
            <a:ext cx="10432388" cy="15788302"/>
            <a:chOff x="0" y="0"/>
            <a:chExt cx="2747625" cy="41582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47625" cy="4158236"/>
            </a:xfrm>
            <a:custGeom>
              <a:avLst/>
              <a:gdLst/>
              <a:ahLst/>
              <a:cxnLst/>
              <a:rect l="l" t="t" r="r" b="b"/>
              <a:pathLst>
                <a:path w="2747625" h="4158236">
                  <a:moveTo>
                    <a:pt x="0" y="0"/>
                  </a:moveTo>
                  <a:lnTo>
                    <a:pt x="2747625" y="0"/>
                  </a:lnTo>
                  <a:lnTo>
                    <a:pt x="2747625" y="4158236"/>
                  </a:lnTo>
                  <a:lnTo>
                    <a:pt x="0" y="4158236"/>
                  </a:lnTo>
                  <a:close/>
                </a:path>
              </a:pathLst>
            </a:custGeom>
            <a:solidFill>
              <a:srgbClr val="3676C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47625" cy="419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23510" y="1556110"/>
            <a:ext cx="6700813" cy="1628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</a:pPr>
            <a:r>
              <a:rPr lang="en-US" sz="6000">
                <a:solidFill>
                  <a:srgbClr val="F7C613"/>
                </a:solidFill>
                <a:latin typeface="Poppins Ultra-Bold"/>
              </a:rPr>
              <a:t>Fundamentação Legal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23510" y="4455104"/>
            <a:ext cx="5466954" cy="3938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C8E1E4"/>
                </a:solidFill>
                <a:latin typeface="Poppins Ultra-Bold"/>
              </a:rPr>
              <a:t>Regimento Interno SEPLAD - Portaria nº 140, de 17 de maio de 2021</a:t>
            </a:r>
          </a:p>
          <a:p>
            <a:pPr>
              <a:lnSpc>
                <a:spcPts val="4479"/>
              </a:lnSpc>
            </a:pPr>
            <a:endParaRPr lang="en-US" sz="3199">
              <a:solidFill>
                <a:srgbClr val="C8E1E4"/>
              </a:solidFill>
              <a:latin typeface="Poppins Ultra-Bold"/>
            </a:endParaRPr>
          </a:p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C8E1E4"/>
                </a:solidFill>
                <a:latin typeface="Poppins Ultra-Bold"/>
              </a:rPr>
              <a:t>Lei nº 6.490, de 29 de janeiro de 2020 - Lei do PPA 2020-2023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414778" y="1127486"/>
            <a:ext cx="4114800" cy="4114800"/>
            <a:chOff x="0" y="0"/>
            <a:chExt cx="5486400" cy="548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3144500" y="5507233"/>
            <a:ext cx="4114800" cy="4114800"/>
            <a:chOff x="0" y="0"/>
            <a:chExt cx="5486400" cy="548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0428633" y="664967"/>
            <a:ext cx="4187743" cy="563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 err="1">
                <a:solidFill>
                  <a:srgbClr val="000000"/>
                </a:solidFill>
                <a:latin typeface="Open Sans Bold"/>
              </a:rPr>
              <a:t>Regimento</a:t>
            </a:r>
            <a:r>
              <a:rPr lang="en-US" sz="33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 Bold"/>
              </a:rPr>
              <a:t>interno</a:t>
            </a:r>
            <a:endParaRPr lang="en-US" sz="33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877800" y="9555358"/>
            <a:ext cx="4579373" cy="563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>
                <a:solidFill>
                  <a:srgbClr val="000000"/>
                </a:solidFill>
                <a:latin typeface="Open Sans Bold"/>
              </a:rPr>
              <a:t>Lei do PPA 2020-2023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76979">
            <a:off x="13930605" y="-745561"/>
            <a:ext cx="6381466" cy="11456637"/>
            <a:chOff x="0" y="0"/>
            <a:chExt cx="1680715" cy="3017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0715" cy="3017386"/>
            </a:xfrm>
            <a:custGeom>
              <a:avLst/>
              <a:gdLst/>
              <a:ahLst/>
              <a:cxnLst/>
              <a:rect l="l" t="t" r="r" b="b"/>
              <a:pathLst>
                <a:path w="1680715" h="3017386">
                  <a:moveTo>
                    <a:pt x="0" y="0"/>
                  </a:moveTo>
                  <a:lnTo>
                    <a:pt x="1680715" y="0"/>
                  </a:lnTo>
                  <a:lnTo>
                    <a:pt x="1680715" y="3017386"/>
                  </a:lnTo>
                  <a:lnTo>
                    <a:pt x="0" y="3017386"/>
                  </a:lnTo>
                  <a:close/>
                </a:path>
              </a:pathLst>
            </a:custGeom>
            <a:solidFill>
              <a:srgbClr val="3676C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680715" cy="3055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923639" y="-1541650"/>
            <a:ext cx="7364361" cy="13370300"/>
            <a:chOff x="0" y="0"/>
            <a:chExt cx="349758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97580" cy="6350000"/>
            </a:xfrm>
            <a:custGeom>
              <a:avLst/>
              <a:gdLst/>
              <a:ahLst/>
              <a:cxnLst/>
              <a:rect l="l" t="t" r="r" b="b"/>
              <a:pathLst>
                <a:path w="3497580" h="6350000">
                  <a:moveTo>
                    <a:pt x="3497580" y="6350000"/>
                  </a:moveTo>
                  <a:lnTo>
                    <a:pt x="744220" y="6350000"/>
                  </a:lnTo>
                  <a:lnTo>
                    <a:pt x="0" y="0"/>
                  </a:lnTo>
                  <a:lnTo>
                    <a:pt x="2753360" y="0"/>
                  </a:lnTo>
                  <a:lnTo>
                    <a:pt x="3497580" y="6350000"/>
                  </a:lnTo>
                  <a:close/>
                </a:path>
              </a:pathLst>
            </a:custGeom>
            <a:blipFill>
              <a:blip r:embed="rId2"/>
              <a:stretch>
                <a:fillRect l="-122731" r="-12273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819617" y="7737029"/>
            <a:ext cx="13440347" cy="2147851"/>
            <a:chOff x="0" y="0"/>
            <a:chExt cx="3539844" cy="5656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39844" cy="565689"/>
            </a:xfrm>
            <a:custGeom>
              <a:avLst/>
              <a:gdLst/>
              <a:ahLst/>
              <a:cxnLst/>
              <a:rect l="l" t="t" r="r" b="b"/>
              <a:pathLst>
                <a:path w="3539844" h="565689">
                  <a:moveTo>
                    <a:pt x="0" y="0"/>
                  </a:moveTo>
                  <a:lnTo>
                    <a:pt x="3539844" y="0"/>
                  </a:lnTo>
                  <a:lnTo>
                    <a:pt x="3539844" y="565689"/>
                  </a:lnTo>
                  <a:lnTo>
                    <a:pt x="0" y="565689"/>
                  </a:lnTo>
                  <a:close/>
                </a:path>
              </a:pathLst>
            </a:custGeom>
            <a:solidFill>
              <a:srgbClr val="F7C61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39844" cy="603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46561" y="716018"/>
            <a:ext cx="12029333" cy="6708329"/>
          </a:xfrm>
          <a:custGeom>
            <a:avLst/>
            <a:gdLst/>
            <a:ahLst/>
            <a:cxnLst/>
            <a:rect l="l" t="t" r="r" b="b"/>
            <a:pathLst>
              <a:path w="12029333" h="6708329">
                <a:moveTo>
                  <a:pt x="0" y="0"/>
                </a:moveTo>
                <a:lnTo>
                  <a:pt x="12029333" y="0"/>
                </a:lnTo>
                <a:lnTo>
                  <a:pt x="12029333" y="6708329"/>
                </a:lnTo>
                <a:lnTo>
                  <a:pt x="0" y="670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273931" y="8110231"/>
            <a:ext cx="6174593" cy="1210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0C3877"/>
                </a:solidFill>
                <a:latin typeface="Poppins Ultra-Bold"/>
              </a:rPr>
              <a:t>Cronograma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 flipV="1">
            <a:off x="11605527" y="3531115"/>
            <a:ext cx="8393709" cy="9082462"/>
          </a:xfrm>
          <a:custGeom>
            <a:avLst/>
            <a:gdLst/>
            <a:ahLst/>
            <a:cxnLst/>
            <a:rect l="l" t="t" r="r" b="b"/>
            <a:pathLst>
              <a:path w="8393709" h="9082462">
                <a:moveTo>
                  <a:pt x="8393709" y="9082462"/>
                </a:moveTo>
                <a:lnTo>
                  <a:pt x="0" y="9082462"/>
                </a:lnTo>
                <a:lnTo>
                  <a:pt x="0" y="0"/>
                </a:lnTo>
                <a:lnTo>
                  <a:pt x="8393709" y="0"/>
                </a:lnTo>
                <a:lnTo>
                  <a:pt x="8393709" y="908246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242316" y="1028700"/>
            <a:ext cx="13440347" cy="2147851"/>
            <a:chOff x="0" y="0"/>
            <a:chExt cx="3539844" cy="5656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39844" cy="565689"/>
            </a:xfrm>
            <a:custGeom>
              <a:avLst/>
              <a:gdLst/>
              <a:ahLst/>
              <a:cxnLst/>
              <a:rect l="l" t="t" r="r" b="b"/>
              <a:pathLst>
                <a:path w="3539844" h="565689">
                  <a:moveTo>
                    <a:pt x="0" y="0"/>
                  </a:moveTo>
                  <a:lnTo>
                    <a:pt x="3539844" y="0"/>
                  </a:lnTo>
                  <a:lnTo>
                    <a:pt x="3539844" y="565689"/>
                  </a:lnTo>
                  <a:lnTo>
                    <a:pt x="0" y="565689"/>
                  </a:lnTo>
                  <a:close/>
                </a:path>
              </a:pathLst>
            </a:custGeom>
            <a:solidFill>
              <a:srgbClr val="F7C61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39844" cy="603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600665"/>
            <a:ext cx="8115300" cy="108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49"/>
              </a:lnSpc>
            </a:pPr>
            <a:r>
              <a:rPr lang="en-US" sz="7649">
                <a:solidFill>
                  <a:srgbClr val="0C3877"/>
                </a:solidFill>
                <a:latin typeface="Poppins Ultra-Bold"/>
              </a:rPr>
              <a:t>Monitoramento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256405"/>
            <a:ext cx="8724900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C3877"/>
                </a:solidFill>
                <a:latin typeface="Open Sans Bold"/>
              </a:rPr>
              <a:t>Campos </a:t>
            </a:r>
            <a:r>
              <a:rPr lang="en-US" sz="5199" dirty="0" err="1">
                <a:solidFill>
                  <a:srgbClr val="0C3877"/>
                </a:solidFill>
                <a:latin typeface="Open Sans Bold"/>
              </a:rPr>
              <a:t>Obrigatórios</a:t>
            </a:r>
            <a:endParaRPr lang="en-US" sz="5199" dirty="0">
              <a:solidFill>
                <a:srgbClr val="0C3877"/>
              </a:solidFill>
              <a:latin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28117" y="5771297"/>
            <a:ext cx="17231767" cy="261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</a:pPr>
            <a:r>
              <a:rPr lang="en-US" sz="3799">
                <a:solidFill>
                  <a:srgbClr val="0C3877"/>
                </a:solidFill>
                <a:latin typeface="Open Sans Bold"/>
              </a:rPr>
              <a:t>Índice alcançado</a:t>
            </a:r>
            <a:r>
              <a:rPr lang="en-US" sz="3799">
                <a:solidFill>
                  <a:srgbClr val="0C3877"/>
                </a:solidFill>
                <a:latin typeface="Open Sans"/>
              </a:rPr>
              <a:t> (indicador) ou </a:t>
            </a:r>
            <a:r>
              <a:rPr lang="en-US" sz="3799">
                <a:solidFill>
                  <a:srgbClr val="0C3877"/>
                </a:solidFill>
                <a:latin typeface="Open Sans Bold"/>
              </a:rPr>
              <a:t>Quantidade Alcançada</a:t>
            </a:r>
            <a:r>
              <a:rPr lang="en-US" sz="3799">
                <a:solidFill>
                  <a:srgbClr val="0C3877"/>
                </a:solidFill>
                <a:latin typeface="Open Sans"/>
              </a:rPr>
              <a:t> (meta quantitativa)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C3877"/>
                </a:solidFill>
                <a:latin typeface="Open Sans Bold"/>
              </a:rPr>
              <a:t>Situação do atributo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C3877"/>
                </a:solidFill>
                <a:latin typeface="Open Sans Bold"/>
              </a:rPr>
              <a:t>Razão da situação do atributo</a:t>
            </a:r>
          </a:p>
          <a:p>
            <a:pPr algn="just">
              <a:lnSpc>
                <a:spcPts val="5179"/>
              </a:lnSpc>
            </a:pPr>
            <a:r>
              <a:rPr lang="en-US" sz="3699">
                <a:solidFill>
                  <a:srgbClr val="0C3877"/>
                </a:solidFill>
                <a:latin typeface="Open Sans Bold"/>
              </a:rPr>
              <a:t>Informações complementares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4199503" y="1028700"/>
            <a:ext cx="3059797" cy="1459662"/>
            <a:chOff x="0" y="0"/>
            <a:chExt cx="4079729" cy="1946216"/>
          </a:xfrm>
        </p:grpSpPr>
        <p:sp>
          <p:nvSpPr>
            <p:cNvPr id="10" name="TextBox 10"/>
            <p:cNvSpPr txBox="1"/>
            <p:nvPr/>
          </p:nvSpPr>
          <p:spPr>
            <a:xfrm>
              <a:off x="895950" y="162331"/>
              <a:ext cx="3183779" cy="1223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45"/>
                </a:lnSpc>
              </a:pPr>
              <a:r>
                <a:rPr lang="en-US" sz="3889">
                  <a:solidFill>
                    <a:srgbClr val="004AAD"/>
                  </a:solidFill>
                  <a:latin typeface="League Spartan"/>
                </a:rPr>
                <a:t>lano</a:t>
              </a:r>
            </a:p>
            <a:p>
              <a:pPr algn="l">
                <a:lnSpc>
                  <a:spcPts val="3345"/>
                </a:lnSpc>
              </a:pPr>
              <a:r>
                <a:rPr lang="en-US" sz="3889">
                  <a:solidFill>
                    <a:srgbClr val="004AAD"/>
                  </a:solidFill>
                  <a:latin typeface="League Spartan"/>
                </a:rPr>
                <a:t>lurianual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14909"/>
              <a:ext cx="4079729" cy="931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57"/>
                </a:lnSpc>
                <a:spcBef>
                  <a:spcPct val="0"/>
                </a:spcBef>
              </a:pPr>
              <a:r>
                <a:rPr lang="en-US" sz="4255">
                  <a:solidFill>
                    <a:srgbClr val="FCAF03"/>
                  </a:solidFill>
                  <a:latin typeface="Montserrat Ultra-Bold"/>
                </a:rPr>
                <a:t>2020-2023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8856" y="266700"/>
              <a:ext cx="1011789" cy="1337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792"/>
                </a:lnSpc>
              </a:pPr>
              <a:r>
                <a:rPr lang="en-US" sz="7898">
                  <a:solidFill>
                    <a:srgbClr val="004AAD"/>
                  </a:solidFill>
                  <a:latin typeface="League Spartan"/>
                </a:rPr>
                <a:t>P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2014285" y="1028700"/>
            <a:ext cx="2052714" cy="1459662"/>
          </a:xfrm>
          <a:custGeom>
            <a:avLst/>
            <a:gdLst/>
            <a:ahLst/>
            <a:cxnLst/>
            <a:rect l="l" t="t" r="r" b="b"/>
            <a:pathLst>
              <a:path w="2052714" h="1459662">
                <a:moveTo>
                  <a:pt x="0" y="0"/>
                </a:moveTo>
                <a:lnTo>
                  <a:pt x="2052715" y="0"/>
                </a:lnTo>
                <a:lnTo>
                  <a:pt x="2052715" y="1459662"/>
                </a:lnTo>
                <a:lnTo>
                  <a:pt x="0" y="1459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483" t="-31776" r="-22534" b="-19992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363397" y="-915776"/>
            <a:ext cx="6273181" cy="6787933"/>
          </a:xfrm>
          <a:custGeom>
            <a:avLst/>
            <a:gdLst/>
            <a:ahLst/>
            <a:cxnLst/>
            <a:rect l="l" t="t" r="r" b="b"/>
            <a:pathLst>
              <a:path w="6273181" h="6787933">
                <a:moveTo>
                  <a:pt x="0" y="0"/>
                </a:moveTo>
                <a:lnTo>
                  <a:pt x="6273181" y="0"/>
                </a:lnTo>
                <a:lnTo>
                  <a:pt x="6273181" y="6787933"/>
                </a:lnTo>
                <a:lnTo>
                  <a:pt x="0" y="6787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1168" y="3538454"/>
            <a:ext cx="15125663" cy="6281422"/>
          </a:xfrm>
          <a:custGeom>
            <a:avLst/>
            <a:gdLst/>
            <a:ahLst/>
            <a:cxnLst/>
            <a:rect l="l" t="t" r="r" b="b"/>
            <a:pathLst>
              <a:path w="15125663" h="6281422">
                <a:moveTo>
                  <a:pt x="0" y="0"/>
                </a:moveTo>
                <a:lnTo>
                  <a:pt x="15125664" y="0"/>
                </a:lnTo>
                <a:lnTo>
                  <a:pt x="15125664" y="6281422"/>
                </a:lnTo>
                <a:lnTo>
                  <a:pt x="0" y="6281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06591" y="1028700"/>
            <a:ext cx="15285172" cy="2022778"/>
            <a:chOff x="0" y="0"/>
            <a:chExt cx="4025724" cy="5327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25724" cy="532748"/>
            </a:xfrm>
            <a:custGeom>
              <a:avLst/>
              <a:gdLst/>
              <a:ahLst/>
              <a:cxnLst/>
              <a:rect l="l" t="t" r="r" b="b"/>
              <a:pathLst>
                <a:path w="4025724" h="532748">
                  <a:moveTo>
                    <a:pt x="0" y="0"/>
                  </a:moveTo>
                  <a:lnTo>
                    <a:pt x="4025724" y="0"/>
                  </a:lnTo>
                  <a:lnTo>
                    <a:pt x="4025724" y="532748"/>
                  </a:lnTo>
                  <a:lnTo>
                    <a:pt x="0" y="532748"/>
                  </a:lnTo>
                  <a:close/>
                </a:path>
              </a:pathLst>
            </a:custGeom>
            <a:solidFill>
              <a:srgbClr val="F7C61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25724" cy="570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954933" y="1707979"/>
            <a:ext cx="11804950" cy="84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949"/>
              </a:lnSpc>
            </a:pPr>
            <a:r>
              <a:rPr lang="en-US" sz="5949">
                <a:solidFill>
                  <a:srgbClr val="0C3877"/>
                </a:solidFill>
                <a:latin typeface="Poppins Ultra-Bold"/>
              </a:rPr>
              <a:t> Situação do atributo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1272</Words>
  <Application>Microsoft Office PowerPoint</Application>
  <PresentationFormat>Personalizar</PresentationFormat>
  <Paragraphs>176</Paragraphs>
  <Slides>36</Slides>
  <Notes>0</Notes>
  <HiddenSlides>0</HiddenSlides>
  <MMClips>3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7" baseType="lpstr">
      <vt:lpstr>Arial</vt:lpstr>
      <vt:lpstr>Open Sans</vt:lpstr>
      <vt:lpstr>Arimo</vt:lpstr>
      <vt:lpstr>Calibri</vt:lpstr>
      <vt:lpstr>Poppins Bold</vt:lpstr>
      <vt:lpstr>Open Sans Bold</vt:lpstr>
      <vt:lpstr>Poppins Ultra-Bold</vt:lpstr>
      <vt:lpstr>Montserrat Ultra-Bold</vt:lpstr>
      <vt:lpstr>League Spartan</vt:lpstr>
      <vt:lpstr>Bebas Neue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M/A PPA 2020-2023 - Ano base 2023</dc:title>
  <dc:creator>Adm</dc:creator>
  <cp:lastModifiedBy>Luiza Londe</cp:lastModifiedBy>
  <cp:revision>4</cp:revision>
  <dcterms:created xsi:type="dcterms:W3CDTF">2006-08-16T00:00:00Z</dcterms:created>
  <dcterms:modified xsi:type="dcterms:W3CDTF">2023-12-03T13:34:13Z</dcterms:modified>
  <dc:identifier>DAF06kIoAAg</dc:identifier>
</cp:coreProperties>
</file>