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90" r:id="rId2"/>
    <p:sldId id="383" r:id="rId3"/>
    <p:sldId id="326" r:id="rId4"/>
    <p:sldId id="363" r:id="rId5"/>
    <p:sldId id="361" r:id="rId6"/>
    <p:sldId id="329" r:id="rId7"/>
    <p:sldId id="366" r:id="rId8"/>
    <p:sldId id="364" r:id="rId9"/>
    <p:sldId id="360" r:id="rId10"/>
    <p:sldId id="359" r:id="rId11"/>
    <p:sldId id="351" r:id="rId12"/>
    <p:sldId id="353" r:id="rId13"/>
    <p:sldId id="380" r:id="rId14"/>
    <p:sldId id="355" r:id="rId15"/>
    <p:sldId id="381" r:id="rId16"/>
    <p:sldId id="382" r:id="rId17"/>
    <p:sldId id="385" r:id="rId18"/>
    <p:sldId id="365" r:id="rId19"/>
    <p:sldId id="369" r:id="rId20"/>
    <p:sldId id="367" r:id="rId21"/>
    <p:sldId id="370" r:id="rId22"/>
    <p:sldId id="371" r:id="rId23"/>
    <p:sldId id="372" r:id="rId24"/>
    <p:sldId id="390" r:id="rId25"/>
    <p:sldId id="392" r:id="rId26"/>
    <p:sldId id="373" r:id="rId27"/>
    <p:sldId id="374" r:id="rId28"/>
    <p:sldId id="375" r:id="rId29"/>
    <p:sldId id="376" r:id="rId30"/>
    <p:sldId id="386" r:id="rId31"/>
    <p:sldId id="388" r:id="rId32"/>
    <p:sldId id="302" r:id="rId3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120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925" cy="496973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152" y="1"/>
            <a:ext cx="2945925" cy="496973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>
              <a:defRPr sz="1200"/>
            </a:lvl1pPr>
          </a:lstStyle>
          <a:p>
            <a:fld id="{63D6EE47-2FAE-499E-A6C1-A6D5A5E2C7E4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063"/>
            <a:ext cx="2945925" cy="496973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152" y="9428063"/>
            <a:ext cx="2945925" cy="496973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>
              <a:defRPr sz="1200"/>
            </a:lvl1pPr>
          </a:lstStyle>
          <a:p>
            <a:fld id="{CBACF655-FDE4-4CCB-ADCF-E66B907AB2D7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9769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>
              <a:defRPr sz="1200"/>
            </a:lvl1pPr>
          </a:lstStyle>
          <a:p>
            <a:fld id="{0646FCF5-CB75-4813-B825-50A316FDDB6D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8" tIns="46104" rIns="92208" bIns="46104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2208" tIns="46104" rIns="92208" bIns="46104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>
              <a:defRPr sz="1200"/>
            </a:lvl1pPr>
          </a:lstStyle>
          <a:p>
            <a:fld id="{D7DB6724-07F4-4B65-902B-8CA62C66141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0098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D90EBE-A417-45F3-B852-BC4314CC04E2}" type="slidenum">
              <a:rPr lang="pt-BR" smtClean="0"/>
              <a:pPr>
                <a:defRPr/>
              </a:pPr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186422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2288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65533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22014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53956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29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18598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30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5444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31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5444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C14F7-08F3-48FB-9A73-6CF98E2165AD}" type="slidenum">
              <a:rPr lang="pt-BR" smtClean="0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2235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B6724-07F4-4B65-902B-8CA62C661411}" type="slidenum">
              <a:rPr lang="pt-BR" smtClean="0"/>
              <a:pPr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793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207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71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464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71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382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651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949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6579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22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939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98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33F6-6469-4486-92CF-BDDB9C310D51}" type="datetimeFigureOut">
              <a:rPr lang="pt-BR" smtClean="0"/>
              <a:pPr/>
              <a:t>26/04/2017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59123-F069-4DE5-B037-895604096A1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116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Text Box 21"/>
          <p:cNvSpPr txBox="1">
            <a:spLocks noChangeArrowheads="1"/>
          </p:cNvSpPr>
          <p:nvPr/>
        </p:nvSpPr>
        <p:spPr bwMode="auto">
          <a:xfrm>
            <a:off x="0" y="5805264"/>
            <a:ext cx="9144000" cy="762000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pt-BR" sz="4400" b="1" dirty="0">
              <a:solidFill>
                <a:schemeClr val="bg1"/>
              </a:solidFill>
            </a:endParaRPr>
          </a:p>
        </p:txBody>
      </p:sp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1"/>
            <a:ext cx="9144000" cy="765175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E8E7C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0" y="18864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Secretaria de Estado de Planejamento, Orçamento e Gestão - SEPLAG</a:t>
            </a:r>
          </a:p>
        </p:txBody>
      </p:sp>
      <p:sp>
        <p:nvSpPr>
          <p:cNvPr id="2055" name="Rectangle 17"/>
          <p:cNvSpPr>
            <a:spLocks noChangeArrowheads="1"/>
          </p:cNvSpPr>
          <p:nvPr/>
        </p:nvSpPr>
        <p:spPr bwMode="auto">
          <a:xfrm>
            <a:off x="0" y="765176"/>
            <a:ext cx="9144000" cy="143544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056" name="Rectangle 18"/>
          <p:cNvSpPr>
            <a:spLocks noChangeArrowheads="1"/>
          </p:cNvSpPr>
          <p:nvPr/>
        </p:nvSpPr>
        <p:spPr bwMode="auto">
          <a:xfrm>
            <a:off x="1412" y="6777038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057" name="Rectangle 19"/>
          <p:cNvSpPr>
            <a:spLocks noChangeArrowheads="1"/>
          </p:cNvSpPr>
          <p:nvPr/>
        </p:nvSpPr>
        <p:spPr bwMode="auto">
          <a:xfrm>
            <a:off x="1412" y="6707188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251520" y="3105542"/>
            <a:ext cx="8892480" cy="21236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4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Audiência Pública</a:t>
            </a:r>
          </a:p>
          <a:p>
            <a:pPr algn="ctr">
              <a:defRPr/>
            </a:pPr>
            <a:r>
              <a:rPr lang="pt-BR" sz="4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Projeto de Lei de Diretrizes Orçamentárias - </a:t>
            </a:r>
            <a:r>
              <a:rPr lang="pt-BR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2018</a:t>
            </a:r>
            <a:endParaRPr lang="pt-BR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5" name="Picture 2" descr="http://www.terracap.df.gov.br/portal/images/logos/gd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161326"/>
            <a:ext cx="2086422" cy="175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9512" y="908720"/>
            <a:ext cx="8712968" cy="32932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cs typeface="Arial" pitchFamily="34" charset="0"/>
              </a:rPr>
              <a:t>  Constituição Federal (art. 165)</a:t>
            </a:r>
          </a:p>
          <a:p>
            <a:pPr>
              <a:buClr>
                <a:srgbClr val="FF0000"/>
              </a:buClr>
              <a:defRPr/>
            </a:pPr>
            <a:r>
              <a:rPr lang="pt-BR" sz="3200" b="1" dirty="0">
                <a:solidFill>
                  <a:schemeClr val="bg2">
                    <a:lumMod val="25000"/>
                  </a:schemeClr>
                </a:solidFill>
                <a:cs typeface="Arial" pitchFamily="34" charset="0"/>
              </a:rPr>
              <a:t>  </a:t>
            </a:r>
          </a:p>
          <a:p>
            <a:pPr algn="just"/>
            <a:r>
              <a:rPr lang="pt-BR" sz="2400" i="1" dirty="0"/>
              <a:t>§ 2º A </a:t>
            </a:r>
            <a:r>
              <a:rPr lang="pt-BR" sz="2400" b="1" i="1" dirty="0"/>
              <a:t>lei de diretrizes orçamentárias </a:t>
            </a:r>
            <a:r>
              <a:rPr lang="pt-BR" sz="2400" i="1" dirty="0"/>
              <a:t>compreenderá as </a:t>
            </a:r>
            <a:r>
              <a:rPr lang="pt-BR" sz="2400" b="1" i="1" dirty="0"/>
              <a:t>metas e prioridades</a:t>
            </a:r>
            <a:r>
              <a:rPr lang="pt-BR" sz="2400" i="1" dirty="0"/>
              <a:t> da administração pública federal, incluindo as despesas de capital para o exercício financeiro subsequente, orientará a elaboração da lei orçamentária anual, disporá sobre as alterações na legislação tributária e estabelecerá a política de aplicação das agências financeiras oficiais de fomento.</a:t>
            </a:r>
            <a:endParaRPr lang="pt-BR" sz="2400" i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6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9512" y="908720"/>
            <a:ext cx="8712968" cy="4401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cs typeface="Arial" pitchFamily="34" charset="0"/>
              </a:rPr>
              <a:t>  Lei Orgânica do Distrito Federal (art. 149)</a:t>
            </a:r>
          </a:p>
          <a:p>
            <a:pPr>
              <a:buClr>
                <a:srgbClr val="FF0000"/>
              </a:buClr>
              <a:defRPr/>
            </a:pPr>
            <a:endParaRPr lang="pt-BR" sz="3200" b="1" dirty="0">
              <a:cs typeface="Arial" pitchFamily="34" charset="0"/>
            </a:endParaRPr>
          </a:p>
          <a:p>
            <a:pPr algn="just">
              <a:defRPr/>
            </a:pPr>
            <a:r>
              <a:rPr lang="pt-BR" sz="2400" i="1" dirty="0"/>
              <a:t>§ 3º A </a:t>
            </a:r>
            <a:r>
              <a:rPr lang="pt-BR" sz="2400" b="1" i="1" dirty="0"/>
              <a:t>lei de diretrizes orçamentárias</a:t>
            </a:r>
            <a:r>
              <a:rPr lang="pt-BR" sz="2400" i="1" dirty="0"/>
              <a:t>, </a:t>
            </a:r>
            <a:r>
              <a:rPr lang="pt-BR" sz="2400" i="1" u="sng" dirty="0">
                <a:solidFill>
                  <a:srgbClr val="FF0000"/>
                </a:solidFill>
              </a:rPr>
              <a:t>compatível com o plano plurianual</a:t>
            </a:r>
            <a:r>
              <a:rPr lang="pt-BR" sz="2400" i="1" dirty="0"/>
              <a:t>, compreenderá as metas e prioridades da administração pública </a:t>
            </a:r>
            <a:r>
              <a:rPr lang="pt-BR" sz="2400" i="1" u="sng" dirty="0">
                <a:solidFill>
                  <a:srgbClr val="FF0000"/>
                </a:solidFill>
              </a:rPr>
              <a:t>do Distrito Federal</a:t>
            </a:r>
            <a:r>
              <a:rPr lang="pt-BR" sz="2400" i="1" dirty="0"/>
              <a:t>, incluídas as despesas de capital para o exercício financeiro subsequente; orientará a elaboração da lei orçamentária anual; disporá sobre as alterações da legislação tributária; estabelecerá a política tarifária das entidades da administração indireta e a política de aplicação das agências financeiras oficiais de fomento; </a:t>
            </a:r>
            <a:r>
              <a:rPr lang="pt-BR" sz="2400" i="1" u="sng" dirty="0">
                <a:solidFill>
                  <a:srgbClr val="FF0000"/>
                </a:solidFill>
              </a:rPr>
              <a:t>bem como definirá a política de pessoal a curto prazo da administração direta e indireta do Governo</a:t>
            </a:r>
            <a:r>
              <a:rPr lang="pt-BR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488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9512" y="908720"/>
            <a:ext cx="8712968" cy="5940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  </a:t>
            </a:r>
            <a:r>
              <a:rPr lang="pt-BR" sz="3200" b="1" dirty="0">
                <a:cs typeface="Arial" pitchFamily="34" charset="0"/>
              </a:rPr>
              <a:t>LRF - Lei Complementar nº 101/2000 (art. 4º)</a:t>
            </a:r>
          </a:p>
          <a:p>
            <a:pPr algn="just"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algn="just"/>
            <a:r>
              <a:rPr lang="pt-BR" sz="2400" i="1" dirty="0"/>
              <a:t>Art. 4º A </a:t>
            </a:r>
            <a:r>
              <a:rPr lang="pt-BR" sz="2400" b="1" i="1" dirty="0"/>
              <a:t>lei de diretrizes orçamentárias </a:t>
            </a:r>
            <a:r>
              <a:rPr lang="pt-BR" sz="2400" i="1" dirty="0"/>
              <a:t>atenderá o disposto no § 2º do art. 165 da Constituição e: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i="1" dirty="0"/>
              <a:t>I – disporá também sobre:</a:t>
            </a:r>
          </a:p>
          <a:p>
            <a:pPr algn="just"/>
            <a:r>
              <a:rPr lang="pt-BR" sz="2000" i="1" dirty="0"/>
              <a:t>a) </a:t>
            </a:r>
            <a:r>
              <a:rPr lang="pt-BR" sz="2000" i="1" u="sng" dirty="0">
                <a:solidFill>
                  <a:srgbClr val="FF0000"/>
                </a:solidFill>
              </a:rPr>
              <a:t>equilíbrio entre receitas e despesas</a:t>
            </a:r>
            <a:r>
              <a:rPr lang="pt-BR" sz="2000" i="1" dirty="0"/>
              <a:t>;</a:t>
            </a:r>
          </a:p>
          <a:p>
            <a:pPr algn="just"/>
            <a:r>
              <a:rPr lang="pt-BR" sz="2000" i="1" dirty="0"/>
              <a:t>b) </a:t>
            </a:r>
            <a:r>
              <a:rPr lang="pt-BR" sz="2000" i="1" u="sng" dirty="0">
                <a:solidFill>
                  <a:srgbClr val="FF0000"/>
                </a:solidFill>
              </a:rPr>
              <a:t>critérios e forma de limitação de empenho</a:t>
            </a:r>
            <a:r>
              <a:rPr lang="pt-BR" sz="2000" i="1" dirty="0"/>
              <a:t>, a ser efetivada nas hipóteses previstas na alínea “b” do inciso II deste artigo, no art. 9º e no inciso II do § 1º do art. 31;</a:t>
            </a:r>
          </a:p>
          <a:p>
            <a:pPr algn="just"/>
            <a:r>
              <a:rPr lang="pt-BR" sz="2000" i="1" dirty="0"/>
              <a:t>c) (VETADO)</a:t>
            </a:r>
          </a:p>
          <a:p>
            <a:pPr algn="just"/>
            <a:r>
              <a:rPr lang="pt-BR" sz="2000" i="1" dirty="0"/>
              <a:t>d) (VETADO)</a:t>
            </a:r>
          </a:p>
          <a:p>
            <a:pPr algn="just"/>
            <a:r>
              <a:rPr lang="pt-BR" sz="2000" i="1" dirty="0"/>
              <a:t>e) </a:t>
            </a:r>
            <a:r>
              <a:rPr lang="pt-BR" sz="2000" i="1" u="sng" dirty="0">
                <a:solidFill>
                  <a:srgbClr val="FF0000"/>
                </a:solidFill>
              </a:rPr>
              <a:t>normas relativas ao controle de custos</a:t>
            </a:r>
            <a:r>
              <a:rPr lang="pt-BR" sz="2000" i="1" dirty="0"/>
              <a:t> e à </a:t>
            </a:r>
            <a:r>
              <a:rPr lang="pt-BR" sz="2000" i="1" u="sng" dirty="0">
                <a:solidFill>
                  <a:srgbClr val="FF0000"/>
                </a:solidFill>
              </a:rPr>
              <a:t>avaliação dos resultados</a:t>
            </a:r>
            <a:r>
              <a:rPr lang="pt-BR" sz="2000" i="1" dirty="0"/>
              <a:t> dos programas financiados com recursos dos orçamentos;</a:t>
            </a:r>
          </a:p>
          <a:p>
            <a:pPr algn="just"/>
            <a:r>
              <a:rPr lang="pt-BR" sz="2000" i="1" dirty="0"/>
              <a:t>f) demais </a:t>
            </a:r>
            <a:r>
              <a:rPr lang="pt-BR" sz="2000" i="1" u="sng" dirty="0">
                <a:solidFill>
                  <a:srgbClr val="FF0000"/>
                </a:solidFill>
              </a:rPr>
              <a:t>condições e exigências para transferências de recursos a entidades públicas e privadas</a:t>
            </a:r>
            <a:r>
              <a:rPr lang="pt-BR" sz="2000" i="1" dirty="0"/>
              <a:t>;</a:t>
            </a:r>
            <a:endParaRPr lang="pt-BR" sz="2000" b="1" i="1" dirty="0">
              <a:cs typeface="Arial" pitchFamily="34" charset="0"/>
            </a:endParaRPr>
          </a:p>
          <a:p>
            <a:pPr>
              <a:defRPr/>
            </a:pPr>
            <a:endParaRPr lang="pt-BR" sz="2000" b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71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9512" y="908720"/>
            <a:ext cx="8712968" cy="47089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  </a:t>
            </a:r>
            <a:r>
              <a:rPr lang="pt-BR" sz="3200" b="1" dirty="0">
                <a:cs typeface="Arial" pitchFamily="34" charset="0"/>
              </a:rPr>
              <a:t>LRF - Lei Complementar nº 101/2000 (art. 4º)</a:t>
            </a:r>
          </a:p>
          <a:p>
            <a:pPr algn="just"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algn="just"/>
            <a:r>
              <a:rPr lang="pt-BR" sz="2400" i="1" dirty="0"/>
              <a:t>II – (VETADO)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i="1" dirty="0"/>
              <a:t>III – (VETADO)</a:t>
            </a:r>
          </a:p>
          <a:p>
            <a:pPr algn="just"/>
            <a:endParaRPr lang="pt-BR" sz="2400" b="1" i="1" dirty="0">
              <a:cs typeface="Arial" pitchFamily="34" charset="0"/>
            </a:endParaRPr>
          </a:p>
          <a:p>
            <a:pPr algn="just">
              <a:defRPr/>
            </a:pPr>
            <a:r>
              <a:rPr lang="pt-BR" sz="2400" i="1" dirty="0"/>
              <a:t>§ 1º </a:t>
            </a:r>
            <a:r>
              <a:rPr lang="pt-BR" sz="2400" b="1" i="1" u="sng" dirty="0">
                <a:solidFill>
                  <a:srgbClr val="FF0000"/>
                </a:solidFill>
              </a:rPr>
              <a:t>Integrará o projeto de lei de diretrizes orçamentárias Anexo de Metas Fiscais</a:t>
            </a:r>
            <a:r>
              <a:rPr lang="pt-BR" sz="2400" i="1" dirty="0"/>
              <a:t>, em que serão estabelecidas metas anuais, em valores correntes e constantes, relativas a receitas, despesas, resultados nominal e primário e montante da dívida pública, para o exercício a que se referirem e para os dois seguintes.</a:t>
            </a:r>
            <a:endParaRPr lang="pt-BR" sz="2400" b="1" i="1" dirty="0">
              <a:cs typeface="Arial" pitchFamily="34" charset="0"/>
            </a:endParaRPr>
          </a:p>
          <a:p>
            <a:pPr>
              <a:defRPr/>
            </a:pPr>
            <a:endParaRPr lang="pt-BR" sz="2000" b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56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6430" y="908720"/>
            <a:ext cx="8712968" cy="4401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  </a:t>
            </a:r>
            <a:r>
              <a:rPr lang="pt-BR" sz="3200" b="1" dirty="0">
                <a:cs typeface="Arial" pitchFamily="34" charset="0"/>
              </a:rPr>
              <a:t>LRF - Lei Complementar nº 101/2000 (art. 4º)</a:t>
            </a:r>
          </a:p>
          <a:p>
            <a:pPr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algn="just"/>
            <a:r>
              <a:rPr lang="pt-BR" sz="2400" i="1" dirty="0"/>
              <a:t>§ 2º O Anexo conterá, ainda: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i="1" dirty="0"/>
              <a:t>I – avaliação do cumprimento das metas relativas ao ano anterior;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i="1" dirty="0"/>
              <a:t>II – demonstrativo das metas anuais, instruído com memória e metodologia de cálculo que justifiquem os resultados pretendidos, comparando-as com as fixadas nos três exercícios anteriores, e evidenciando a consistência delas com as premissas e os objetivos da</a:t>
            </a:r>
          </a:p>
          <a:p>
            <a:pPr algn="just"/>
            <a:r>
              <a:rPr lang="pt-BR" sz="2400" i="1" dirty="0"/>
              <a:t>política econômica nacional;</a:t>
            </a:r>
            <a:endParaRPr lang="pt-BR" sz="2400" b="1" i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76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6430" y="908720"/>
            <a:ext cx="8712968" cy="526297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  </a:t>
            </a:r>
            <a:r>
              <a:rPr lang="pt-BR" sz="3200" b="1" dirty="0">
                <a:cs typeface="Arial" pitchFamily="34" charset="0"/>
              </a:rPr>
              <a:t>LRF - Lei Complementar nº 101/2000 (art. 4º)</a:t>
            </a:r>
          </a:p>
          <a:p>
            <a:pPr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algn="just"/>
            <a:r>
              <a:rPr lang="pt-BR" sz="2400" i="1" dirty="0"/>
              <a:t>III – evolução do patrimônio líquido, também nos últimos três exercícios, destacando a origem e a aplicação dos recursos obtidos com a alienação de ativos;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i="1" dirty="0"/>
              <a:t>IV – avaliação da situação financeira e atuarial:</a:t>
            </a:r>
          </a:p>
          <a:p>
            <a:pPr algn="just"/>
            <a:r>
              <a:rPr lang="pt-BR" sz="2000" i="1" dirty="0"/>
              <a:t>a) dos regimes geral de previdência social e próprio dos servidores públicos e do Fundo de Amparo ao Trabalhador;</a:t>
            </a:r>
          </a:p>
          <a:p>
            <a:pPr algn="just"/>
            <a:r>
              <a:rPr lang="pt-BR" sz="2000" i="1" dirty="0"/>
              <a:t>b) dos demais fundos públicos e programas estatais de natureza atuarial;</a:t>
            </a:r>
          </a:p>
          <a:p>
            <a:pPr algn="just"/>
            <a:endParaRPr lang="pt-BR" sz="2000" i="1" dirty="0"/>
          </a:p>
          <a:p>
            <a:pPr algn="just"/>
            <a:r>
              <a:rPr lang="pt-BR" sz="2400" i="1" dirty="0"/>
              <a:t>V – demonstrativo da estimativa e compensação da renúncia de receita e da margem de expansão das despesas obrigatórias de</a:t>
            </a:r>
          </a:p>
          <a:p>
            <a:pPr algn="just"/>
            <a:r>
              <a:rPr lang="pt-BR" sz="2400" i="1" dirty="0"/>
              <a:t>caráter continuado.</a:t>
            </a:r>
            <a:endParaRPr lang="pt-BR" sz="2400" b="1" i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...Fundamentação Legal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6430" y="908720"/>
            <a:ext cx="8712968" cy="29238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cs typeface="Arial" pitchFamily="34" charset="0"/>
              </a:rPr>
              <a:t>  Lei Complementar nº 101/2000 - LRF (art. 4º)</a:t>
            </a:r>
          </a:p>
          <a:p>
            <a:pPr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algn="just"/>
            <a:r>
              <a:rPr lang="pt-BR" sz="2400" i="1" dirty="0"/>
              <a:t>§ 3º A lei de diretrizes orçamentárias conterá Anexo de Riscos Fiscais, onde serão avaliados os passivos contingentes e outros riscos capazes de afetar as contas públicas, informando as providências a serem tomadas, caso se concretizem.</a:t>
            </a:r>
          </a:p>
          <a:p>
            <a:pPr algn="just"/>
            <a:endParaRPr lang="pt-BR" sz="2400" i="1" dirty="0"/>
          </a:p>
        </p:txBody>
      </p:sp>
    </p:spTree>
    <p:extLst>
      <p:ext uri="{BB962C8B-B14F-4D97-AF65-F5344CB8AC3E}">
        <p14:creationId xmlns:p14="http://schemas.microsoft.com/office/powerpoint/2010/main" val="203855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7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139328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Abrangência da LDO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1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 anchor="ctr">
            <a:normAutofit/>
          </a:bodyPr>
          <a:lstStyle/>
          <a:p>
            <a:pPr marL="0" indent="0" algn="ctr">
              <a:buNone/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COMPOSIÇÃO DA LDO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"/>
            <a:ext cx="9144000" cy="765175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E8E7C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0" y="18864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Secretaria de Estado de Planejamento, Orçamento e Gestão - SEPLAG</a:t>
            </a:r>
          </a:p>
        </p:txBody>
      </p:sp>
    </p:spTree>
    <p:extLst>
      <p:ext uri="{BB962C8B-B14F-4D97-AF65-F5344CB8AC3E}">
        <p14:creationId xmlns:p14="http://schemas.microsoft.com/office/powerpoint/2010/main" val="200647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Estrutura Macro do </a:t>
            </a: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Texto do PLDO </a:t>
            </a: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2018 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9512" y="980728"/>
            <a:ext cx="8712968" cy="587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B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Disposições Iniciais; 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Organização e estrutura do orçamento</a:t>
            </a:r>
            <a:r>
              <a:rPr lang="pt-BR" sz="2700" dirty="0" smtClean="0"/>
              <a:t>;</a:t>
            </a: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pt-BR" sz="2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Metas </a:t>
            </a:r>
            <a:r>
              <a:rPr lang="pt-B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prioridades</a:t>
            </a:r>
            <a:r>
              <a:rPr lang="pt-BR" sz="2700" dirty="0"/>
              <a:t>;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/>
              <a:t> </a:t>
            </a:r>
            <a:r>
              <a:rPr lang="pt-B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Diretrizes para elaboração dos </a:t>
            </a: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orçamentos;</a:t>
            </a:r>
            <a:endParaRPr lang="pt-BR" sz="2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/>
              <a:t> </a:t>
            </a:r>
            <a:r>
              <a:rPr lang="pt-B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Despesas com pessoal e encargos sociais;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/>
              <a:t> </a:t>
            </a:r>
            <a:r>
              <a:rPr lang="pt-B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Alteração e execução dos orçamentos</a:t>
            </a:r>
            <a:r>
              <a:rPr lang="pt-BR" sz="2700" dirty="0" smtClean="0"/>
              <a:t>;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BR" sz="2700" dirty="0"/>
              <a:t>Política de aplicação dos recursos das agências financeiras oficiais de </a:t>
            </a:r>
            <a:r>
              <a:rPr lang="pt-BR" sz="2700" dirty="0" smtClean="0"/>
              <a:t>fomento;</a:t>
            </a: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Alterações na Legislação Tributária;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Política Tarifária;</a:t>
            </a:r>
          </a:p>
          <a:p>
            <a:pPr marL="666900" indent="-3429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Atingimento de Metas Fiscais e Limitação de Empenho.</a:t>
            </a:r>
            <a:endParaRPr lang="pt-BR" sz="2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666900" indent="-342900" algn="just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defRPr/>
            </a:pPr>
            <a:endParaRPr lang="pt-BR" sz="26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defRPr/>
            </a:pPr>
            <a:endParaRPr lang="pt-BR" sz="2600" b="1" i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20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640960" cy="5832648"/>
          </a:xfrm>
        </p:spPr>
        <p:txBody>
          <a:bodyPr>
            <a:normAutofit lnSpcReduction="10000"/>
          </a:bodyPr>
          <a:lstStyle/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/>
              <a:t>Metas e Prioridades;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>
                <a:solidFill>
                  <a:schemeClr val="accent6">
                    <a:lumMod val="75000"/>
                  </a:schemeClr>
                </a:solidFill>
              </a:rPr>
              <a:t>Metas e Projeções Fiscais;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/>
              <a:t>Avaliação do Cumprimento das Metas Relativas ao Exercício Anterior;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>
                <a:solidFill>
                  <a:schemeClr val="accent6">
                    <a:lumMod val="75000"/>
                  </a:schemeClr>
                </a:solidFill>
              </a:rPr>
              <a:t>Despesas de Pessoal Autorizadas a Sofrerem Acréscimos;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/>
              <a:t>Metas Fiscais Atuais Comparadas com as Fixadas nos Três Exercícios Anteriores 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>
                <a:solidFill>
                  <a:schemeClr val="accent6">
                    <a:lumMod val="75000"/>
                  </a:schemeClr>
                </a:solidFill>
              </a:rPr>
              <a:t>Margem de Expansão das Despesas Obrigatórias de Caráter Continuado;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/>
              <a:t>Evolução do Patrimônio Líquido;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>
                <a:solidFill>
                  <a:schemeClr val="accent6">
                    <a:lumMod val="75000"/>
                  </a:schemeClr>
                </a:solidFill>
              </a:rPr>
              <a:t>Demonstrativo da Origem e Aplicação de Recursos de Alienação de Ativos;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/>
              <a:t>Avaliação da Situação Financeira e Atuarial;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>
                <a:solidFill>
                  <a:schemeClr val="accent6">
                    <a:lumMod val="75000"/>
                  </a:schemeClr>
                </a:solidFill>
              </a:rPr>
              <a:t>Receitas e Despesas Previdenciárias do Regime Próprio de Previdência dos Servidores;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/>
              <a:t>Projeção da Renúncia de Receita de Origem Tributária,  Creditícia e Financeira;</a:t>
            </a:r>
          </a:p>
          <a:p>
            <a:pPr marL="360363" indent="-360363">
              <a:spcBef>
                <a:spcPts val="0"/>
              </a:spcBef>
              <a:buSzPct val="80000"/>
              <a:buFont typeface="+mj-lt"/>
              <a:buAutoNum type="arabicPeriod"/>
              <a:defRPr/>
            </a:pPr>
            <a:r>
              <a:rPr lang="pt-BR" sz="2300" b="1" dirty="0">
                <a:solidFill>
                  <a:schemeClr val="accent6">
                    <a:lumMod val="75000"/>
                  </a:schemeClr>
                </a:solidFill>
              </a:rPr>
              <a:t>Riscos Fiscais.</a:t>
            </a: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19</a:t>
            </a:fld>
            <a:endParaRPr lang="pt-BR" dirty="0"/>
          </a:p>
        </p:txBody>
      </p:sp>
      <p:sp>
        <p:nvSpPr>
          <p:cNvPr id="7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Lista de Anexos da LDO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58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Fundamentação Legal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76430" y="908720"/>
            <a:ext cx="8712968" cy="5509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b="1" dirty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  </a:t>
            </a:r>
            <a:r>
              <a:rPr lang="pt-BR" sz="3200" b="1" dirty="0">
                <a:solidFill>
                  <a:srgbClr val="0000FF"/>
                </a:solidFill>
                <a:cs typeface="Arial" pitchFamily="34" charset="0"/>
              </a:rPr>
              <a:t>Audiência Pública: </a:t>
            </a:r>
            <a:r>
              <a:rPr lang="pt-BR" sz="3200" b="1" dirty="0">
                <a:cs typeface="Arial" pitchFamily="34" charset="0"/>
              </a:rPr>
              <a:t>LRF (art. 48)</a:t>
            </a:r>
          </a:p>
          <a:p>
            <a:pPr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 algn="just"/>
            <a:r>
              <a:rPr lang="pt-BR" sz="2400" b="1" i="1" dirty="0"/>
              <a:t>Art. 48. </a:t>
            </a:r>
            <a:r>
              <a:rPr lang="pt-BR" sz="2400" i="1" dirty="0"/>
              <a:t>São instrumentos de </a:t>
            </a:r>
            <a:r>
              <a:rPr lang="pt-BR" sz="2400" b="1" i="1" dirty="0">
                <a:solidFill>
                  <a:srgbClr val="FF0000"/>
                </a:solidFill>
              </a:rPr>
              <a:t>transparência da gestão fiscal</a:t>
            </a:r>
            <a:r>
              <a:rPr lang="pt-BR" sz="2400" i="1" dirty="0"/>
              <a:t>, aos quais será dada </a:t>
            </a:r>
            <a:r>
              <a:rPr lang="pt-BR" sz="2400" b="1" i="1" dirty="0">
                <a:solidFill>
                  <a:srgbClr val="FF0000"/>
                </a:solidFill>
              </a:rPr>
              <a:t>ampla divulgação</a:t>
            </a:r>
            <a:r>
              <a:rPr lang="pt-BR" sz="2400" i="1" dirty="0"/>
              <a:t>, inclusive em meios eletrônicos de acesso público: os planos, orçamentos e </a:t>
            </a:r>
            <a:r>
              <a:rPr lang="pt-BR" sz="2400" b="1" i="1" dirty="0">
                <a:solidFill>
                  <a:srgbClr val="FF0000"/>
                </a:solidFill>
              </a:rPr>
              <a:t>leis de diretrizes orçamentárias</a:t>
            </a:r>
            <a:r>
              <a:rPr lang="pt-BR" sz="2400" i="1" dirty="0"/>
              <a:t>; as prestações de contas e o respectivo parecer prévio; o Relatório Resumido da Execução Orçamentária e o Relatório de Gestão Fiscal; e as versões simplificadas desses documentos.</a:t>
            </a:r>
          </a:p>
          <a:p>
            <a:pPr algn="just"/>
            <a:endParaRPr lang="pt-BR" sz="2400" i="1" dirty="0"/>
          </a:p>
          <a:p>
            <a:pPr algn="just"/>
            <a:r>
              <a:rPr lang="pt-BR" sz="2400" i="1" dirty="0"/>
              <a:t>Parágrafo único. A transparência será assegurada também mediante incentivo à participação popular e realização de </a:t>
            </a:r>
            <a:r>
              <a:rPr lang="pt-BR" sz="2400" b="1" i="1" dirty="0">
                <a:solidFill>
                  <a:srgbClr val="FF0000"/>
                </a:solidFill>
              </a:rPr>
              <a:t>audiências públicas</a:t>
            </a:r>
            <a:r>
              <a:rPr lang="pt-BR" sz="2400" i="1" dirty="0"/>
              <a:t>, durante os processos de elaboração e de discussão dos planos, </a:t>
            </a:r>
            <a:r>
              <a:rPr lang="pt-BR" sz="2400" b="1" i="1" dirty="0"/>
              <a:t>lei de diretrizes orçamentárias </a:t>
            </a:r>
            <a:r>
              <a:rPr lang="pt-BR" sz="2400" i="1" dirty="0"/>
              <a:t>e orçamentos.</a:t>
            </a:r>
            <a:endParaRPr lang="pt-BR" sz="2400" b="1" i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0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Metas e Prioridades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323528" y="908720"/>
            <a:ext cx="8496944" cy="23391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200" dirty="0"/>
              <a:t>Orientador da ação de governo;</a:t>
            </a:r>
          </a:p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200" dirty="0" smtClean="0"/>
              <a:t>Precedência </a:t>
            </a:r>
            <a:r>
              <a:rPr lang="pt-BR" sz="3200" dirty="0"/>
              <a:t>na alocação de recursos;</a:t>
            </a:r>
          </a:p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200" dirty="0" smtClean="0"/>
              <a:t>Identificados </a:t>
            </a:r>
            <a:r>
              <a:rPr lang="pt-BR" sz="3200" dirty="0"/>
              <a:t>na LOA por um (*).</a:t>
            </a:r>
          </a:p>
          <a:p>
            <a:pPr algn="just">
              <a:buClr>
                <a:srgbClr val="FF0000"/>
              </a:buClr>
            </a:pPr>
            <a:endParaRPr lang="pt-BR" sz="3000" dirty="0"/>
          </a:p>
          <a:p>
            <a:pPr>
              <a:buClr>
                <a:srgbClr val="FF0000"/>
              </a:buClr>
              <a:defRPr/>
            </a:pPr>
            <a:endParaRPr lang="pt-BR" sz="2000" b="1" i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6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352928" cy="4752528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/>
              <a:t> Guia para a elaboração do orçamento.</a:t>
            </a:r>
          </a:p>
          <a:p>
            <a:pPr algn="just"/>
            <a:r>
              <a:rPr lang="pt-BR" sz="2400" dirty="0" smtClean="0"/>
              <a:t>Prazos;</a:t>
            </a:r>
          </a:p>
          <a:p>
            <a:pPr algn="just"/>
            <a:r>
              <a:rPr lang="pt-BR" sz="2400" dirty="0" smtClean="0"/>
              <a:t>Estimativa da Receita; </a:t>
            </a:r>
          </a:p>
          <a:p>
            <a:pPr algn="just"/>
            <a:r>
              <a:rPr lang="pt-BR" sz="2400" dirty="0" smtClean="0"/>
              <a:t>Fixação da Despesa;</a:t>
            </a:r>
          </a:p>
          <a:p>
            <a:pPr algn="just"/>
            <a:r>
              <a:rPr lang="pt-BR" sz="2400" dirty="0" smtClean="0"/>
              <a:t>Precatórios;</a:t>
            </a:r>
          </a:p>
          <a:p>
            <a:pPr algn="just"/>
            <a:r>
              <a:rPr lang="pt-BR" sz="2400" dirty="0" smtClean="0"/>
              <a:t>Vedações;</a:t>
            </a:r>
          </a:p>
          <a:p>
            <a:pPr algn="just"/>
            <a:r>
              <a:rPr lang="pt-BR" sz="2400" dirty="0" smtClean="0"/>
              <a:t>Emendas;</a:t>
            </a:r>
          </a:p>
          <a:p>
            <a:pPr algn="just"/>
            <a:r>
              <a:rPr lang="pt-BR" sz="2400" dirty="0" smtClean="0"/>
              <a:t>Diretrizes Específicas para Orçamento Fiscal, Seguridade e Investimentos;</a:t>
            </a:r>
            <a:endParaRPr lang="pt-BR" sz="2400" dirty="0"/>
          </a:p>
          <a:p>
            <a:pPr algn="just"/>
            <a:r>
              <a:rPr lang="pt-BR" sz="2400" dirty="0" smtClean="0"/>
              <a:t>Apuração </a:t>
            </a:r>
            <a:r>
              <a:rPr lang="pt-BR" sz="2400" dirty="0"/>
              <a:t>de </a:t>
            </a:r>
            <a:r>
              <a:rPr lang="pt-BR" sz="2400" dirty="0" smtClean="0"/>
              <a:t>custos. </a:t>
            </a:r>
            <a:endParaRPr lang="pt-BR" sz="24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21</a:t>
            </a:fld>
            <a:endParaRPr lang="pt-BR" dirty="0"/>
          </a:p>
        </p:txBody>
      </p:sp>
      <p:sp>
        <p:nvSpPr>
          <p:cNvPr id="6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Diretrizes para Elaboração do Orçamento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98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640960" cy="5832648"/>
          </a:xfrm>
        </p:spPr>
        <p:txBody>
          <a:bodyPr>
            <a:normAutofit fontScale="85000" lnSpcReduction="20000"/>
          </a:bodyPr>
          <a:lstStyle/>
          <a:p>
            <a:pPr marL="457200" lvl="1" indent="-457200" algn="just"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3400" dirty="0"/>
              <a:t>Viabilizar a realização dos objetivos estratégicos,  programas e ações governamentais estabelecidos no PPA.</a:t>
            </a:r>
          </a:p>
          <a:p>
            <a:pPr marL="457200" lvl="1" indent="-457200" algn="just"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3400" dirty="0" smtClean="0"/>
              <a:t>Diferenciar </a:t>
            </a:r>
            <a:r>
              <a:rPr lang="pt-BR" sz="3400" dirty="0"/>
              <a:t>a Publicidade Institucional da Publicidade Utilidade Pública.</a:t>
            </a:r>
          </a:p>
          <a:p>
            <a:pPr marL="457200" lvl="1" indent="-457200" algn="just"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3400" dirty="0" smtClean="0"/>
              <a:t>Fixar </a:t>
            </a:r>
            <a:r>
              <a:rPr lang="pt-BR" sz="3400" dirty="0"/>
              <a:t>as metas fiscais relativas:</a:t>
            </a:r>
          </a:p>
          <a:p>
            <a:pPr marL="971550" lvl="1" indent="-514350" algn="just">
              <a:buClr>
                <a:srgbClr val="FF0000"/>
              </a:buClr>
              <a:buFont typeface="Wingdings" pitchFamily="2" charset="2"/>
              <a:buAutoNum type="alphaLcParenR"/>
              <a:defRPr/>
            </a:pPr>
            <a:r>
              <a:rPr lang="pt-BR" sz="3400" dirty="0"/>
              <a:t>receitas;</a:t>
            </a:r>
          </a:p>
          <a:p>
            <a:pPr marL="971550" lvl="1" indent="-514350" algn="just">
              <a:buClr>
                <a:srgbClr val="FF0000"/>
              </a:buClr>
              <a:buFont typeface="Wingdings" pitchFamily="2" charset="2"/>
              <a:buAutoNum type="alphaLcParenR"/>
              <a:defRPr/>
            </a:pPr>
            <a:r>
              <a:rPr lang="pt-BR" sz="3400" dirty="0"/>
              <a:t>despesas;</a:t>
            </a:r>
          </a:p>
          <a:p>
            <a:pPr marL="971550" lvl="1" indent="-514350" algn="just">
              <a:buClr>
                <a:srgbClr val="FF0000"/>
              </a:buClr>
              <a:buFont typeface="Wingdings" pitchFamily="2" charset="2"/>
              <a:buAutoNum type="alphaLcParenR"/>
              <a:defRPr/>
            </a:pPr>
            <a:r>
              <a:rPr lang="pt-BR" sz="3400" dirty="0"/>
              <a:t>resultados primário e nominal;</a:t>
            </a:r>
          </a:p>
          <a:p>
            <a:pPr marL="971550" lvl="1" indent="-514350" algn="just">
              <a:buClr>
                <a:srgbClr val="FF0000"/>
              </a:buClr>
              <a:buFont typeface="Wingdings" pitchFamily="2" charset="2"/>
              <a:buAutoNum type="alphaLcParenR"/>
              <a:defRPr/>
            </a:pPr>
            <a:r>
              <a:rPr lang="pt-BR" sz="3400" dirty="0"/>
              <a:t>estoque da dívida pública;</a:t>
            </a:r>
          </a:p>
          <a:p>
            <a:pPr marL="971550" lvl="1" indent="-514350" algn="just">
              <a:buClr>
                <a:srgbClr val="FF0000"/>
              </a:buClr>
              <a:buFont typeface="Wingdings" pitchFamily="2" charset="2"/>
              <a:buAutoNum type="alphaLcParenR"/>
              <a:defRPr/>
            </a:pPr>
            <a:r>
              <a:rPr lang="pt-BR" sz="3400" dirty="0"/>
              <a:t>Parcerias Público-Privadas.</a:t>
            </a:r>
          </a:p>
          <a:p>
            <a:pPr marL="457200" lvl="1" indent="-457200" algn="just"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3400" dirty="0" smtClean="0"/>
              <a:t>Assegurar </a:t>
            </a:r>
            <a:r>
              <a:rPr lang="pt-BR" sz="3400" dirty="0"/>
              <a:t>a execução das despesas obrigatórias de caráter constitucional ou legal;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22</a:t>
            </a:fld>
            <a:endParaRPr lang="pt-BR" dirty="0"/>
          </a:p>
        </p:txBody>
      </p:sp>
      <p:sp>
        <p:nvSpPr>
          <p:cNvPr id="7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Principais Diretrizes...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97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640960" cy="5616624"/>
          </a:xfrm>
        </p:spPr>
        <p:txBody>
          <a:bodyPr>
            <a:normAutofit/>
          </a:bodyPr>
          <a:lstStyle/>
          <a:p>
            <a:pPr marL="457200" lvl="1" indent="-457200" algn="just">
              <a:spcBef>
                <a:spcPts val="500"/>
              </a:spcBef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2600" dirty="0"/>
              <a:t>Garantir recursos para contrapartida de contratos e convênios, pagamentos de amortizações e encargos de dívidas;</a:t>
            </a:r>
          </a:p>
          <a:p>
            <a:pPr marL="457200" lvl="1" indent="-457200" algn="just">
              <a:spcBef>
                <a:spcPts val="500"/>
              </a:spcBef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2600" dirty="0" smtClean="0"/>
              <a:t>Definir </a:t>
            </a:r>
            <a:r>
              <a:rPr lang="pt-BR" sz="2600" dirty="0"/>
              <a:t>regras para que as receitas diretamente arrecadadas sejam programadas para atender, preferencialmente, gastos com a folha de pagamento, manutenção e investimentos prioritários da própria unidade;</a:t>
            </a:r>
          </a:p>
          <a:p>
            <a:pPr marL="457200" lvl="1" indent="-457200" algn="just">
              <a:spcBef>
                <a:spcPts val="500"/>
              </a:spcBef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pt-BR" sz="2600" dirty="0" smtClean="0"/>
              <a:t>Destinar </a:t>
            </a:r>
            <a:r>
              <a:rPr lang="pt-BR" sz="2600" dirty="0"/>
              <a:t>recursos para regiões de entorno do DF (necessidade de contrapartida dos respectivos governos municipais ou estaduais).</a:t>
            </a:r>
          </a:p>
          <a:p>
            <a:pPr marL="342900" lvl="1" indent="-342900" algn="just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6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23</a:t>
            </a:fld>
            <a:endParaRPr lang="pt-BR" dirty="0"/>
          </a:p>
        </p:txBody>
      </p:sp>
      <p:sp>
        <p:nvSpPr>
          <p:cNvPr id="7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...Principais Diretrizes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008112"/>
            <a:ext cx="8496944" cy="5373216"/>
          </a:xfrm>
        </p:spPr>
        <p:txBody>
          <a:bodyPr>
            <a:normAutofit/>
          </a:bodyPr>
          <a:lstStyle/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/>
              <a:t>Retrata a Política da Recursos Humanos do Governo.</a:t>
            </a:r>
          </a:p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 smtClean="0"/>
              <a:t>Veda </a:t>
            </a:r>
            <a:r>
              <a:rPr lang="pt-BR" dirty="0"/>
              <a:t>o aumento retroativo de remuneração.</a:t>
            </a:r>
          </a:p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 smtClean="0"/>
              <a:t>Limita </a:t>
            </a:r>
            <a:r>
              <a:rPr lang="pt-BR" dirty="0"/>
              <a:t>a despesa total com pessoal em 49% da RCL para o Poder Executivo e em 3% para o Poder Legislativo.</a:t>
            </a: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24</a:t>
            </a:fld>
            <a:endParaRPr lang="pt-BR" dirty="0"/>
          </a:p>
        </p:txBody>
      </p:sp>
      <p:sp>
        <p:nvSpPr>
          <p:cNvPr id="6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Despesas com Pessoal e Encargos Sociais...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8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008112"/>
            <a:ext cx="8496944" cy="5373216"/>
          </a:xfrm>
        </p:spPr>
        <p:txBody>
          <a:bodyPr>
            <a:normAutofit/>
          </a:bodyPr>
          <a:lstStyle/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pt-BR" sz="2400" dirty="0"/>
          </a:p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/>
              <a:t>Ao ultrapassar o Limite Prudencial de 95% desses percentuais, deve-se adotar medidas de contenção.</a:t>
            </a:r>
          </a:p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 smtClean="0"/>
              <a:t>Nesses </a:t>
            </a:r>
            <a:r>
              <a:rPr lang="pt-BR" dirty="0"/>
              <a:t>casos fica vedado: </a:t>
            </a:r>
          </a:p>
          <a:p>
            <a:pPr marL="857250" lvl="2" indent="-4572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accent4">
                    <a:lumMod val="10000"/>
                  </a:schemeClr>
                </a:solidFill>
              </a:rPr>
              <a:t>Concessão de aumentos;</a:t>
            </a:r>
          </a:p>
          <a:p>
            <a:pPr marL="857250" lvl="2" indent="-4572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accent4">
                    <a:lumMod val="10000"/>
                  </a:schemeClr>
                </a:solidFill>
              </a:rPr>
              <a:t>Criação de cargo, empregos ou funções;</a:t>
            </a:r>
          </a:p>
          <a:p>
            <a:pPr marL="857250" lvl="2" indent="-4572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accent4">
                    <a:lumMod val="10000"/>
                  </a:schemeClr>
                </a:solidFill>
              </a:rPr>
              <a:t>Alteração de estrutura de carreira que implique aumento de gastos;</a:t>
            </a:r>
          </a:p>
          <a:p>
            <a:pPr marL="857250" lvl="2" indent="-4572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accent4">
                    <a:lumMod val="10000"/>
                  </a:schemeClr>
                </a:solidFill>
              </a:rPr>
              <a:t>Provimento de cargos e contração a qualquer título;</a:t>
            </a:r>
          </a:p>
          <a:p>
            <a:pPr marL="857250" lvl="2" indent="-4572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accent4">
                    <a:lumMod val="10000"/>
                  </a:schemeClr>
                </a:solidFill>
              </a:rPr>
              <a:t>Contratação de hora extra.</a:t>
            </a: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25</a:t>
            </a:fld>
            <a:endParaRPr lang="pt-BR" dirty="0"/>
          </a:p>
        </p:txBody>
      </p:sp>
      <p:sp>
        <p:nvSpPr>
          <p:cNvPr id="6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Despesas com Pessoal e Encargos Sociais...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4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352928" cy="5400600"/>
          </a:xfrm>
        </p:spPr>
        <p:txBody>
          <a:bodyPr>
            <a:normAutofit/>
          </a:bodyPr>
          <a:lstStyle/>
          <a:p>
            <a:pPr marL="457200" lvl="1" indent="-4572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dirty="0"/>
              <a:t>Ressalva à concessão de hora extra para serviços finalísticos:</a:t>
            </a:r>
          </a:p>
          <a:p>
            <a:pPr marL="857250" lvl="2" indent="-457200" algn="just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pt-BR" sz="2600" dirty="0"/>
              <a:t>na área de saúde e segurança pública;</a:t>
            </a:r>
          </a:p>
          <a:p>
            <a:pPr marL="857250" lvl="2" indent="-457200" algn="just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pt-BR" sz="2600" dirty="0"/>
              <a:t>nas unidades de internação de adolescentes em cumprimento de medidas socioeducativas;</a:t>
            </a:r>
          </a:p>
          <a:p>
            <a:pPr marL="857250" lvl="2" indent="-457200" algn="just"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pt-BR" sz="2600" dirty="0"/>
              <a:t>nas situações reconhecidas por </a:t>
            </a:r>
            <a:r>
              <a:rPr lang="pt-BR" sz="2600" dirty="0">
                <a:solidFill>
                  <a:srgbClr val="FF0000"/>
                </a:solidFill>
              </a:rPr>
              <a:t>Decreto de </a:t>
            </a:r>
            <a:r>
              <a:rPr lang="pt-BR" sz="2600" dirty="0" smtClean="0">
                <a:solidFill>
                  <a:srgbClr val="FF0000"/>
                </a:solidFill>
              </a:rPr>
              <a:t>Emergência, </a:t>
            </a:r>
            <a:r>
              <a:rPr lang="pt-BR" sz="2600" dirty="0"/>
              <a:t>por ato próprio dos chefes dos Poderes Legislativo, Executivo e da Defensoria Pública.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26</a:t>
            </a:fld>
            <a:endParaRPr lang="pt-BR" dirty="0"/>
          </a:p>
        </p:txBody>
      </p:sp>
      <p:sp>
        <p:nvSpPr>
          <p:cNvPr id="6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...Despesas com Pessoal e Encargos Sociais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8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496944" cy="5688632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/>
              <a:t> Estabelece como o orçamento pode ser modificado durante o exercício financeiro.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 smtClean="0"/>
              <a:t>Permite </a:t>
            </a:r>
            <a:r>
              <a:rPr lang="pt-BR" sz="2800" dirty="0"/>
              <a:t>que as </a:t>
            </a:r>
            <a:r>
              <a:rPr lang="pt-BR" sz="2800" dirty="0" err="1"/>
              <a:t>UOs</a:t>
            </a:r>
            <a:r>
              <a:rPr lang="pt-BR" sz="2800" dirty="0"/>
              <a:t> </a:t>
            </a:r>
            <a:r>
              <a:rPr lang="pt-BR" sz="2800" dirty="0" smtClean="0"/>
              <a:t>alterem </a:t>
            </a:r>
            <a:r>
              <a:rPr lang="pt-BR" sz="2800" dirty="0"/>
              <a:t>diretamente </a:t>
            </a:r>
            <a:r>
              <a:rPr lang="pt-BR" sz="2800" dirty="0" smtClean="0"/>
              <a:t>o </a:t>
            </a:r>
            <a:r>
              <a:rPr lang="pt-BR" sz="2800" dirty="0"/>
              <a:t>elemento de </a:t>
            </a:r>
            <a:r>
              <a:rPr lang="pt-BR" sz="2800" dirty="0" smtClean="0"/>
              <a:t>despesa.</a:t>
            </a:r>
            <a:endParaRPr lang="pt-BR" sz="28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27</a:t>
            </a:fld>
            <a:endParaRPr lang="pt-BR" dirty="0"/>
          </a:p>
        </p:txBody>
      </p:sp>
      <p:sp>
        <p:nvSpPr>
          <p:cNvPr id="6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Alteração e Execução do Orçamento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37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916832"/>
            <a:ext cx="8784976" cy="4608512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/>
              <a:t> Principais agências: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sz="2400" dirty="0"/>
              <a:t>BRB – Banco de Brasília;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sz="2400" dirty="0"/>
              <a:t>FUNDEFE – Fundo de Desenvolvimento do DF;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pt-BR" sz="2400" dirty="0"/>
              <a:t>FUNGER-DF – Fundo para a Geração de Emprego e Renda do DF.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 smtClean="0"/>
              <a:t> </a:t>
            </a:r>
            <a:r>
              <a:rPr lang="pt-BR" sz="2800" dirty="0"/>
              <a:t>Destaque para políticas voltadas para a redução do </a:t>
            </a:r>
            <a:r>
              <a:rPr lang="pt-BR" sz="2800" dirty="0" smtClean="0"/>
              <a:t>desemprego e da desigualdade.</a:t>
            </a:r>
            <a:endParaRPr lang="pt-BR" sz="28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28</a:t>
            </a:fld>
            <a:endParaRPr lang="pt-BR" dirty="0"/>
          </a:p>
        </p:txBody>
      </p:sp>
      <p:sp>
        <p:nvSpPr>
          <p:cNvPr id="5" name="Text Box 710"/>
          <p:cNvSpPr txBox="1">
            <a:spLocks noChangeArrowheads="1"/>
          </p:cNvSpPr>
          <p:nvPr/>
        </p:nvSpPr>
        <p:spPr bwMode="auto">
          <a:xfrm>
            <a:off x="0" y="-3577"/>
            <a:ext cx="9144000" cy="1200329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Política de aplicação dos recursos das agências financeiras oficiais de fomento</a:t>
            </a:r>
          </a:p>
        </p:txBody>
      </p:sp>
    </p:spTree>
    <p:extLst>
      <p:ext uri="{BB962C8B-B14F-4D97-AF65-F5344CB8AC3E}">
        <p14:creationId xmlns:p14="http://schemas.microsoft.com/office/powerpoint/2010/main" val="16278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752528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/>
              <a:t> Projetos de Lei que instituam ou majorem tributos devem estar acompanhados da estimativa do impacto da arrecadação.</a:t>
            </a:r>
            <a:endParaRPr lang="pt-BR" sz="2800" dirty="0">
              <a:solidFill>
                <a:srgbClr val="00B050"/>
              </a:solidFill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 smtClean="0"/>
              <a:t> </a:t>
            </a:r>
            <a:r>
              <a:rPr lang="pt-BR" sz="2800" dirty="0"/>
              <a:t>O Executivo deve encaminhar até 1º de Novembro de </a:t>
            </a:r>
            <a:r>
              <a:rPr lang="pt-BR" sz="2800" dirty="0" smtClean="0"/>
              <a:t>2017 </a:t>
            </a:r>
            <a:r>
              <a:rPr lang="pt-BR" sz="2800" dirty="0"/>
              <a:t>os projetos de lei com as pautas dos valores venais do IPTU e IPVA.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29</a:t>
            </a:fld>
            <a:endParaRPr lang="pt-BR" dirty="0"/>
          </a:p>
        </p:txBody>
      </p:sp>
      <p:sp>
        <p:nvSpPr>
          <p:cNvPr id="6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Alterações na Legislação Tributária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3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Objetivo da Audiência Pública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89203" y="1231679"/>
            <a:ext cx="8712968" cy="17042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pt-BR" sz="3200" dirty="0"/>
              <a:t>Levar ao conhecimento da população os aspectos técnicos, constitucionais e legais utilizados na elaboração da Lei de Diretrizes Orçamentárias – LDO.</a:t>
            </a:r>
          </a:p>
        </p:txBody>
      </p:sp>
    </p:spTree>
    <p:extLst>
      <p:ext uri="{BB962C8B-B14F-4D97-AF65-F5344CB8AC3E}">
        <p14:creationId xmlns:p14="http://schemas.microsoft.com/office/powerpoint/2010/main" val="307517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30</a:t>
            </a:fld>
            <a:endParaRPr lang="pt-BR" dirty="0"/>
          </a:p>
        </p:txBody>
      </p:sp>
      <p:sp>
        <p:nvSpPr>
          <p:cNvPr id="7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Política Tarifária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100" dirty="0"/>
              <a:t>  Justa remuneração do capital investido;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100" dirty="0" smtClean="0"/>
              <a:t>  </a:t>
            </a:r>
            <a:r>
              <a:rPr lang="pt-BR" sz="3100" dirty="0"/>
              <a:t>Aumento da eficiência e redução dos custos;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100" dirty="0" smtClean="0"/>
              <a:t>  </a:t>
            </a:r>
            <a:r>
              <a:rPr lang="pt-BR" sz="3100" dirty="0"/>
              <a:t>Foco nos benefícios aos usuários de baixa renda.</a:t>
            </a:r>
          </a:p>
          <a:p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194021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31</a:t>
            </a:fld>
            <a:endParaRPr lang="pt-BR" dirty="0"/>
          </a:p>
        </p:txBody>
      </p:sp>
      <p:sp>
        <p:nvSpPr>
          <p:cNvPr id="7" name="Text Box 710"/>
          <p:cNvSpPr txBox="1">
            <a:spLocks noChangeArrowheads="1"/>
          </p:cNvSpPr>
          <p:nvPr/>
        </p:nvSpPr>
        <p:spPr bwMode="auto">
          <a:xfrm>
            <a:off x="0" y="-27384"/>
            <a:ext cx="9144000" cy="1200329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Verificação do Cumprimento das Metas Fiscais e da Limitação de Empenho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/>
              <a:t> O </a:t>
            </a:r>
            <a:r>
              <a:rPr lang="pt-BR" sz="2800" b="1" dirty="0"/>
              <a:t>descumprimento </a:t>
            </a:r>
            <a:r>
              <a:rPr lang="pt-BR" sz="2800" dirty="0"/>
              <a:t>das metas de resultado primário ou nominal estabelecidas na LDO, implica aos Poderes e a Defensoria Pública a realização de limitação de empenho e movimentação financeira;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b="1" dirty="0" smtClean="0"/>
              <a:t> </a:t>
            </a:r>
            <a:r>
              <a:rPr lang="pt-BR" sz="2800" b="1" dirty="0"/>
              <a:t>Exceções: </a:t>
            </a:r>
            <a:r>
              <a:rPr lang="pt-BR" sz="2800" dirty="0"/>
              <a:t>recursos destinados às despesas que constituem obrigações constitucionais ou legais de execução; 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2800" dirty="0" smtClean="0"/>
              <a:t> </a:t>
            </a:r>
            <a:r>
              <a:rPr lang="pt-BR" sz="2800" b="1" dirty="0"/>
              <a:t>Prazo: </a:t>
            </a:r>
            <a:r>
              <a:rPr lang="pt-BR" sz="2800" dirty="0"/>
              <a:t>trinta dias subsequentes ao final de cada bimestre.</a:t>
            </a:r>
            <a:endParaRPr lang="pt-BR" sz="3100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pt-BR" sz="3100" dirty="0"/>
          </a:p>
          <a:p>
            <a:pPr algn="just">
              <a:buClr>
                <a:srgbClr val="FF0000"/>
              </a:buClr>
              <a:buNone/>
            </a:pPr>
            <a:endParaRPr lang="pt-BR" sz="3100" dirty="0"/>
          </a:p>
          <a:p>
            <a:pPr algn="just">
              <a:buClr>
                <a:srgbClr val="FF0000"/>
              </a:buClr>
              <a:buNone/>
            </a:pPr>
            <a:endParaRPr lang="pt-BR" sz="3100" dirty="0"/>
          </a:p>
          <a:p>
            <a:pPr algn="just">
              <a:buClr>
                <a:srgbClr val="FF0000"/>
              </a:buClr>
              <a:buNone/>
            </a:pPr>
            <a:endParaRPr lang="pt-BR" sz="3100" dirty="0"/>
          </a:p>
          <a:p>
            <a:pPr algn="just">
              <a:buClr>
                <a:srgbClr val="FF0000"/>
              </a:buClr>
              <a:buNone/>
            </a:pP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194021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ixaDeTexto 26"/>
          <p:cNvSpPr txBox="1"/>
          <p:nvPr/>
        </p:nvSpPr>
        <p:spPr>
          <a:xfrm>
            <a:off x="3059832" y="5877272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FIM</a:t>
            </a:r>
          </a:p>
        </p:txBody>
      </p:sp>
      <p:sp>
        <p:nvSpPr>
          <p:cNvPr id="2056" name="Rectangle 18"/>
          <p:cNvSpPr>
            <a:spLocks noChangeArrowheads="1"/>
          </p:cNvSpPr>
          <p:nvPr/>
        </p:nvSpPr>
        <p:spPr bwMode="auto">
          <a:xfrm>
            <a:off x="1412" y="6777038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057" name="Rectangle 19"/>
          <p:cNvSpPr>
            <a:spLocks noChangeArrowheads="1"/>
          </p:cNvSpPr>
          <p:nvPr/>
        </p:nvSpPr>
        <p:spPr bwMode="auto">
          <a:xfrm>
            <a:off x="1412" y="6707188"/>
            <a:ext cx="9144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8860368" y="6453188"/>
            <a:ext cx="283633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0" y="5805264"/>
            <a:ext cx="9144000" cy="762000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pt-BR" sz="4400" b="1" dirty="0">
              <a:solidFill>
                <a:schemeClr val="bg1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251520" y="1340768"/>
            <a:ext cx="85129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AGRADECEMOS A PRESENÇA DE TODOS</a:t>
            </a:r>
          </a:p>
          <a:p>
            <a:pPr algn="ctr"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</a:p>
          <a:p>
            <a:pPr algn="ctr">
              <a:defRPr/>
            </a:pPr>
            <a:endParaRPr lang="pt-BR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endParaRPr lang="pt-BR" sz="32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SUBSECRETARIA DE ORÇAMENTO PÚBLICO</a:t>
            </a:r>
          </a:p>
          <a:p>
            <a:pPr algn="ctr">
              <a:defRPr/>
            </a:pPr>
            <a:endParaRPr lang="pt-BR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endParaRPr lang="pt-BR" sz="2400" b="1" dirty="0">
              <a:solidFill>
                <a:srgbClr val="33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Anexo do Palácio do Buriti, 10º Andar</a:t>
            </a:r>
          </a:p>
          <a:p>
            <a:pPr algn="ctr">
              <a:defRPr/>
            </a:pPr>
            <a:r>
              <a:rPr lang="pt-BR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Contatos: </a:t>
            </a:r>
            <a:r>
              <a:rPr lang="pt-BR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3414.6257/3414.6254</a:t>
            </a:r>
            <a:endParaRPr lang="pt-BR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pt-BR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orcamento@seplag.df.gov.br</a:t>
            </a:r>
          </a:p>
          <a:p>
            <a:pPr algn="ctr">
              <a:defRPr/>
            </a:pPr>
            <a:endParaRPr lang="pt-BR" sz="2400" b="1" dirty="0">
              <a:solidFill>
                <a:srgbClr val="33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1"/>
            <a:ext cx="9144000" cy="765175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E8E7C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0" y="765176"/>
            <a:ext cx="9144000" cy="143544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0" y="18864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Secretaria de Estado de Planejamento, Orçamento e Gestão - SEPLAG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Informações Iniciais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17403" y="2852936"/>
            <a:ext cx="8712968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pt-BR" sz="2400" b="1" dirty="0"/>
              <a:t>PPA – Plano Plurianual</a:t>
            </a:r>
            <a:r>
              <a:rPr lang="pt-BR" sz="2400" dirty="0"/>
              <a:t>: Trata das ações que o Distrito Federal irá realizar durante o período de 4 anos. É a peça macro do planejamento público;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pt-BR" sz="2400" b="1" dirty="0">
                <a:solidFill>
                  <a:srgbClr val="0000FF"/>
                </a:solidFill>
              </a:rPr>
              <a:t>LDO – Lei de Diretrizes Orçamentárias</a:t>
            </a:r>
            <a:r>
              <a:rPr lang="pt-BR" sz="2400" dirty="0">
                <a:solidFill>
                  <a:srgbClr val="0000FF"/>
                </a:solidFill>
              </a:rPr>
              <a:t>: Elaborada anualmente. Estabelece os parâmetros para o orçamento a ser elaborado e executado;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pt-BR" sz="2400" b="1" dirty="0"/>
              <a:t>LOA – Lei Orçamentária Anual: </a:t>
            </a:r>
            <a:r>
              <a:rPr lang="pt-BR" sz="2400" dirty="0"/>
              <a:t>Elaborada anualmente. Define a programação orçamentária para o exercício, respeitando as ações estabelecidas no PPA e os parâmetros definidos na LDO.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587839" y="1475257"/>
            <a:ext cx="8342532" cy="1078335"/>
            <a:chOff x="732865" y="1586273"/>
            <a:chExt cx="8196143" cy="1078335"/>
          </a:xfrm>
        </p:grpSpPr>
        <p:sp>
          <p:nvSpPr>
            <p:cNvPr id="8" name="AutoShape 5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 rot="16200000">
              <a:off x="1639328" y="679810"/>
              <a:ext cx="1066800" cy="2879725"/>
            </a:xfrm>
            <a:prstGeom prst="can">
              <a:avLst>
                <a:gd name="adj" fmla="val 10222"/>
              </a:avLst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 algn="ctr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3200" b="1" dirty="0">
                  <a:solidFill>
                    <a:srgbClr val="0000CC"/>
                  </a:solidFill>
                </a:rPr>
                <a:t>Planejamento Orçamentário</a:t>
              </a:r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3635375" y="1700784"/>
              <a:ext cx="5293633" cy="963824"/>
              <a:chOff x="3635375" y="1700784"/>
              <a:chExt cx="5293633" cy="963824"/>
            </a:xfrm>
          </p:grpSpPr>
          <p:sp>
            <p:nvSpPr>
              <p:cNvPr id="10" name="Rectangle 3"/>
              <p:cNvSpPr>
                <a:spLocks noChangeArrowheads="1"/>
              </p:cNvSpPr>
              <p:nvPr/>
            </p:nvSpPr>
            <p:spPr bwMode="auto">
              <a:xfrm>
                <a:off x="5637537" y="1925178"/>
                <a:ext cx="1068371" cy="73942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sz="2800" b="1" dirty="0">
                    <a:solidFill>
                      <a:srgbClr val="FF0000"/>
                    </a:solidFill>
                  </a:rPr>
                  <a:t>LDO</a:t>
                </a:r>
              </a:p>
            </p:txBody>
          </p:sp>
          <p:sp>
            <p:nvSpPr>
              <p:cNvPr id="11" name="Rectangle 4"/>
              <p:cNvSpPr>
                <a:spLocks noChangeArrowheads="1"/>
              </p:cNvSpPr>
              <p:nvPr/>
            </p:nvSpPr>
            <p:spPr bwMode="auto">
              <a:xfrm>
                <a:off x="6982572" y="1916832"/>
                <a:ext cx="1946436" cy="73624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sz="2800" b="1" dirty="0">
                    <a:solidFill>
                      <a:srgbClr val="0000CC"/>
                    </a:solidFill>
                  </a:rPr>
                  <a:t>LOA</a:t>
                </a:r>
              </a:p>
            </p:txBody>
          </p:sp>
          <p:grpSp>
            <p:nvGrpSpPr>
              <p:cNvPr id="12" name="Grupo 11"/>
              <p:cNvGrpSpPr/>
              <p:nvPr/>
            </p:nvGrpSpPr>
            <p:grpSpPr>
              <a:xfrm>
                <a:off x="3635375" y="1700784"/>
                <a:ext cx="4320416" cy="216048"/>
                <a:chOff x="3635375" y="1700784"/>
                <a:chExt cx="4320416" cy="216048"/>
              </a:xfrm>
            </p:grpSpPr>
            <p:sp>
              <p:nvSpPr>
                <p:cNvPr id="14" name="Line 6"/>
                <p:cNvSpPr>
                  <a:spLocks noChangeShapeType="1"/>
                </p:cNvSpPr>
                <p:nvPr/>
              </p:nvSpPr>
              <p:spPr bwMode="auto">
                <a:xfrm>
                  <a:off x="4571464" y="1701572"/>
                  <a:ext cx="1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15" name="Line 9"/>
                <p:cNvSpPr>
                  <a:spLocks noChangeShapeType="1"/>
                </p:cNvSpPr>
                <p:nvPr/>
              </p:nvSpPr>
              <p:spPr bwMode="auto">
                <a:xfrm>
                  <a:off x="3635375" y="1700784"/>
                  <a:ext cx="4319593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16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6300192" y="1700808"/>
                  <a:ext cx="0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17" name="Line 6"/>
                <p:cNvSpPr>
                  <a:spLocks noChangeShapeType="1"/>
                </p:cNvSpPr>
                <p:nvPr/>
              </p:nvSpPr>
              <p:spPr bwMode="auto">
                <a:xfrm>
                  <a:off x="7955790" y="1700808"/>
                  <a:ext cx="1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</p:grpSp>
          <p:sp>
            <p:nvSpPr>
              <p:cNvPr id="13" name="Rectangle 3"/>
              <p:cNvSpPr>
                <a:spLocks noChangeArrowheads="1"/>
              </p:cNvSpPr>
              <p:nvPr/>
            </p:nvSpPr>
            <p:spPr bwMode="auto">
              <a:xfrm>
                <a:off x="3896138" y="1916832"/>
                <a:ext cx="1428411" cy="74777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sz="2800" b="1" dirty="0">
                    <a:solidFill>
                      <a:srgbClr val="0000CC"/>
                    </a:solidFill>
                  </a:rPr>
                  <a:t>PPA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0181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Ciclo Orçamentário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grpSp>
        <p:nvGrpSpPr>
          <p:cNvPr id="7" name="Group 4"/>
          <p:cNvGrpSpPr>
            <a:grpSpLocks noGrp="1" noChangeAspect="1"/>
          </p:cNvGrpSpPr>
          <p:nvPr/>
        </p:nvGrpSpPr>
        <p:grpSpPr bwMode="auto">
          <a:xfrm>
            <a:off x="-31282" y="-936171"/>
            <a:ext cx="9144000" cy="6858000"/>
            <a:chOff x="2319" y="6105"/>
            <a:chExt cx="7182" cy="5670"/>
          </a:xfrm>
          <a:gradFill flip="none" rotWithShape="1">
            <a:gsLst>
              <a:gs pos="50000">
                <a:srgbClr val="F8DB08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8" name="AutoShape 5"/>
            <p:cNvSpPr>
              <a:spLocks noChangeAspect="1" noChangeArrowheads="1"/>
            </p:cNvSpPr>
            <p:nvPr/>
          </p:nvSpPr>
          <p:spPr bwMode="auto">
            <a:xfrm>
              <a:off x="2319" y="6105"/>
              <a:ext cx="7182" cy="56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3526" y="8670"/>
              <a:ext cx="4804" cy="24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3235" y="10718"/>
              <a:ext cx="2495" cy="973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400" dirty="0">
                  <a:solidFill>
                    <a:srgbClr val="0000FF"/>
                  </a:solidFill>
                  <a:latin typeface="+mj-lt"/>
                </a:rPr>
                <a:t>Acompanhamento</a:t>
              </a:r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6278" y="10726"/>
              <a:ext cx="2516" cy="93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pt-BR" sz="2400" dirty="0">
                  <a:solidFill>
                    <a:srgbClr val="0000FF"/>
                  </a:solidFill>
                  <a:latin typeface="+mj-lt"/>
                </a:rPr>
                <a:t>Execução Orçamentária</a:t>
              </a: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7553" y="9491"/>
              <a:ext cx="1807" cy="100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400" dirty="0">
                  <a:solidFill>
                    <a:schemeClr val="bg1"/>
                  </a:solidFill>
                  <a:latin typeface="+mj-lt"/>
                </a:rPr>
                <a:t>LOA</a:t>
              </a: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>
              <a:off x="7093" y="8166"/>
              <a:ext cx="1984" cy="100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400" dirty="0">
                  <a:solidFill>
                    <a:schemeClr val="bg1"/>
                  </a:solidFill>
                  <a:latin typeface="+mj-lt"/>
                </a:rPr>
                <a:t>LDO</a:t>
              </a:r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5237" y="7928"/>
              <a:ext cx="1521" cy="87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400" dirty="0">
                  <a:solidFill>
                    <a:srgbClr val="0000FF"/>
                  </a:solidFill>
                  <a:latin typeface="+mj-lt"/>
                </a:rPr>
                <a:t>PPA</a:t>
              </a:r>
            </a:p>
          </p:txBody>
        </p:sp>
        <p:sp>
          <p:nvSpPr>
            <p:cNvPr id="15" name="AutoShape 14"/>
            <p:cNvSpPr>
              <a:spLocks noChangeArrowheads="1"/>
            </p:cNvSpPr>
            <p:nvPr/>
          </p:nvSpPr>
          <p:spPr bwMode="auto">
            <a:xfrm>
              <a:off x="2693" y="8166"/>
              <a:ext cx="2086" cy="99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400" dirty="0">
                  <a:solidFill>
                    <a:srgbClr val="0000CC"/>
                  </a:solidFill>
                  <a:latin typeface="+mj-lt"/>
                  <a:cs typeface="Arial" pitchFamily="34" charset="0"/>
                </a:rPr>
                <a:t>Controle</a:t>
              </a:r>
            </a:p>
            <a:p>
              <a:pPr>
                <a:defRPr/>
              </a:pPr>
              <a:endParaRPr lang="pt-BR" dirty="0"/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>
              <a:off x="2453" y="9419"/>
              <a:ext cx="2013" cy="106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pt-BR" sz="2400" dirty="0">
                  <a:solidFill>
                    <a:srgbClr val="0000CC"/>
                  </a:solidFill>
                  <a:latin typeface="+mj-lt"/>
                  <a:cs typeface="Arial" pitchFamily="34" charset="0"/>
                </a:rPr>
                <a:t>Avaliação</a:t>
              </a:r>
            </a:p>
          </p:txBody>
        </p:sp>
        <p:sp>
          <p:nvSpPr>
            <p:cNvPr id="17" name="AutoShape 26"/>
            <p:cNvSpPr>
              <a:spLocks noChangeArrowheads="1"/>
            </p:cNvSpPr>
            <p:nvPr/>
          </p:nvSpPr>
          <p:spPr bwMode="auto">
            <a:xfrm rot="16200000">
              <a:off x="5380" y="8696"/>
              <a:ext cx="1286" cy="248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4 w 21600"/>
                <a:gd name="T19" fmla="*/ 3164 h 21600"/>
                <a:gd name="T20" fmla="*/ 18436 w 21600"/>
                <a:gd name="T21" fmla="*/ 18436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8747" y="10876"/>
                  </a:moveTo>
                  <a:cubicBezTo>
                    <a:pt x="18747" y="10851"/>
                    <a:pt x="18748" y="10825"/>
                    <a:pt x="18748" y="10800"/>
                  </a:cubicBezTo>
                  <a:cubicBezTo>
                    <a:pt x="18748" y="6410"/>
                    <a:pt x="15189" y="2852"/>
                    <a:pt x="10800" y="2852"/>
                  </a:cubicBezTo>
                  <a:cubicBezTo>
                    <a:pt x="6410" y="2852"/>
                    <a:pt x="2852" y="6410"/>
                    <a:pt x="2852" y="10800"/>
                  </a:cubicBezTo>
                  <a:cubicBezTo>
                    <a:pt x="2852" y="15189"/>
                    <a:pt x="6410" y="18748"/>
                    <a:pt x="10800" y="18748"/>
                  </a:cubicBezTo>
                  <a:cubicBezTo>
                    <a:pt x="11926" y="18748"/>
                    <a:pt x="13040" y="18508"/>
                    <a:pt x="14067" y="18045"/>
                  </a:cubicBezTo>
                  <a:lnTo>
                    <a:pt x="15240" y="20644"/>
                  </a:lnTo>
                  <a:cubicBezTo>
                    <a:pt x="13844" y="21274"/>
                    <a:pt x="12331" y="21599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0834"/>
                    <a:pt x="21599" y="10869"/>
                    <a:pt x="21599" y="10904"/>
                  </a:cubicBezTo>
                  <a:lnTo>
                    <a:pt x="24299" y="10930"/>
                  </a:lnTo>
                  <a:lnTo>
                    <a:pt x="20133" y="15016"/>
                  </a:lnTo>
                  <a:lnTo>
                    <a:pt x="16047" y="10850"/>
                  </a:lnTo>
                  <a:lnTo>
                    <a:pt x="18747" y="10876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extrusionH="76200">
              <a:extrusionClr>
                <a:srgbClr val="FFC000"/>
              </a:extrusionClr>
            </a:sp3d>
          </p:spPr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</p:grpSp>
      <p:sp>
        <p:nvSpPr>
          <p:cNvPr id="3" name="Retângulo 2"/>
          <p:cNvSpPr/>
          <p:nvPr/>
        </p:nvSpPr>
        <p:spPr>
          <a:xfrm>
            <a:off x="4479634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pt-BR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94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17"/>
          <p:cNvGrpSpPr/>
          <p:nvPr/>
        </p:nvGrpSpPr>
        <p:grpSpPr>
          <a:xfrm>
            <a:off x="539552" y="1844824"/>
            <a:ext cx="7799014" cy="1066800"/>
            <a:chOff x="756170" y="4077073"/>
            <a:chExt cx="7799014" cy="1066800"/>
          </a:xfrm>
        </p:grpSpPr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 rot="-5400000">
              <a:off x="1662633" y="3170610"/>
              <a:ext cx="1066800" cy="2879725"/>
            </a:xfrm>
            <a:prstGeom prst="can">
              <a:avLst>
                <a:gd name="adj" fmla="val 12859"/>
              </a:avLst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3200" b="1" dirty="0">
                  <a:solidFill>
                    <a:srgbClr val="0000CC"/>
                  </a:solidFill>
                </a:rPr>
                <a:t>Órgãos de Controle </a:t>
              </a:r>
            </a:p>
          </p:txBody>
        </p:sp>
        <p:sp>
          <p:nvSpPr>
            <p:cNvPr id="20" name="Rectangle 2"/>
            <p:cNvSpPr>
              <a:spLocks noChangeArrowheads="1"/>
            </p:cNvSpPr>
            <p:nvPr/>
          </p:nvSpPr>
          <p:spPr bwMode="auto">
            <a:xfrm>
              <a:off x="3923436" y="4509120"/>
              <a:ext cx="1218926" cy="57209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2400" b="1" dirty="0">
                  <a:solidFill>
                    <a:srgbClr val="0000CC"/>
                  </a:solidFill>
                </a:rPr>
                <a:t>CGDF</a:t>
              </a:r>
            </a:p>
          </p:txBody>
        </p:sp>
        <p:sp>
          <p:nvSpPr>
            <p:cNvPr id="21" name="Rectangle 3"/>
            <p:cNvSpPr>
              <a:spLocks noChangeArrowheads="1"/>
            </p:cNvSpPr>
            <p:nvPr/>
          </p:nvSpPr>
          <p:spPr bwMode="auto">
            <a:xfrm>
              <a:off x="5723820" y="4509120"/>
              <a:ext cx="1161185" cy="55778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2400" b="1" dirty="0">
                  <a:solidFill>
                    <a:srgbClr val="0000CC"/>
                  </a:solidFill>
                </a:rPr>
                <a:t>CLDF</a:t>
              </a: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7308304" y="4509121"/>
              <a:ext cx="1246880" cy="55779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2400" b="1" dirty="0">
                  <a:solidFill>
                    <a:srgbClr val="0000CC"/>
                  </a:solidFill>
                </a:rPr>
                <a:t>TCDF</a:t>
              </a:r>
            </a:p>
          </p:txBody>
        </p:sp>
        <p:grpSp>
          <p:nvGrpSpPr>
            <p:cNvPr id="6" name="Grupo 22"/>
            <p:cNvGrpSpPr/>
            <p:nvPr/>
          </p:nvGrpSpPr>
          <p:grpSpPr>
            <a:xfrm>
              <a:off x="3589534" y="4102125"/>
              <a:ext cx="4392488" cy="369418"/>
              <a:chOff x="3588949" y="1581821"/>
              <a:chExt cx="4392488" cy="369418"/>
            </a:xfrm>
          </p:grpSpPr>
          <p:sp>
            <p:nvSpPr>
              <p:cNvPr id="24" name="Line 6"/>
              <p:cNvSpPr>
                <a:spLocks noChangeShapeType="1"/>
              </p:cNvSpPr>
              <p:nvPr/>
            </p:nvSpPr>
            <p:spPr bwMode="auto">
              <a:xfrm flipH="1">
                <a:off x="4509379" y="1591176"/>
                <a:ext cx="544" cy="360063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3588949" y="1581821"/>
                <a:ext cx="4392488" cy="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 type="none" w="sm" len="sm"/>
                <a:tailEnd type="none" w="sm" len="sm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  <p:sp>
            <p:nvSpPr>
              <p:cNvPr id="26" name="Line 6"/>
              <p:cNvSpPr>
                <a:spLocks noChangeShapeType="1"/>
              </p:cNvSpPr>
              <p:nvPr/>
            </p:nvSpPr>
            <p:spPr bwMode="auto">
              <a:xfrm flipH="1">
                <a:off x="6325787" y="1591176"/>
                <a:ext cx="9" cy="359299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  <p:sp>
            <p:nvSpPr>
              <p:cNvPr id="27" name="Line 6"/>
              <p:cNvSpPr>
                <a:spLocks noChangeShapeType="1"/>
              </p:cNvSpPr>
              <p:nvPr/>
            </p:nvSpPr>
            <p:spPr bwMode="auto">
              <a:xfrm flipH="1">
                <a:off x="7968861" y="1591176"/>
                <a:ext cx="594" cy="359299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</p:grpSp>
      </p:grpSp>
      <p:grpSp>
        <p:nvGrpSpPr>
          <p:cNvPr id="7" name="Grupo 27"/>
          <p:cNvGrpSpPr/>
          <p:nvPr/>
        </p:nvGrpSpPr>
        <p:grpSpPr>
          <a:xfrm>
            <a:off x="539552" y="4005064"/>
            <a:ext cx="7848277" cy="1440160"/>
            <a:chOff x="756171" y="5157191"/>
            <a:chExt cx="7848277" cy="1440160"/>
          </a:xfr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grpSpPr>
        <p:sp>
          <p:nvSpPr>
            <p:cNvPr id="29" name="AutoShape 8"/>
            <p:cNvSpPr>
              <a:spLocks noChangeArrowheads="1"/>
            </p:cNvSpPr>
            <p:nvPr/>
          </p:nvSpPr>
          <p:spPr bwMode="auto">
            <a:xfrm rot="-5400000">
              <a:off x="1475954" y="4437408"/>
              <a:ext cx="1440160" cy="2879725"/>
            </a:xfrm>
            <a:prstGeom prst="can">
              <a:avLst>
                <a:gd name="adj" fmla="val 1549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3200" b="1" dirty="0">
                  <a:solidFill>
                    <a:srgbClr val="0000CC"/>
                  </a:solidFill>
                </a:rPr>
                <a:t>Participação Popular</a:t>
              </a:r>
            </a:p>
          </p:txBody>
        </p:sp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3585271" y="5179096"/>
              <a:ext cx="2804203" cy="4"/>
            </a:xfrm>
            <a:prstGeom prst="line">
              <a:avLst/>
            </a:prstGeom>
            <a:grpFill/>
            <a:ln w="38100">
              <a:solidFill>
                <a:schemeClr val="tx1">
                  <a:lumMod val="75000"/>
                </a:schemeClr>
              </a:solidFill>
              <a:round/>
              <a:headEnd type="none" w="sm" len="sm"/>
              <a:tailEnd type="none" w="sm" len="sm"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eaLnBrk="0" hangingPunct="0">
                <a:buClr>
                  <a:schemeClr val="tx2"/>
                </a:buClr>
                <a:buSzPct val="70000"/>
                <a:buFont typeface="Wingdings" pitchFamily="2" charset="2"/>
                <a:buChar char="l"/>
                <a:defRPr/>
              </a:pPr>
              <a:endParaRPr lang="pt-BR" dirty="0">
                <a:latin typeface="Arial" pitchFamily="34" charset="0"/>
              </a:endParaRPr>
            </a:p>
          </p:txBody>
        </p:sp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4175323" y="5589239"/>
              <a:ext cx="4429125" cy="347663"/>
            </a:xfrm>
            <a:prstGeom prst="rect">
              <a:avLst/>
            </a:prstGeom>
            <a:grpFill/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2400" b="1" dirty="0">
                  <a:solidFill>
                    <a:srgbClr val="0000CC"/>
                  </a:solidFill>
                </a:rPr>
                <a:t>Audiência Pública </a:t>
              </a:r>
            </a:p>
          </p:txBody>
        </p:sp>
        <p:sp>
          <p:nvSpPr>
            <p:cNvPr id="32" name="Rectangle 3"/>
            <p:cNvSpPr>
              <a:spLocks noChangeArrowheads="1"/>
            </p:cNvSpPr>
            <p:nvPr/>
          </p:nvSpPr>
          <p:spPr bwMode="auto">
            <a:xfrm>
              <a:off x="4175323" y="6143879"/>
              <a:ext cx="4429125" cy="368962"/>
            </a:xfrm>
            <a:prstGeom prst="rect">
              <a:avLst/>
            </a:prstGeom>
            <a:grpFill/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endParaRPr lang="pt-BR" sz="1600" b="1" dirty="0"/>
            </a:p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endParaRPr lang="pt-BR" sz="1800" b="1" dirty="0"/>
            </a:p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2400" b="1" dirty="0">
                  <a:solidFill>
                    <a:srgbClr val="0000CC"/>
                  </a:solidFill>
                </a:rPr>
                <a:t>Portal da Transparência</a:t>
              </a:r>
            </a:p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endParaRPr lang="pt-BR" sz="3200" b="1" dirty="0"/>
            </a:p>
          </p:txBody>
        </p:sp>
      </p:grp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6293D-70F4-4A83-BEA0-FC00FBB64815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 flipH="1">
            <a:off x="6156176" y="4005064"/>
            <a:ext cx="9" cy="359299"/>
          </a:xfrm>
          <a:prstGeom prst="line">
            <a:avLst/>
          </a:prstGeom>
          <a:noFill/>
          <a:ln w="38100">
            <a:solidFill>
              <a:schemeClr val="tx1">
                <a:lumMod val="75000"/>
              </a:schemeClr>
            </a:solidFill>
            <a:round/>
            <a:headEnd/>
            <a:tailEnd type="triangle" w="med" len="med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eaLnBrk="0" hangingPunct="0">
              <a:buClr>
                <a:schemeClr val="tx2"/>
              </a:buClr>
              <a:buSzPct val="70000"/>
              <a:buFont typeface="Wingdings" pitchFamily="2" charset="2"/>
              <a:buChar char="l"/>
              <a:defRPr/>
            </a:pPr>
            <a:endParaRPr lang="pt-BR" dirty="0">
              <a:latin typeface="Arial" pitchFamily="34" charset="0"/>
            </a:endParaRPr>
          </a:p>
        </p:txBody>
      </p:sp>
      <p:sp>
        <p:nvSpPr>
          <p:cNvPr id="33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Controle e Acompanhamento Social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3958704" y="5601511"/>
            <a:ext cx="4429125" cy="36896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pt-BR" sz="1600" b="1" dirty="0"/>
          </a:p>
          <a:p>
            <a:pPr algn="ctr"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pt-BR" sz="1800" b="1" dirty="0"/>
          </a:p>
          <a:p>
            <a:pPr algn="ctr"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sz="2400" b="1" dirty="0" smtClean="0">
                <a:solidFill>
                  <a:srgbClr val="0000CC"/>
                </a:solidFill>
              </a:rPr>
              <a:t>Ouvidorias</a:t>
            </a:r>
            <a:endParaRPr lang="pt-BR" sz="2400" b="1" dirty="0">
              <a:solidFill>
                <a:srgbClr val="0000CC"/>
              </a:solidFill>
            </a:endParaRPr>
          </a:p>
          <a:p>
            <a:pPr algn="ctr"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30307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7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139328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Abrangência da LDO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1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 anchor="ctr">
            <a:normAutofit/>
          </a:bodyPr>
          <a:lstStyle/>
          <a:p>
            <a:pPr marL="0" indent="0" algn="ctr">
              <a:buNone/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DE DIRETRIZES ORÇAMENTÁRIAS - LDO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1"/>
            <a:ext cx="9144000" cy="765175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E8E7C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0" y="18864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6666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Secretaria de Estado de Planejamento, Orçamento e Gestão - SEPLAG</a:t>
            </a:r>
          </a:p>
        </p:txBody>
      </p:sp>
    </p:spTree>
    <p:extLst>
      <p:ext uri="{BB962C8B-B14F-4D97-AF65-F5344CB8AC3E}">
        <p14:creationId xmlns:p14="http://schemas.microsoft.com/office/powerpoint/2010/main" val="308345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7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Abrangência da LDO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1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100" dirty="0"/>
              <a:t> É uma Lei de </a:t>
            </a:r>
            <a:r>
              <a:rPr lang="pt-BR" sz="3100" b="1" dirty="0"/>
              <a:t>iniciativa exclusiva </a:t>
            </a:r>
            <a:r>
              <a:rPr lang="pt-BR" sz="3100" dirty="0"/>
              <a:t>do Poder Executivo;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pt-BR" sz="3100" dirty="0" smtClean="0"/>
              <a:t> </a:t>
            </a:r>
            <a:r>
              <a:rPr lang="pt-BR" sz="3100" b="1" dirty="0"/>
              <a:t>Compreende</a:t>
            </a:r>
            <a:r>
              <a:rPr lang="pt-BR" sz="3100" dirty="0"/>
              <a:t> os Poderes Executivo, Legislativo e a Defensoria Pública</a:t>
            </a:r>
            <a:r>
              <a:rPr lang="pt-BR" sz="3100" b="1" dirty="0">
                <a:solidFill>
                  <a:srgbClr val="0000FF"/>
                </a:solidFill>
              </a:rPr>
              <a:t> </a:t>
            </a:r>
            <a:r>
              <a:rPr lang="pt-BR" sz="3100" dirty="0"/>
              <a:t>do Distrito Federal</a:t>
            </a:r>
            <a:r>
              <a:rPr lang="pt-BR" sz="3100" dirty="0" smtClean="0"/>
              <a:t>;</a:t>
            </a: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35298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0"/>
          <p:cNvSpPr txBox="1">
            <a:spLocks noChangeArrowheads="1"/>
          </p:cNvSpPr>
          <p:nvPr/>
        </p:nvSpPr>
        <p:spPr bwMode="auto">
          <a:xfrm>
            <a:off x="0" y="750"/>
            <a:ext cx="9144000" cy="646331"/>
          </a:xfrm>
          <a:prstGeom prst="rect">
            <a:avLst/>
          </a:prstGeom>
          <a:gradFill rotWithShape="1">
            <a:gsLst>
              <a:gs pos="0">
                <a:srgbClr val="CAC992"/>
              </a:gs>
              <a:gs pos="100000">
                <a:srgbClr val="5D5D44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Fundamentação Legal...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17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32298" y="980728"/>
            <a:ext cx="8640960" cy="35394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dirty="0">
                <a:cs typeface="Arial" pitchFamily="34" charset="0"/>
              </a:rPr>
              <a:t> Constituição Federal (art. 165);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dirty="0" smtClean="0">
                <a:cs typeface="Arial" pitchFamily="34" charset="0"/>
              </a:rPr>
              <a:t> </a:t>
            </a:r>
            <a:r>
              <a:rPr lang="pt-BR" sz="3200" dirty="0">
                <a:cs typeface="Arial" pitchFamily="34" charset="0"/>
              </a:rPr>
              <a:t>Lei Orgânica do Distrito Federal (art. 149);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pt-BR" sz="3200" dirty="0" smtClean="0">
                <a:cs typeface="Arial" pitchFamily="34" charset="0"/>
              </a:rPr>
              <a:t> </a:t>
            </a:r>
            <a:r>
              <a:rPr lang="pt-BR" sz="3200" dirty="0">
                <a:cs typeface="Arial" pitchFamily="34" charset="0"/>
              </a:rPr>
              <a:t>LRF – Lei Complementar nº 101/2000 (art. 4º).</a:t>
            </a:r>
          </a:p>
          <a:p>
            <a:pPr marL="914400" lvl="1" indent="-45720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pt-BR" sz="3200" dirty="0">
                <a:solidFill>
                  <a:srgbClr val="0000FF"/>
                </a:solidFill>
                <a:cs typeface="Arial" pitchFamily="34" charset="0"/>
              </a:rPr>
              <a:t>Audiência Pública</a:t>
            </a:r>
            <a:r>
              <a:rPr lang="pt-BR" sz="3200" dirty="0">
                <a:cs typeface="Arial" pitchFamily="34" charset="0"/>
              </a:rPr>
              <a:t> (art. 48).</a:t>
            </a:r>
          </a:p>
          <a:p>
            <a:pPr>
              <a:buClr>
                <a:srgbClr val="FF0000"/>
              </a:buClr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pt-BR" sz="3200" b="1" dirty="0">
              <a:solidFill>
                <a:schemeClr val="bg2">
                  <a:lumMod val="25000"/>
                </a:schemeClr>
              </a:solidFill>
              <a:cs typeface="Arial" pitchFamily="34" charset="0"/>
            </a:endParaRPr>
          </a:p>
          <a:p>
            <a:pPr>
              <a:buClr>
                <a:srgbClr val="FF0000"/>
              </a:buClr>
              <a:defRPr/>
            </a:pPr>
            <a:r>
              <a:rPr lang="pt-BR" sz="3200" b="1" dirty="0">
                <a:solidFill>
                  <a:schemeClr val="bg2">
                    <a:lumMod val="25000"/>
                  </a:schemeClr>
                </a:solidFill>
                <a:cs typeface="Arial" pitchFamily="34" charset="0"/>
              </a:rPr>
              <a:t>  </a:t>
            </a:r>
            <a:endParaRPr lang="pt-BR" sz="2400" b="1" i="1" dirty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38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57150">
          <a:solidFill>
            <a:srgbClr val="FF0000"/>
          </a:solidFill>
          <a:prstDash val="solid"/>
        </a:ln>
      </a:spPr>
      <a:bodyPr rtlCol="0" anchor="ctr"/>
      <a:lstStyle>
        <a:defPPr algn="ctr">
          <a:defRPr dirty="0">
            <a:solidFill>
              <a:srgbClr val="0000FF"/>
            </a:solidFill>
          </a:defRPr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3611</TotalTime>
  <Words>1895</Words>
  <Application>Microsoft Office PowerPoint</Application>
  <PresentationFormat>Apresentação na tela (4:3)</PresentationFormat>
  <Paragraphs>264</Paragraphs>
  <Slides>32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Abrangência da LDO</vt:lpstr>
      <vt:lpstr>Abrangência da LDO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Abrangência da LDO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pablo.pereira</dc:creator>
  <cp:lastModifiedBy>Monica Yumi Harada</cp:lastModifiedBy>
  <cp:revision>423</cp:revision>
  <cp:lastPrinted>2017-04-24T17:59:38Z</cp:lastPrinted>
  <dcterms:created xsi:type="dcterms:W3CDTF">2013-05-10T14:16:05Z</dcterms:created>
  <dcterms:modified xsi:type="dcterms:W3CDTF">2017-04-26T21:08:41Z</dcterms:modified>
</cp:coreProperties>
</file>