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5" r:id="rId3"/>
    <p:sldId id="258" r:id="rId4"/>
    <p:sldId id="259" r:id="rId5"/>
    <p:sldId id="260" r:id="rId6"/>
    <p:sldId id="261" r:id="rId7"/>
    <p:sldId id="274" r:id="rId8"/>
    <p:sldId id="277" r:id="rId9"/>
    <p:sldId id="278" r:id="rId10"/>
    <p:sldId id="279" r:id="rId11"/>
    <p:sldId id="280" r:id="rId12"/>
    <p:sldId id="282" r:id="rId13"/>
    <p:sldId id="283" r:id="rId14"/>
    <p:sldId id="270" r:id="rId15"/>
    <p:sldId id="286" r:id="rId16"/>
    <p:sldId id="288" r:id="rId17"/>
    <p:sldId id="271" r:id="rId18"/>
    <p:sldId id="257" r:id="rId19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FF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1219200" y="3886200"/>
            <a:ext cx="6858000" cy="99060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219200" y="5124450"/>
            <a:ext cx="6858000" cy="53340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>
            <a:lvl1pPr>
              <a:defRPr sz="1400"/>
            </a:lvl1pPr>
          </a:lstStyle>
          <a:p>
            <a:fld id="{ACDF6120-F1F0-4C60-9FE9-39AC71A9C79D}" type="datetimeFigureOut">
              <a:rPr lang="en-US" smtClean="0"/>
              <a:pPr/>
              <a:t>4/24/2012</a:t>
            </a:fld>
            <a:endParaRPr lang="en-US" sz="1600" dirty="0"/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1216152" y="6355080"/>
            <a:ext cx="1219200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21" name="Retângulo 20"/>
          <p:cNvSpPr/>
          <p:nvPr/>
        </p:nvSpPr>
        <p:spPr>
          <a:xfrm>
            <a:off x="904875" y="3648075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Retângulo 32"/>
          <p:cNvSpPr/>
          <p:nvPr/>
        </p:nvSpPr>
        <p:spPr>
          <a:xfrm>
            <a:off x="914400" y="5048250"/>
            <a:ext cx="7315200" cy="68580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Retângulo 21"/>
          <p:cNvSpPr/>
          <p:nvPr/>
        </p:nvSpPr>
        <p:spPr>
          <a:xfrm>
            <a:off x="904875" y="3648075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tângulo 31"/>
          <p:cNvSpPr/>
          <p:nvPr/>
        </p:nvSpPr>
        <p:spPr>
          <a:xfrm>
            <a:off x="914400" y="5048250"/>
            <a:ext cx="228600" cy="68580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Triângulo isósceles 7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 rot="5400000">
            <a:off x="3629607" y="3201952"/>
            <a:ext cx="585216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8229600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219200" y="2971800"/>
            <a:ext cx="6858000" cy="10668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295400" y="4267200"/>
            <a:ext cx="6781800" cy="114300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>
          <a:xfrm>
            <a:off x="6400800" y="6355080"/>
            <a:ext cx="2286000" cy="365760"/>
          </a:xfrm>
        </p:spPr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2898648" y="6355080"/>
            <a:ext cx="3474720" cy="365760"/>
          </a:xfrm>
        </p:spPr>
        <p:txBody>
          <a:bodyPr/>
          <a:lstStyle/>
          <a:p>
            <a:endParaRPr kumimoji="0" lang="en-US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1069848" y="6355080"/>
            <a:ext cx="1520952" cy="365760"/>
          </a:xfrm>
        </p:spPr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 dirty="0"/>
          </a:p>
        </p:txBody>
      </p:sp>
      <p:sp>
        <p:nvSpPr>
          <p:cNvPr id="7" name="Retângulo 6"/>
          <p:cNvSpPr/>
          <p:nvPr/>
        </p:nvSpPr>
        <p:spPr>
          <a:xfrm>
            <a:off x="914400" y="2819400"/>
            <a:ext cx="7315200" cy="128016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914400" y="2819400"/>
            <a:ext cx="228600" cy="128016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219200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632198" y="1216152"/>
            <a:ext cx="4041648" cy="493776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285875"/>
            <a:ext cx="4040188" cy="68580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648200" y="1295400"/>
            <a:ext cx="4041775" cy="68580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648200" y="2133600"/>
            <a:ext cx="4038600" cy="40386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600" cy="914400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Triângulo isósceles 5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6324600" y="304800"/>
            <a:ext cx="2514600" cy="83820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324600" y="1219200"/>
            <a:ext cx="2514600" cy="4843463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 rot="5400000">
            <a:off x="3160645" y="3324225"/>
            <a:ext cx="603504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>
          <a:xfrm>
            <a:off x="304800" y="304800"/>
            <a:ext cx="5715000" cy="5715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500856"/>
            <a:ext cx="8229600" cy="674688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457200" y="1905000"/>
            <a:ext cx="8229600" cy="4270248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219200"/>
            <a:ext cx="8229600" cy="53340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DF6120-F1F0-4C60-9FE9-39AC71A9C79D}" type="datetimeFigureOut">
              <a:rPr lang="en-US" smtClean="0"/>
              <a:pPr/>
              <a:t>4/24/2012</a:t>
            </a:fld>
            <a:endParaRPr lang="en-US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A7C8D44-3667-46F6-9772-CC52308E2A7F}" type="slidenum">
              <a:rPr kumimoji="0" lang="en-US" smtClean="0"/>
              <a:pPr/>
              <a:t>‹nº›</a:t>
            </a:fld>
            <a:endParaRPr kumimoji="0"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Triângulo isósceles 8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tângulo 9"/>
          <p:cNvSpPr/>
          <p:nvPr/>
        </p:nvSpPr>
        <p:spPr>
          <a:xfrm>
            <a:off x="457200" y="500856"/>
            <a:ext cx="182880" cy="68580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99060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457200" y="1219200"/>
            <a:ext cx="8229600" cy="4910328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6400800" y="6356350"/>
            <a:ext cx="2289048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ACDF6120-F1F0-4C60-9FE9-39AC71A9C79D}" type="datetimeFigureOut">
              <a:rPr lang="en-US" smtClean="0"/>
              <a:pPr/>
              <a:t>4/24/2012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2898648" y="6356350"/>
            <a:ext cx="3505200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r" eaLnBrk="1" latinLnBrk="0" hangingPunct="1"/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612648" y="6356350"/>
            <a:ext cx="19812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pPr algn="l" eaLnBrk="1" latinLnBrk="0" hangingPunct="1"/>
            <a:fld id="{EA7C8D44-3667-46F6-9772-CC52308E2A7F}" type="slidenum">
              <a:rPr kumimoji="0" lang="en-US" smtClean="0"/>
              <a:pPr algn="l" eaLnBrk="1" latinLnBrk="0" hangingPunct="1"/>
              <a:t>‹nº›</a:t>
            </a:fld>
            <a:endParaRPr kumimoji="0" lang="en-US" sz="1600" dirty="0">
              <a:solidFill>
                <a:schemeClr val="tx2"/>
              </a:solidFill>
            </a:endParaRPr>
          </a:p>
        </p:txBody>
      </p:sp>
      <p:sp>
        <p:nvSpPr>
          <p:cNvPr id="28" name="Conector reto 27"/>
          <p:cNvSpPr>
            <a:spLocks noChangeShapeType="1"/>
          </p:cNvSpPr>
          <p:nvPr/>
        </p:nvSpPr>
        <p:spPr bwMode="auto">
          <a:xfrm>
            <a:off x="457200" y="6353175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Conector reto 28"/>
          <p:cNvSpPr>
            <a:spLocks noChangeShapeType="1"/>
          </p:cNvSpPr>
          <p:nvPr/>
        </p:nvSpPr>
        <p:spPr bwMode="auto">
          <a:xfrm>
            <a:off x="457200" y="114300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Triângulo isósceles 9"/>
          <p:cNvSpPr>
            <a:spLocks noChangeAspect="1"/>
          </p:cNvSpPr>
          <p:nvPr/>
        </p:nvSpPr>
        <p:spPr>
          <a:xfrm rot="5400000">
            <a:off x="419100" y="6467475"/>
            <a:ext cx="190849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755576" y="3356992"/>
            <a:ext cx="7650088" cy="1879848"/>
          </a:xfrm>
        </p:spPr>
        <p:txBody>
          <a:bodyPr>
            <a:normAutofit fontScale="90000"/>
          </a:bodyPr>
          <a:lstStyle/>
          <a:p>
            <a:r>
              <a:rPr lang="pt-BR" sz="4400" dirty="0" smtClean="0">
                <a:solidFill>
                  <a:schemeClr val="accent2">
                    <a:lumMod val="50000"/>
                  </a:schemeClr>
                </a:solidFill>
              </a:rPr>
              <a:t>Audiência Pública</a:t>
            </a:r>
            <a:br>
              <a:rPr lang="pt-BR" sz="4400" dirty="0" smtClean="0">
                <a:solidFill>
                  <a:schemeClr val="accent2">
                    <a:lumMod val="50000"/>
                  </a:schemeClr>
                </a:solidFill>
              </a:rPr>
            </a:br>
            <a:r>
              <a:rPr lang="pt-BR" dirty="0" smtClean="0"/>
              <a:t/>
            </a:r>
            <a:br>
              <a:rPr lang="pt-BR" dirty="0" smtClean="0"/>
            </a:br>
            <a:r>
              <a:rPr lang="pt-BR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Projeto de Lei de Diretrizes Orçamentárias - 2013 </a:t>
            </a:r>
            <a:br>
              <a:rPr lang="pt-BR" sz="4400" b="1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pt-BR" b="1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 cstate="print">
            <a:lum bright="48000" contrast="-44000"/>
          </a:blip>
          <a:srcRect/>
          <a:stretch>
            <a:fillRect/>
          </a:stretch>
        </p:blipFill>
        <p:spPr bwMode="auto">
          <a:xfrm>
            <a:off x="683568" y="692696"/>
            <a:ext cx="2276695" cy="2232247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1028" name="Rectangle 4"/>
          <p:cNvSpPr>
            <a:spLocks noChangeArrowheads="1"/>
          </p:cNvSpPr>
          <p:nvPr/>
        </p:nvSpPr>
        <p:spPr bwMode="auto">
          <a:xfrm>
            <a:off x="2555776" y="548680"/>
            <a:ext cx="5976664" cy="11387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76176" rIns="-53958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cs typeface="Arial" pitchFamily="34" charset="0"/>
              </a:rPr>
              <a:t>GOVERNO DO DISTRITO FEDERAL</a:t>
            </a:r>
            <a:endParaRPr kumimoji="0" lang="pt-BR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pt-BR" sz="16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SECRETARIA DE PLANEJAMENTO E ORÇAMENTO</a:t>
            </a:r>
            <a:endParaRPr kumimoji="0" lang="pt-BR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endParaRPr kumimoji="0" lang="pt-BR" sz="9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2700338" algn="ctr"/>
                <a:tab pos="5400675" algn="r"/>
              </a:tabLst>
            </a:pPr>
            <a:r>
              <a:rPr kumimoji="0" lang="pt-BR" sz="280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Baskerville Old Face" pitchFamily="18" charset="0"/>
                <a:ea typeface="Times New Roman" pitchFamily="18" charset="0"/>
                <a:cs typeface="Arial" pitchFamily="34" charset="0"/>
              </a:rPr>
              <a:t>Subsecretaria de Orçamento Público</a:t>
            </a:r>
            <a:endParaRPr kumimoji="0" lang="pt-BR" sz="600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Baskerville Old Face" pitchFamily="18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68313" y="333375"/>
            <a:ext cx="8358187" cy="6408738"/>
          </a:xfrm>
        </p:spPr>
        <p:txBody>
          <a:bodyPr/>
          <a:lstStyle/>
          <a:p>
            <a:pPr algn="just">
              <a:defRPr/>
            </a:pPr>
            <a:endParaRPr lang="pt-BR" sz="1100" dirty="0" smtClean="0">
              <a:solidFill>
                <a:srgbClr val="002060"/>
              </a:solidFill>
              <a:effectLst/>
            </a:endParaRPr>
          </a:p>
          <a:p>
            <a:pPr>
              <a:defRPr/>
            </a:pPr>
            <a:endParaRPr lang="pt-BR" dirty="0">
              <a:solidFill>
                <a:srgbClr val="0000CC"/>
              </a:solidFill>
            </a:endParaRP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107255" y="72008"/>
            <a:ext cx="8785225" cy="6669360"/>
          </a:xfrm>
          <a:prstGeom prst="rect">
            <a:avLst/>
          </a:prstGeom>
        </p:spPr>
        <p:txBody>
          <a:bodyPr vert="horz">
            <a:normAutofit fontScale="92500" lnSpcReduction="10000"/>
          </a:bodyPr>
          <a:lstStyle/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200" b="1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COMPOSIÇÃO DA RCL: 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300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     = Receitas tributárias   +  patrimoniais  +  industriais  +  agropecuárias  +  contribuições  +  de serviços +  de transferências correntes +    outras receitas correntes  +  os valores do Fundo Constitucional do DF não aplicados no custeio de pessoal   +  contribuições p/o RPPS e   compensações financeiras entre os Regimes Geral e Próprios de Previdência Social, deduzidas estas duas últimas e outras legalmente estabelecidas, excluídas as duplas contagens;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2800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EMPRESAS ESTATAIS: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     As empresas estatais que dependam de recursos do Tesouro do GDF para o custeio de sua manutenção e funcionamento assumem as mesmas condições dos demais órgãos dos Orçamentos Fiscal e da Seguridade Social;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115000"/>
              <a:buFont typeface="Wingdings 2" pitchFamily="18" charset="2"/>
              <a:buChar char=""/>
              <a:tabLst/>
              <a:defRPr/>
            </a:pPr>
            <a:endParaRPr kumimoji="0" 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115000"/>
              <a:buFont typeface="Wingdings 2" pitchFamily="18" charset="2"/>
              <a:buChar char=""/>
              <a:tabLst/>
              <a:defRPr/>
            </a:pPr>
            <a:endParaRPr kumimoji="0" lang="pt-BR" sz="23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76000"/>
              <a:buFont typeface="Wingdings" pitchFamily="2" charset="2"/>
              <a:buNone/>
              <a:tabLst/>
              <a:defRPr/>
            </a:pPr>
            <a:endParaRPr kumimoji="0" lang="pt-BR" sz="1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428625" y="928688"/>
            <a:ext cx="8501063" cy="5286375"/>
          </a:xfrm>
        </p:spPr>
        <p:txBody>
          <a:bodyPr/>
          <a:lstStyle/>
          <a:p>
            <a:pPr algn="just">
              <a:buFont typeface="Wingdings" pitchFamily="2" charset="2"/>
              <a:buNone/>
              <a:defRPr/>
            </a:pPr>
            <a:endParaRPr lang="pt-BR" sz="2000" dirty="0" smtClean="0">
              <a:solidFill>
                <a:srgbClr val="002060"/>
              </a:solidFill>
              <a:effectLst/>
            </a:endParaRPr>
          </a:p>
          <a:p>
            <a:pPr algn="just">
              <a:defRPr/>
            </a:pPr>
            <a:endParaRPr lang="pt-BR" sz="1600" dirty="0" smtClean="0">
              <a:solidFill>
                <a:srgbClr val="002060"/>
              </a:solidFill>
              <a:effectLst/>
            </a:endParaRPr>
          </a:p>
          <a:p>
            <a:pPr algn="just">
              <a:defRPr/>
            </a:pPr>
            <a:endParaRPr lang="pt-BR" sz="2000" dirty="0">
              <a:solidFill>
                <a:srgbClr val="002060"/>
              </a:solidFill>
            </a:endParaRPr>
          </a:p>
        </p:txBody>
      </p:sp>
      <p:sp>
        <p:nvSpPr>
          <p:cNvPr id="4" name="Rectangle 3"/>
          <p:cNvSpPr txBox="1">
            <a:spLocks noRot="1" noChangeArrowheads="1"/>
          </p:cNvSpPr>
          <p:nvPr/>
        </p:nvSpPr>
        <p:spPr>
          <a:xfrm>
            <a:off x="107255" y="72008"/>
            <a:ext cx="8785225" cy="66693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200" b="1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A despesa total com pessoal não poderá exceder a 49% da RCL para o Poder Executivo e a 3% para o Poder Legislativo, na forma da Lei de Responsabilidade Fiscal;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2800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As unidades que desenvolvem ações de atendimento à criança e ao adolescente deverão priorizá-las na alocação dos recursos; 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2800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Caso o PLOA 2013 não seja convertido em lei até 31/12/2012, a sua programação será executada, em cada mês, até o limite de 1/12 do total de cada dotação, na forma encaminhada à CLDF;</a:t>
            </a: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76000"/>
              <a:buFont typeface="Wingdings" pitchFamily="2" charset="2"/>
              <a:buNone/>
              <a:tabLst/>
              <a:defRPr/>
            </a:pPr>
            <a:endParaRPr kumimoji="0" lang="pt-BR" sz="1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lum bright="48000" contrast="-44000"/>
          </a:blip>
          <a:srcRect/>
          <a:stretch>
            <a:fillRect/>
          </a:stretch>
        </p:blipFill>
        <p:spPr bwMode="auto">
          <a:xfrm>
            <a:off x="395536" y="2132856"/>
            <a:ext cx="3304881" cy="32403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195736" y="2564904"/>
            <a:ext cx="6192688" cy="1440160"/>
          </a:xfrm>
        </p:spPr>
        <p:txBody>
          <a:bodyPr>
            <a:normAutofit/>
          </a:bodyPr>
          <a:lstStyle/>
          <a:p>
            <a:r>
              <a:rPr lang="pt-BR" sz="6700" dirty="0" smtClean="0"/>
              <a:t>   Objetivos</a:t>
            </a:r>
            <a:endParaRPr lang="pt-BR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00063" y="285750"/>
            <a:ext cx="8385175" cy="736600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Qual objetivo desta Lei?</a:t>
            </a:r>
            <a:endParaRPr lang="pt-BR" sz="4000" b="0" dirty="0" smtClean="0">
              <a:solidFill>
                <a:srgbClr val="CC3300"/>
              </a:solidFill>
            </a:endParaRPr>
          </a:p>
        </p:txBody>
      </p:sp>
      <p:sp>
        <p:nvSpPr>
          <p:cNvPr id="3075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214313" y="1285875"/>
            <a:ext cx="8929687" cy="4735413"/>
          </a:xfrm>
        </p:spPr>
        <p:txBody>
          <a:bodyPr/>
          <a:lstStyle/>
          <a:p>
            <a:pPr marL="514350" indent="-514350" algn="just" eaLnBrk="1" hangingPunct="1">
              <a:lnSpc>
                <a:spcPct val="80000"/>
              </a:lnSpc>
              <a:buClr>
                <a:schemeClr val="accent1">
                  <a:lumMod val="50000"/>
                </a:schemeClr>
              </a:buClr>
              <a:buSzPct val="90000"/>
              <a:buFont typeface="+mj-lt"/>
              <a:buAutoNum type="arabicParenR"/>
              <a:defRPr/>
            </a:pP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</a:rPr>
              <a:t>Estabelecer as metas e prioridades;</a:t>
            </a:r>
          </a:p>
          <a:p>
            <a:pPr marL="342900" indent="-342900" algn="just" eaLnBrk="1" hangingPunct="1">
              <a:lnSpc>
                <a:spcPct val="80000"/>
              </a:lnSpc>
              <a:buClr>
                <a:schemeClr val="accent1">
                  <a:lumMod val="50000"/>
                </a:schemeClr>
              </a:buClr>
              <a:buSzPct val="90000"/>
              <a:buFont typeface="+mj-lt"/>
              <a:buAutoNum type="arabicParenR"/>
              <a:defRPr/>
            </a:pPr>
            <a:endParaRPr lang="pt-BR" sz="15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accent1">
                  <a:lumMod val="50000"/>
                </a:schemeClr>
              </a:buClr>
              <a:buSzPct val="90000"/>
              <a:buFont typeface="+mj-lt"/>
              <a:buAutoNum type="arabicParenR"/>
              <a:defRPr/>
            </a:pP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</a:rPr>
              <a:t>Organizar e estruturar os orçamentos;</a:t>
            </a:r>
          </a:p>
          <a:p>
            <a:pPr marL="342900" indent="-342900" algn="just" eaLnBrk="1" hangingPunct="1">
              <a:lnSpc>
                <a:spcPct val="80000"/>
              </a:lnSpc>
              <a:buClr>
                <a:schemeClr val="accent1">
                  <a:lumMod val="50000"/>
                </a:schemeClr>
              </a:buClr>
              <a:buSzPct val="90000"/>
              <a:buFont typeface="+mj-lt"/>
              <a:buAutoNum type="arabicParenR"/>
              <a:defRPr/>
            </a:pPr>
            <a:endParaRPr lang="pt-BR" sz="15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accent1">
                  <a:lumMod val="50000"/>
                </a:schemeClr>
              </a:buClr>
              <a:buSzPct val="90000"/>
              <a:buFont typeface="+mj-lt"/>
              <a:buAutoNum type="arabicParenR"/>
              <a:defRPr/>
            </a:pP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</a:rPr>
              <a:t>Orientar a elaboração da proposta orçamentária</a:t>
            </a:r>
            <a:br>
              <a:rPr lang="pt-BR" b="1" dirty="0" smtClean="0">
                <a:solidFill>
                  <a:schemeClr val="accent4">
                    <a:lumMod val="10000"/>
                  </a:schemeClr>
                </a:solidFill>
              </a:rPr>
            </a:b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</a:rPr>
              <a:t>e a execução do orçamento;</a:t>
            </a:r>
          </a:p>
          <a:p>
            <a:pPr marL="342900" indent="-342900" algn="just" eaLnBrk="1" hangingPunct="1">
              <a:lnSpc>
                <a:spcPct val="80000"/>
              </a:lnSpc>
              <a:buClr>
                <a:schemeClr val="accent1">
                  <a:lumMod val="50000"/>
                </a:schemeClr>
              </a:buClr>
              <a:buSzPct val="90000"/>
              <a:buFont typeface="+mj-lt"/>
              <a:buAutoNum type="arabicParenR"/>
              <a:defRPr/>
            </a:pPr>
            <a:endParaRPr lang="pt-BR" sz="15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514350" indent="-514350" algn="just" eaLnBrk="1" hangingPunct="1">
              <a:lnSpc>
                <a:spcPct val="80000"/>
              </a:lnSpc>
              <a:buClr>
                <a:schemeClr val="accent1">
                  <a:lumMod val="50000"/>
                </a:schemeClr>
              </a:buClr>
              <a:buSzPct val="90000"/>
              <a:buFont typeface="+mj-lt"/>
              <a:buAutoNum type="arabicParenR"/>
              <a:defRPr/>
            </a:pP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</a:rPr>
              <a:t>Disciplinar e fundamentar a realização de: </a:t>
            </a:r>
          </a:p>
          <a:p>
            <a:pPr algn="just" eaLnBrk="1" hangingPunct="1">
              <a:lnSpc>
                <a:spcPct val="80000"/>
              </a:lnSpc>
              <a:defRPr/>
            </a:pPr>
            <a:endParaRPr lang="pt-BR" sz="500" b="1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   </a:t>
            </a:r>
            <a:r>
              <a:rPr lang="pt-BR" sz="2000" b="1" dirty="0" smtClean="0">
                <a:solidFill>
                  <a:schemeClr val="accent4">
                    <a:lumMod val="10000"/>
                  </a:schemeClr>
                </a:solidFill>
              </a:rPr>
              <a:t>a) Despesas com pessoal;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chemeClr val="accent4">
                    <a:lumMod val="10000"/>
                  </a:schemeClr>
                </a:solidFill>
              </a:rPr>
              <a:t>    b) Dívida contratual;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chemeClr val="accent4">
                    <a:lumMod val="10000"/>
                  </a:schemeClr>
                </a:solidFill>
              </a:rPr>
              <a:t>    c) Alteração da legislação tributária e renúncia de receita;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chemeClr val="accent4">
                    <a:lumMod val="10000"/>
                  </a:schemeClr>
                </a:solidFill>
              </a:rPr>
              <a:t>	d) Política de aplicação do agente financeiro oficial de fomento; e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r>
              <a:rPr lang="pt-BR" sz="2000" b="1" dirty="0" smtClean="0">
                <a:solidFill>
                  <a:schemeClr val="accent4">
                    <a:lumMod val="10000"/>
                  </a:schemeClr>
                </a:solidFill>
              </a:rPr>
              <a:t>	e) Disposições sobre a política tarifária. </a:t>
            </a:r>
          </a:p>
          <a:p>
            <a:pPr algn="just" eaLnBrk="1" hangingPunct="1">
              <a:lnSpc>
                <a:spcPct val="80000"/>
              </a:lnSpc>
              <a:buFont typeface="Wingdings" pitchFamily="2" charset="2"/>
              <a:buNone/>
              <a:defRPr/>
            </a:pPr>
            <a:endParaRPr lang="pt-BR" sz="2800" dirty="0" smtClean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28625" y="188913"/>
            <a:ext cx="8385175" cy="863600"/>
          </a:xfrm>
        </p:spPr>
        <p:txBody>
          <a:bodyPr>
            <a:normAutofit fontScale="90000"/>
          </a:bodyPr>
          <a:lstStyle/>
          <a:p>
            <a:pPr algn="ctr">
              <a:defRPr/>
            </a:pPr>
            <a:r>
              <a:rPr lang="pt-BR" sz="3000" kern="1200" dirty="0" smtClean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ea typeface="+mn-ea"/>
                <a:cs typeface="+mn-cs"/>
              </a:rPr>
              <a:t>CRONOGRAMA RESUMIDO DA  ELABORAÇÃO DO ORÇAMENTO DE 2013</a:t>
            </a:r>
            <a:endParaRPr lang="pt-BR" sz="3000" kern="1200" dirty="0">
              <a:solidFill>
                <a:schemeClr val="accent2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ea typeface="+mn-ea"/>
              <a:cs typeface="+mn-cs"/>
            </a:endParaRPr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85750" y="1214438"/>
          <a:ext cx="8643998" cy="491706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7000924"/>
                <a:gridCol w="1643074"/>
              </a:tblGrid>
              <a:tr h="339022"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ESPECIFICAÇÃO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PERÍODO</a:t>
                      </a:r>
                      <a:endParaRPr lang="pt-BR" sz="1500" dirty="0"/>
                    </a:p>
                  </a:txBody>
                  <a:tcPr/>
                </a:tc>
              </a:tr>
              <a:tr h="303919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Envio do Projeto de Lei de Diretrizes Orçamentárias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15 DE MAIO </a:t>
                      </a:r>
                      <a:endParaRPr lang="pt-BR" sz="1500" dirty="0"/>
                    </a:p>
                  </a:txBody>
                  <a:tcPr/>
                </a:tc>
              </a:tr>
              <a:tr h="322087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Disponibilização do PLDO completo no site </a:t>
                      </a:r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www.seplan.df.gov.br/ORÇAMENTO </a:t>
                      </a:r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GDF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17 DE MAIO</a:t>
                      </a:r>
                    </a:p>
                  </a:txBody>
                  <a:tcPr/>
                </a:tc>
              </a:tr>
              <a:tr h="581181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Disponibilização do Manual de Planejamento e Orçamento - MPO  no site </a:t>
                      </a:r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www.seplan.df.gov.br </a:t>
                      </a:r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/ORÇAMENTO GDF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SEMPRE </a:t>
                      </a:r>
                      <a:r>
                        <a:rPr lang="pt-BR" sz="1500" baseline="0" dirty="0" smtClean="0"/>
                        <a:t> DISPONÍVEL – Atualização até  25 de junho</a:t>
                      </a:r>
                      <a:endParaRPr lang="pt-BR" sz="1500" dirty="0" smtClean="0"/>
                    </a:p>
                  </a:txBody>
                  <a:tcPr/>
                </a:tc>
              </a:tr>
              <a:tr h="303326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Reunião com os Setoriais - Orientações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27 DE JUNHO</a:t>
                      </a:r>
                    </a:p>
                  </a:txBody>
                  <a:tcPr/>
                </a:tc>
              </a:tr>
              <a:tr h="32149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500" dirty="0" smtClean="0">
                          <a:solidFill>
                            <a:srgbClr val="000000"/>
                          </a:solidFill>
                        </a:rPr>
                        <a:t>Audiência Pública do Projeto de Lei Orçamentária para 2013</a:t>
                      </a:r>
                      <a:endParaRPr lang="pt-BR" sz="1500" dirty="0">
                        <a:solidFill>
                          <a:srgbClr val="000000"/>
                        </a:solidFill>
                      </a:endParaRPr>
                    </a:p>
                  </a:txBody>
                  <a:tcPr>
                    <a:solidFill>
                      <a:srgbClr val="92D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07 DE JUL</a:t>
                      </a:r>
                    </a:p>
                  </a:txBody>
                  <a:tcPr>
                    <a:solidFill>
                      <a:srgbClr val="92D050"/>
                    </a:solidFill>
                  </a:tcPr>
                </a:tc>
              </a:tr>
              <a:tr h="428628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Abertura do Sistema SIGGO</a:t>
                      </a:r>
                      <a:r>
                        <a:rPr lang="pt-BR" sz="1500" baseline="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 para cadastramento da Proposta Orçamentária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09/JUL  A 06/AGO</a:t>
                      </a:r>
                    </a:p>
                  </a:txBody>
                  <a:tcPr/>
                </a:tc>
              </a:tr>
              <a:tr h="351158">
                <a:tc>
                  <a:txBody>
                    <a:bodyPr/>
                    <a:lstStyle/>
                    <a:p>
                      <a:r>
                        <a:rPr lang="pt-BR" sz="1500" b="1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Término da Fase 1 - Bloqueio para lançamentos pelos Setoriais</a:t>
                      </a:r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 </a:t>
                      </a:r>
                      <a:endParaRPr lang="pt-BR" sz="1500" dirty="0"/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05 DE AGO</a:t>
                      </a:r>
                    </a:p>
                  </a:txBody>
                  <a:tcPr>
                    <a:solidFill>
                      <a:schemeClr val="accent4">
                        <a:lumMod val="60000"/>
                        <a:lumOff val="40000"/>
                      </a:schemeClr>
                    </a:solidFill>
                  </a:tcPr>
                </a:tc>
              </a:tr>
              <a:tr h="529998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Conferências, análises e ajustes das Propostas pelo órgão Central, segundo a legalidade e disponibilidade orçamentária 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r>
                        <a:rPr lang="pt-BR" sz="1500" kern="1200" baseline="0" dirty="0" smtClean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08 A 31 DE AGO</a:t>
                      </a:r>
                    </a:p>
                  </a:txBody>
                  <a:tcPr/>
                </a:tc>
              </a:tr>
              <a:tr h="267110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Elaboração do Projeto de Lei e Anexos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03 A 12/SET</a:t>
                      </a:r>
                    </a:p>
                  </a:txBody>
                  <a:tcPr/>
                </a:tc>
              </a:tr>
              <a:tr h="304260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Entrega do Projeto de Lei ao Secretário de Planejamento </a:t>
                      </a:r>
                      <a:endParaRPr lang="pt-BR" sz="15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12 DE SET</a:t>
                      </a:r>
                    </a:p>
                  </a:txBody>
                  <a:tcPr/>
                </a:tc>
              </a:tr>
              <a:tr h="198534">
                <a:tc>
                  <a:txBody>
                    <a:bodyPr/>
                    <a:lstStyle/>
                    <a:p>
                      <a:r>
                        <a:rPr lang="pt-BR" sz="1500" dirty="0" smtClean="0">
                          <a:solidFill>
                            <a:schemeClr val="accent4">
                              <a:lumMod val="10000"/>
                            </a:schemeClr>
                          </a:solidFill>
                        </a:rPr>
                        <a:t>Encaminhamento para a Câmara Legislativa</a:t>
                      </a:r>
                      <a:endParaRPr lang="pt-BR" sz="1500" dirty="0"/>
                    </a:p>
                  </a:txBody>
                  <a:tcPr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1500" dirty="0" smtClean="0"/>
                        <a:t>ATÉ 14 DE SET</a:t>
                      </a:r>
                    </a:p>
                  </a:txBody>
                  <a:tcPr>
                    <a:solidFill>
                      <a:srgbClr val="00B050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255" y="908720"/>
            <a:ext cx="8785225" cy="5112568"/>
          </a:xfrm>
        </p:spPr>
        <p:txBody>
          <a:bodyPr>
            <a:normAutofit fontScale="92500"/>
          </a:bodyPr>
          <a:lstStyle/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Fixação de pelo menos 30% das Emendas ao PLOA e aos Créditos Adicionais para investimentos. (art. 30, § 2º);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2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A Câmara Legislativa definirá o quanto das emendas parlamentares deverá ser objeto de solicitação da própria população. (art. 30, § 3º);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2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Fixação do Limite de recursos para o CEAJUR, no exercício de 2013, de acordo com a seguinte base de cálculo: LOA 2012 + Créditos x IPCA e CVA (art. 36A.).;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3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Proposta de remeter o Anexo IV (aumento de pessoal) da LDO para o PLOA. (caput do art. 45);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3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Fazer constar do anexo IV proposições entregues à Câmara Legislativa, até 30 de junho de 2012. (art. 45, § 5º);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-324544" y="1"/>
            <a:ext cx="9651033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Principais Mudanças Qualitativas</a:t>
            </a:r>
          </a:p>
          <a:p>
            <a:pPr algn="ctr">
              <a:buFont typeface="Wingdings" pitchFamily="2" charset="2"/>
              <a:buNone/>
              <a:defRPr/>
            </a:pPr>
            <a:endParaRPr lang="pt-BR" sz="4000" b="1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0" y="188640"/>
            <a:ext cx="8785225" cy="6453336"/>
          </a:xfrm>
        </p:spPr>
        <p:txBody>
          <a:bodyPr>
            <a:normAutofit/>
          </a:bodyPr>
          <a:lstStyle/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Facultar, no caso de a despesa de pessoal ultrapassar o limite prudencial (46,55%), a concessão de hora extra para a saúde e segurança pública. (art. 46);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2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Vedar acréscimos nas despesas de pessoal com efeitos financeiros retroativos à entrada em vigor a sua plena eficácia. (art. 47);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3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Dispor sobre efeitos suspensivos, até constar autorização e dotação orçamentária correspondente, nos projetos de lei para criação de cargos, empregos e funções. (art. 48);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3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Condicionar a criação de cargos e funções, citados no item 7), à dotação orçamentária igual ou superior à metade do impacto anual respectivo.(art. 50);</a:t>
            </a: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endParaRPr lang="pt-BR" sz="13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20000"/>
              <a:buFont typeface="Wingdings 2" pitchFamily="18" charset="2"/>
              <a:buChar char=""/>
              <a:defRPr/>
            </a:pPr>
            <a:r>
              <a:rPr lang="pt-BR" sz="2400" dirty="0" smtClean="0">
                <a:solidFill>
                  <a:srgbClr val="002060"/>
                </a:solidFill>
              </a:rPr>
              <a:t> Cada Projeto de Lei deve restringir-se a um único tipo de crédito (suplementar, especial ou extraordinário). (art. 57, § 8º).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 txBox="1">
            <a:spLocks/>
          </p:cNvSpPr>
          <p:nvPr/>
        </p:nvSpPr>
        <p:spPr>
          <a:xfrm>
            <a:off x="1214438" y="1071563"/>
            <a:ext cx="6929437" cy="571500"/>
          </a:xfrm>
          <a:solidFill>
            <a:srgbClr val="FF3300">
              <a:alpha val="25000"/>
            </a:srgbClr>
          </a:solidFill>
        </p:spPr>
        <p:txBody>
          <a:bodyPr/>
          <a:lstStyle/>
          <a:p>
            <a:pPr algn="ctr" eaLnBrk="0" hangingPunct="0">
              <a:defRPr/>
            </a:pPr>
            <a:endParaRPr lang="pt-BR" sz="2800" b="1" cap="all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algn="ctr" eaLnBrk="0" hangingPunct="0">
              <a:defRPr/>
            </a:pPr>
            <a:endParaRPr lang="pt-BR" sz="2800" b="1" cap="all" dirty="0">
              <a:solidFill>
                <a:srgbClr val="FF0000"/>
              </a:solidFill>
              <a:latin typeface="Verdana" pitchFamily="34" charset="0"/>
              <a:ea typeface="Verdana" pitchFamily="34" charset="0"/>
              <a:cs typeface="Verdana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755576" y="2420888"/>
            <a:ext cx="7643812" cy="218521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3200" b="1" dirty="0">
                <a:solidFill>
                  <a:srgbClr val="0000CC"/>
                </a:solidFill>
                <a:latin typeface="Arial" pitchFamily="34" charset="0"/>
              </a:rPr>
              <a:t>Secretaria de Estado de Planejamento e Orçamento</a:t>
            </a: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endParaRPr lang="pt-BR" sz="1800" dirty="0">
              <a:solidFill>
                <a:srgbClr val="0000CC"/>
              </a:solidFill>
              <a:latin typeface="Arial" pitchFamily="34" charset="0"/>
            </a:endParaRP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dirty="0">
                <a:solidFill>
                  <a:srgbClr val="0000CC"/>
                </a:solidFill>
                <a:latin typeface="Arial" pitchFamily="34" charset="0"/>
              </a:rPr>
              <a:t>Anexo do </a:t>
            </a:r>
            <a:r>
              <a:rPr lang="pt-BR" dirty="0" smtClean="0">
                <a:solidFill>
                  <a:srgbClr val="0000CC"/>
                </a:solidFill>
                <a:latin typeface="Arial" pitchFamily="34" charset="0"/>
              </a:rPr>
              <a:t>Palácio do </a:t>
            </a:r>
            <a:r>
              <a:rPr lang="pt-BR" dirty="0">
                <a:solidFill>
                  <a:srgbClr val="0000CC"/>
                </a:solidFill>
                <a:latin typeface="Arial" pitchFamily="34" charset="0"/>
              </a:rPr>
              <a:t>Buriti – </a:t>
            </a:r>
            <a:r>
              <a:rPr lang="pt-BR" dirty="0" smtClean="0">
                <a:solidFill>
                  <a:srgbClr val="0000CC"/>
                </a:solidFill>
                <a:latin typeface="Arial" pitchFamily="34" charset="0"/>
              </a:rPr>
              <a:t>5º Andar, Fones</a:t>
            </a:r>
            <a:r>
              <a:rPr lang="pt-BR" dirty="0">
                <a:solidFill>
                  <a:srgbClr val="0000CC"/>
                </a:solidFill>
                <a:latin typeface="Arial" pitchFamily="34" charset="0"/>
              </a:rPr>
              <a:t>: 3961.1619 – </a:t>
            </a:r>
            <a:r>
              <a:rPr lang="pt-BR" dirty="0" smtClean="0">
                <a:solidFill>
                  <a:srgbClr val="0000CC"/>
                </a:solidFill>
                <a:latin typeface="Arial" pitchFamily="34" charset="0"/>
              </a:rPr>
              <a:t>3966.6319 </a:t>
            </a:r>
            <a:endParaRPr lang="pt-BR" dirty="0">
              <a:solidFill>
                <a:srgbClr val="0000CC"/>
              </a:solidFill>
              <a:latin typeface="Arial" pitchFamily="34" charset="0"/>
            </a:endParaRP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dirty="0" smtClean="0">
                <a:solidFill>
                  <a:srgbClr val="0000CC"/>
                </a:solidFill>
                <a:latin typeface="Arial" pitchFamily="34" charset="0"/>
              </a:rPr>
              <a:t>Endereço para comunicação eletrônica: </a:t>
            </a: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b="1" u="sng" dirty="0" smtClean="0">
                <a:solidFill>
                  <a:srgbClr val="0000FF"/>
                </a:solidFill>
                <a:latin typeface="Arial" pitchFamily="34" charset="0"/>
              </a:rPr>
              <a:t>orcamento@seplan.df.gov.br</a:t>
            </a:r>
            <a:endParaRPr lang="pt-BR" b="1" u="sng" dirty="0">
              <a:solidFill>
                <a:srgbClr val="0000FF"/>
              </a:solidFill>
              <a:latin typeface="Arial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611560" y="4941168"/>
            <a:ext cx="7643812" cy="10156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2400" b="1" dirty="0" smtClean="0">
                <a:solidFill>
                  <a:srgbClr val="0000CC"/>
                </a:solidFill>
                <a:latin typeface="Arial" pitchFamily="34" charset="0"/>
              </a:rPr>
              <a:t>Sítios importantes:</a:t>
            </a:r>
            <a:endParaRPr lang="pt-BR" sz="2400" b="1" dirty="0">
              <a:solidFill>
                <a:srgbClr val="0000CC"/>
              </a:solidFill>
              <a:latin typeface="Arial" pitchFamily="34" charset="0"/>
            </a:endParaRP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WWW.SEPLAN.DF.GOV.BR</a:t>
            </a:r>
            <a:r>
              <a:rPr lang="pt-BR" dirty="0" smtClean="0">
                <a:solidFill>
                  <a:srgbClr val="0000CC"/>
                </a:solidFill>
                <a:latin typeface="Arial" pitchFamily="34" charset="0"/>
              </a:rPr>
              <a:t> e</a:t>
            </a:r>
          </a:p>
          <a:p>
            <a:pPr algn="ctr" eaLnBrk="0" hangingPunct="0">
              <a:spcBef>
                <a:spcPts val="0"/>
              </a:spcBef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dirty="0" smtClean="0">
                <a:solidFill>
                  <a:srgbClr val="0000CC"/>
                </a:solidFill>
                <a:latin typeface="Arial" pitchFamily="34" charset="0"/>
              </a:rPr>
              <a:t> </a:t>
            </a:r>
            <a:r>
              <a:rPr lang="pt-BR" u="sng" dirty="0" smtClean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WWW.TRANSPARENCIA.DF.GOV.BR</a:t>
            </a:r>
            <a:r>
              <a:rPr lang="pt-BR" dirty="0" smtClean="0">
                <a:solidFill>
                  <a:srgbClr val="0000CC"/>
                </a:solidFill>
                <a:latin typeface="Arial" pitchFamily="34" charset="0"/>
              </a:rPr>
              <a:t> </a:t>
            </a:r>
          </a:p>
        </p:txBody>
      </p:sp>
      <p:sp>
        <p:nvSpPr>
          <p:cNvPr id="8" name="CaixaDeTexto 7"/>
          <p:cNvSpPr txBox="1"/>
          <p:nvPr/>
        </p:nvSpPr>
        <p:spPr>
          <a:xfrm>
            <a:off x="755576" y="692696"/>
            <a:ext cx="7643812" cy="769441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eaLnBrk="0" hangingPunct="0">
              <a:buClr>
                <a:schemeClr val="tx2"/>
              </a:buClr>
              <a:buSzPct val="70000"/>
              <a:buFont typeface="Wingdings" pitchFamily="2" charset="2"/>
              <a:buNone/>
              <a:defRPr/>
            </a:pPr>
            <a:r>
              <a:rPr lang="pt-BR" sz="4400" b="1" dirty="0" smtClean="0">
                <a:solidFill>
                  <a:srgbClr val="0000CC"/>
                </a:solidFill>
                <a:latin typeface="Arial" pitchFamily="34" charset="0"/>
              </a:rPr>
              <a:t>Muito Obrigado!</a:t>
            </a:r>
            <a:endParaRPr lang="pt-BR" sz="3600" dirty="0" smtClean="0">
              <a:solidFill>
                <a:srgbClr val="0000CC"/>
              </a:solidFill>
              <a:latin typeface="Arial" pitchFamily="34" charset="0"/>
            </a:endParaRPr>
          </a:p>
        </p:txBody>
      </p:sp>
    </p:spTree>
  </p:cSld>
  <p:clrMapOvr>
    <a:masterClrMapping/>
  </p:clrMapOvr>
  <p:transition spd="med">
    <p:pull dir="ld"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 dirty="0"/>
          </a:p>
        </p:txBody>
      </p:sp>
      <p:pic>
        <p:nvPicPr>
          <p:cNvPr id="15362" name="Picture 2" descr="http://1.bp.blogspot.com/_K9bgJbHpDmk/TBoxBHr4B_I/AAAAAAAAAhM/ORrnWaoVjro/s1600/orcament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348880"/>
            <a:ext cx="3800475" cy="261937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>
            <a:lum bright="48000" contrast="-44000"/>
          </a:blip>
          <a:srcRect/>
          <a:stretch>
            <a:fillRect/>
          </a:stretch>
        </p:blipFill>
        <p:spPr bwMode="auto">
          <a:xfrm>
            <a:off x="395536" y="2132856"/>
            <a:ext cx="3304881" cy="3240360"/>
          </a:xfrm>
          <a:prstGeom prst="rect">
            <a:avLst/>
          </a:prstGeom>
          <a:gradFill>
            <a:gsLst>
              <a:gs pos="0">
                <a:schemeClr val="accent1">
                  <a:tint val="66000"/>
                  <a:satMod val="160000"/>
                  <a:alpha val="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0"/>
          </a:gradFill>
        </p:spPr>
      </p:pic>
      <p:sp>
        <p:nvSpPr>
          <p:cNvPr id="3" name="Título 2"/>
          <p:cNvSpPr>
            <a:spLocks noGrp="1"/>
          </p:cNvSpPr>
          <p:nvPr>
            <p:ph type="title"/>
          </p:nvPr>
        </p:nvSpPr>
        <p:spPr>
          <a:xfrm>
            <a:off x="2195736" y="2564904"/>
            <a:ext cx="6192688" cy="1440160"/>
          </a:xfrm>
        </p:spPr>
        <p:txBody>
          <a:bodyPr>
            <a:normAutofit/>
          </a:bodyPr>
          <a:lstStyle/>
          <a:p>
            <a:r>
              <a:rPr lang="pt-BR" sz="6700" dirty="0" smtClean="0"/>
              <a:t>   Composição</a:t>
            </a:r>
            <a:endParaRPr lang="pt-BR" sz="4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331641" y="0"/>
            <a:ext cx="6768752" cy="1268760"/>
          </a:xfrm>
        </p:spPr>
        <p:txBody>
          <a:bodyPr/>
          <a:lstStyle/>
          <a:p>
            <a:pPr algn="r">
              <a:defRPr/>
            </a:pP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Para que fazer?</a:t>
            </a:r>
          </a:p>
        </p:txBody>
      </p:sp>
      <p:sp>
        <p:nvSpPr>
          <p:cNvPr id="409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467544" y="3429000"/>
            <a:ext cx="8202613" cy="280831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None/>
              <a:defRPr/>
            </a:pP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  <a:latin typeface="+mj-lt"/>
                <a:ea typeface="+mj-ea"/>
                <a:cs typeface="+mj-cs"/>
              </a:rPr>
              <a:t>Aonde é previsto?</a:t>
            </a:r>
          </a:p>
          <a:p>
            <a:pPr>
              <a:buFont typeface="Wingdings" pitchFamily="2" charset="2"/>
              <a:buNone/>
              <a:defRPr/>
            </a:pPr>
            <a:endParaRPr lang="pt-BR" sz="1050" dirty="0" smtClean="0">
              <a:solidFill>
                <a:schemeClr val="accent2">
                  <a:lumMod val="75000"/>
                </a:schemeClr>
              </a:solidFill>
              <a:latin typeface="+mj-lt"/>
              <a:ea typeface="+mj-ea"/>
              <a:cs typeface="+mj-cs"/>
            </a:endParaRPr>
          </a:p>
          <a:p>
            <a:pPr>
              <a:buFont typeface="Wingdings" pitchFamily="2" charset="2"/>
              <a:buNone/>
              <a:defRPr/>
            </a:pPr>
            <a:r>
              <a:rPr lang="pt-BR" b="1" dirty="0" smtClean="0">
                <a:solidFill>
                  <a:srgbClr val="0000CC"/>
                </a:solidFill>
                <a:cs typeface="Arial" pitchFamily="34" charset="0"/>
              </a:rPr>
              <a:t>   P</a:t>
            </a:r>
            <a:r>
              <a:rPr lang="pt-BR" sz="2600" b="1" dirty="0" smtClean="0">
                <a:solidFill>
                  <a:srgbClr val="0000CC"/>
                </a:solidFill>
                <a:cs typeface="Arial" pitchFamily="34" charset="0"/>
              </a:rPr>
              <a:t>ARA LDO: </a:t>
            </a: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(C</a:t>
            </a:r>
            <a:r>
              <a:rPr lang="pt-BR" sz="2600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onstituição Federal </a:t>
            </a:r>
            <a:r>
              <a:rPr lang="pt-BR" sz="1500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(art. 165); </a:t>
            </a:r>
            <a:r>
              <a:rPr lang="pt-BR" sz="2600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Lei Orgânica do Distrito Federal </a:t>
            </a:r>
            <a:r>
              <a:rPr lang="pt-BR" sz="1500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(art. 149); </a:t>
            </a:r>
            <a:r>
              <a:rPr lang="pt-BR" sz="2600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LRF - Lei Complementar nº 101/2000,  </a:t>
            </a:r>
            <a:r>
              <a:rPr lang="pt-BR" sz="1500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(art. 4º)</a:t>
            </a: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).</a:t>
            </a:r>
          </a:p>
          <a:p>
            <a:pPr>
              <a:buFont typeface="Wingdings" pitchFamily="2" charset="2"/>
              <a:buNone/>
              <a:defRPr/>
            </a:pPr>
            <a:r>
              <a:rPr lang="pt-BR" sz="1600" b="1" dirty="0" smtClean="0">
                <a:solidFill>
                  <a:srgbClr val="0000CC"/>
                </a:solidFill>
                <a:cs typeface="Arial" pitchFamily="34" charset="0"/>
              </a:rPr>
              <a:t>      </a:t>
            </a:r>
            <a:r>
              <a:rPr lang="pt-BR" b="1" dirty="0" smtClean="0">
                <a:solidFill>
                  <a:srgbClr val="0000CC"/>
                </a:solidFill>
                <a:cs typeface="Arial" pitchFamily="34" charset="0"/>
              </a:rPr>
              <a:t>PARA Audiência Pública: </a:t>
            </a:r>
            <a:r>
              <a:rPr lang="pt-BR" b="1" dirty="0" smtClean="0">
                <a:solidFill>
                  <a:schemeClr val="accent4">
                    <a:lumMod val="10000"/>
                  </a:schemeClr>
                </a:solidFill>
                <a:cs typeface="Arial" pitchFamily="34" charset="0"/>
              </a:rPr>
              <a:t>(LRF (art. 48)).</a:t>
            </a:r>
          </a:p>
          <a:p>
            <a:pPr>
              <a:buFont typeface="Wingdings" pitchFamily="2" charset="2"/>
              <a:buNone/>
              <a:defRPr/>
            </a:pPr>
            <a:endParaRPr lang="pt-BR" sz="2600" b="1" dirty="0" smtClean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</p:txBody>
      </p:sp>
      <p:pic>
        <p:nvPicPr>
          <p:cNvPr id="14338" name="Picture 2" descr="http://2.bp.blogspot.com/-3WQbtSZS5Cc/Ti7TgTqrL9I/AAAAAAAACVg/yD4F7OLoStk/s1600/povo+fala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95536" y="620688"/>
            <a:ext cx="2143125" cy="2143125"/>
          </a:xfrm>
          <a:prstGeom prst="rect">
            <a:avLst/>
          </a:prstGeom>
          <a:noFill/>
        </p:spPr>
      </p:pic>
      <p:pic>
        <p:nvPicPr>
          <p:cNvPr id="14340" name="Picture 4" descr="http://www.participacaopopular.com.br/blog/wp-content/uploads/2012/02/brasil006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067944" y="1412776"/>
            <a:ext cx="4500498" cy="1296144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upo 59"/>
          <p:cNvGrpSpPr>
            <a:grpSpLocks/>
          </p:cNvGrpSpPr>
          <p:nvPr/>
        </p:nvGrpSpPr>
        <p:grpSpPr bwMode="auto">
          <a:xfrm>
            <a:off x="177675" y="116632"/>
            <a:ext cx="8786813" cy="1127125"/>
            <a:chOff x="142844" y="357166"/>
            <a:chExt cx="8786874" cy="1127147"/>
          </a:xfrm>
        </p:grpSpPr>
        <p:sp>
          <p:nvSpPr>
            <p:cNvPr id="537604" name="Rectangle 4"/>
            <p:cNvSpPr>
              <a:spLocks noChangeArrowheads="1"/>
            </p:cNvSpPr>
            <p:nvPr/>
          </p:nvSpPr>
          <p:spPr bwMode="auto">
            <a:xfrm>
              <a:off x="142844" y="357166"/>
              <a:ext cx="8786874" cy="1071570"/>
            </a:xfrm>
            <a:prstGeom prst="rect">
              <a:avLst/>
            </a:prstGeom>
            <a:ln>
              <a:headEnd type="none" w="sm" len="sm"/>
              <a:tailEnd type="none" w="sm" len="sm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anchor="ctr">
              <a:flatTx/>
            </a:bodyPr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en-US" sz="3200" b="1" dirty="0">
                  <a:solidFill>
                    <a:srgbClr val="CC3300"/>
                  </a:solidFill>
                  <a:effectLst>
                    <a:outerShdw blurRad="38100" dist="38100" dir="2700000" algn="tl">
                      <a:srgbClr val="000000"/>
                    </a:outerShdw>
                  </a:effectLst>
                  <a:latin typeface="Tahoma" pitchFamily="34" charset="0"/>
                </a:rPr>
                <a:t>INSTRUMENTOS DE TRANSPARÊNCIA</a:t>
              </a:r>
            </a:p>
          </p:txBody>
        </p:sp>
        <p:sp>
          <p:nvSpPr>
            <p:cNvPr id="33" name="Rectangle 18"/>
            <p:cNvSpPr>
              <a:spLocks noChangeArrowheads="1"/>
            </p:cNvSpPr>
            <p:nvPr/>
          </p:nvSpPr>
          <p:spPr bwMode="auto">
            <a:xfrm>
              <a:off x="6948504" y="1142993"/>
              <a:ext cx="1655773" cy="34132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lnSpc>
                  <a:spcPct val="90000"/>
                </a:lnSpc>
                <a:spcBef>
                  <a:spcPct val="50000"/>
                </a:spcBef>
                <a:buClr>
                  <a:schemeClr val="accent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1600" b="1" dirty="0">
                  <a:solidFill>
                    <a:srgbClr val="0000CC"/>
                  </a:solidFill>
                </a:rPr>
                <a:t>Art. 48 da LRF</a:t>
              </a:r>
              <a:r>
                <a:rPr lang="pt-BR" sz="1600" dirty="0">
                  <a:solidFill>
                    <a:srgbClr val="0000CC"/>
                  </a:solidFill>
                </a:rPr>
                <a:t> </a:t>
              </a:r>
            </a:p>
          </p:txBody>
        </p:sp>
      </p:grpSp>
      <p:grpSp>
        <p:nvGrpSpPr>
          <p:cNvPr id="73" name="Grupo 72"/>
          <p:cNvGrpSpPr/>
          <p:nvPr/>
        </p:nvGrpSpPr>
        <p:grpSpPr>
          <a:xfrm>
            <a:off x="756170" y="2564904"/>
            <a:ext cx="7992543" cy="1152896"/>
            <a:chOff x="756170" y="2636913"/>
            <a:chExt cx="7992543" cy="1152896"/>
          </a:xfrm>
        </p:grpSpPr>
        <p:sp>
          <p:nvSpPr>
            <p:cNvPr id="537606" name="AutoShape 6"/>
            <p:cNvSpPr>
              <a:spLocks noChangeArrowheads="1"/>
            </p:cNvSpPr>
            <p:nvPr/>
          </p:nvSpPr>
          <p:spPr bwMode="auto">
            <a:xfrm rot="-5400000">
              <a:off x="1662633" y="1730450"/>
              <a:ext cx="1066800" cy="2879725"/>
            </a:xfrm>
            <a:prstGeom prst="can">
              <a:avLst>
                <a:gd name="adj" fmla="val 10222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>
                  <a:solidFill>
                    <a:schemeClr val="bg1"/>
                  </a:solidFill>
                </a:rPr>
                <a:t> </a:t>
              </a:r>
              <a:r>
                <a:rPr lang="pt-BR" b="1" dirty="0">
                  <a:solidFill>
                    <a:srgbClr val="0000CC"/>
                  </a:solidFill>
                </a:rPr>
                <a:t>Publicação Informações</a:t>
              </a:r>
            </a:p>
          </p:txBody>
        </p:sp>
        <p:grpSp>
          <p:nvGrpSpPr>
            <p:cNvPr id="67" name="Grupo 66"/>
            <p:cNvGrpSpPr/>
            <p:nvPr/>
          </p:nvGrpSpPr>
          <p:grpSpPr>
            <a:xfrm>
              <a:off x="3635960" y="2852936"/>
              <a:ext cx="5112753" cy="936873"/>
              <a:chOff x="3635960" y="2996952"/>
              <a:chExt cx="5112753" cy="936873"/>
            </a:xfrm>
          </p:grpSpPr>
          <p:sp>
            <p:nvSpPr>
              <p:cNvPr id="34" name="Rectangle 2"/>
              <p:cNvSpPr>
                <a:spLocks noChangeArrowheads="1"/>
              </p:cNvSpPr>
              <p:nvPr/>
            </p:nvSpPr>
            <p:spPr bwMode="auto">
              <a:xfrm>
                <a:off x="4005309" y="3268223"/>
                <a:ext cx="1143001" cy="593586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b="1" dirty="0">
                    <a:solidFill>
                      <a:srgbClr val="0000CC"/>
                    </a:solidFill>
                  </a:rPr>
                  <a:t>RREO</a:t>
                </a:r>
              </a:p>
            </p:txBody>
          </p:sp>
          <p:sp>
            <p:nvSpPr>
              <p:cNvPr id="35" name="Rectangle 3"/>
              <p:cNvSpPr>
                <a:spLocks noChangeArrowheads="1"/>
              </p:cNvSpPr>
              <p:nvPr/>
            </p:nvSpPr>
            <p:spPr bwMode="auto">
              <a:xfrm>
                <a:off x="5736107" y="3285688"/>
                <a:ext cx="1068389" cy="576122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b="1" dirty="0">
                    <a:solidFill>
                      <a:srgbClr val="0000CC"/>
                    </a:solidFill>
                  </a:rPr>
                  <a:t>RGF</a:t>
                </a:r>
              </a:p>
            </p:txBody>
          </p:sp>
          <p:sp>
            <p:nvSpPr>
              <p:cNvPr id="36" name="Rectangle 4"/>
              <p:cNvSpPr>
                <a:spLocks noChangeArrowheads="1"/>
              </p:cNvSpPr>
              <p:nvPr/>
            </p:nvSpPr>
            <p:spPr bwMode="auto">
              <a:xfrm>
                <a:off x="7248524" y="3285688"/>
                <a:ext cx="1500189" cy="648137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sz="2000" b="1" dirty="0">
                    <a:solidFill>
                      <a:srgbClr val="0000CC"/>
                    </a:solidFill>
                  </a:rPr>
                  <a:t>Prestação de Contas</a:t>
                </a:r>
              </a:p>
            </p:txBody>
          </p:sp>
          <p:cxnSp>
            <p:nvCxnSpPr>
              <p:cNvPr id="17439" name="Conector de seta reta 44"/>
              <p:cNvCxnSpPr>
                <a:cxnSpLocks noChangeShapeType="1"/>
              </p:cNvCxnSpPr>
              <p:nvPr/>
            </p:nvCxnSpPr>
            <p:spPr bwMode="auto">
              <a:xfrm rot="5400000">
                <a:off x="4427775" y="3285242"/>
                <a:ext cx="144478" cy="1588"/>
              </a:xfrm>
              <a:prstGeom prst="straightConnector1">
                <a:avLst/>
              </a:prstGeom>
              <a:noFill/>
              <a:ln w="9525" algn="ctr">
                <a:noFill/>
                <a:round/>
                <a:headEnd/>
                <a:tailEnd type="arrow" w="med" len="med"/>
              </a:ln>
            </p:spPr>
          </p:cxnSp>
          <p:grpSp>
            <p:nvGrpSpPr>
              <p:cNvPr id="49" name="Grupo 48"/>
              <p:cNvGrpSpPr/>
              <p:nvPr/>
            </p:nvGrpSpPr>
            <p:grpSpPr>
              <a:xfrm>
                <a:off x="3635960" y="2996952"/>
                <a:ext cx="4320416" cy="216048"/>
                <a:chOff x="3635375" y="1700784"/>
                <a:chExt cx="4320416" cy="216048"/>
              </a:xfrm>
            </p:grpSpPr>
            <p:sp>
              <p:nvSpPr>
                <p:cNvPr id="50" name="Line 6"/>
                <p:cNvSpPr>
                  <a:spLocks noChangeShapeType="1"/>
                </p:cNvSpPr>
                <p:nvPr/>
              </p:nvSpPr>
              <p:spPr bwMode="auto">
                <a:xfrm>
                  <a:off x="4571464" y="1701572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51" name="Line 9"/>
                <p:cNvSpPr>
                  <a:spLocks noChangeShapeType="1"/>
                </p:cNvSpPr>
                <p:nvPr/>
              </p:nvSpPr>
              <p:spPr bwMode="auto">
                <a:xfrm>
                  <a:off x="3635375" y="1700784"/>
                  <a:ext cx="4319593" cy="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>
                    <a:latin typeface="Arial" pitchFamily="34" charset="0"/>
                  </a:endParaRPr>
                </a:p>
              </p:txBody>
            </p:sp>
            <p:sp>
              <p:nvSpPr>
                <p:cNvPr id="53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6300192" y="1700808"/>
                  <a:ext cx="0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54" name="Line 6"/>
                <p:cNvSpPr>
                  <a:spLocks noChangeShapeType="1"/>
                </p:cNvSpPr>
                <p:nvPr/>
              </p:nvSpPr>
              <p:spPr bwMode="auto">
                <a:xfrm>
                  <a:off x="7955790" y="1700808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</p:grpSp>
        </p:grpSp>
      </p:grpSp>
      <p:grpSp>
        <p:nvGrpSpPr>
          <p:cNvPr id="69" name="Grupo 68"/>
          <p:cNvGrpSpPr/>
          <p:nvPr/>
        </p:nvGrpSpPr>
        <p:grpSpPr>
          <a:xfrm>
            <a:off x="756170" y="1340768"/>
            <a:ext cx="7767118" cy="1066800"/>
            <a:chOff x="756170" y="1556793"/>
            <a:chExt cx="7767118" cy="1066800"/>
          </a:xfrm>
        </p:grpSpPr>
        <p:sp>
          <p:nvSpPr>
            <p:cNvPr id="537605" name="AutoShape 5">
              <a:hlinkClick r:id="rId2" action="ppaction://hlinksldjump"/>
            </p:cNvPr>
            <p:cNvSpPr>
              <a:spLocks noChangeArrowheads="1"/>
            </p:cNvSpPr>
            <p:nvPr/>
          </p:nvSpPr>
          <p:spPr bwMode="auto">
            <a:xfrm rot="-5400000">
              <a:off x="1662633" y="650330"/>
              <a:ext cx="1066800" cy="2879725"/>
            </a:xfrm>
            <a:prstGeom prst="can">
              <a:avLst>
                <a:gd name="adj" fmla="val 10222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>
                  <a:solidFill>
                    <a:schemeClr val="bg1"/>
                  </a:solidFill>
                </a:rPr>
                <a:t> </a:t>
              </a:r>
              <a:r>
                <a:rPr lang="pt-BR" b="1" dirty="0">
                  <a:solidFill>
                    <a:srgbClr val="0000CC"/>
                  </a:solidFill>
                </a:rPr>
                <a:t>Planejamento</a:t>
              </a:r>
            </a:p>
          </p:txBody>
        </p:sp>
        <p:grpSp>
          <p:nvGrpSpPr>
            <p:cNvPr id="66" name="Grupo 65"/>
            <p:cNvGrpSpPr/>
            <p:nvPr/>
          </p:nvGrpSpPr>
          <p:grpSpPr>
            <a:xfrm>
              <a:off x="3635375" y="1700784"/>
              <a:ext cx="4887913" cy="864120"/>
              <a:chOff x="3635375" y="1700784"/>
              <a:chExt cx="4887913" cy="864120"/>
            </a:xfrm>
          </p:grpSpPr>
          <p:sp>
            <p:nvSpPr>
              <p:cNvPr id="21" name="Rectangle 3"/>
              <p:cNvSpPr>
                <a:spLocks noChangeArrowheads="1"/>
              </p:cNvSpPr>
              <p:nvPr/>
            </p:nvSpPr>
            <p:spPr bwMode="auto">
              <a:xfrm>
                <a:off x="5785885" y="1988840"/>
                <a:ext cx="1068371" cy="55660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b="1" dirty="0">
                    <a:solidFill>
                      <a:srgbClr val="0000CC"/>
                    </a:solidFill>
                  </a:rPr>
                  <a:t>LDO</a:t>
                </a:r>
              </a:p>
            </p:txBody>
          </p:sp>
          <p:sp>
            <p:nvSpPr>
              <p:cNvPr id="22" name="Rectangle 4"/>
              <p:cNvSpPr>
                <a:spLocks noChangeArrowheads="1"/>
              </p:cNvSpPr>
              <p:nvPr/>
            </p:nvSpPr>
            <p:spPr bwMode="auto">
              <a:xfrm>
                <a:off x="7451742" y="1988840"/>
                <a:ext cx="1071546" cy="55660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b="1" dirty="0">
                    <a:solidFill>
                      <a:srgbClr val="0000CC"/>
                    </a:solidFill>
                  </a:rPr>
                  <a:t>LOA</a:t>
                </a:r>
              </a:p>
            </p:txBody>
          </p:sp>
          <p:grpSp>
            <p:nvGrpSpPr>
              <p:cNvPr id="46" name="Grupo 45"/>
              <p:cNvGrpSpPr/>
              <p:nvPr/>
            </p:nvGrpSpPr>
            <p:grpSpPr>
              <a:xfrm>
                <a:off x="3635375" y="1700784"/>
                <a:ext cx="4320416" cy="216048"/>
                <a:chOff x="3635375" y="1700784"/>
                <a:chExt cx="4320416" cy="216048"/>
              </a:xfrm>
            </p:grpSpPr>
            <p:sp>
              <p:nvSpPr>
                <p:cNvPr id="9" name="Line 6"/>
                <p:cNvSpPr>
                  <a:spLocks noChangeShapeType="1"/>
                </p:cNvSpPr>
                <p:nvPr/>
              </p:nvSpPr>
              <p:spPr bwMode="auto">
                <a:xfrm>
                  <a:off x="4571464" y="1701572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12" name="Line 9"/>
                <p:cNvSpPr>
                  <a:spLocks noChangeShapeType="1"/>
                </p:cNvSpPr>
                <p:nvPr/>
              </p:nvSpPr>
              <p:spPr bwMode="auto">
                <a:xfrm>
                  <a:off x="3635375" y="1700784"/>
                  <a:ext cx="4319593" cy="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 type="none" w="sm" len="sm"/>
                  <a:tailEnd type="none" w="sm" len="sm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>
                    <a:latin typeface="Arial" pitchFamily="34" charset="0"/>
                  </a:endParaRPr>
                </a:p>
              </p:txBody>
            </p:sp>
            <p:sp>
              <p:nvSpPr>
                <p:cNvPr id="15" name="Line 6"/>
                <p:cNvSpPr>
                  <a:spLocks noChangeShapeType="1"/>
                </p:cNvSpPr>
                <p:nvPr/>
              </p:nvSpPr>
              <p:spPr bwMode="auto">
                <a:xfrm flipH="1">
                  <a:off x="6300192" y="1700808"/>
                  <a:ext cx="0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  <p:sp>
              <p:nvSpPr>
                <p:cNvPr id="45" name="Line 6"/>
                <p:cNvSpPr>
                  <a:spLocks noChangeShapeType="1"/>
                </p:cNvSpPr>
                <p:nvPr/>
              </p:nvSpPr>
              <p:spPr bwMode="auto">
                <a:xfrm>
                  <a:off x="7955790" y="1700808"/>
                  <a:ext cx="1" cy="215260"/>
                </a:xfrm>
                <a:prstGeom prst="line">
                  <a:avLst/>
                </a:prstGeom>
                <a:noFill/>
                <a:ln w="38100">
                  <a:solidFill>
                    <a:schemeClr val="tx1">
                      <a:lumMod val="75000"/>
                    </a:schemeClr>
                  </a:solidFill>
                  <a:round/>
                  <a:headEnd/>
                  <a:tailEnd type="triangle" w="med" len="med"/>
                </a:ln>
                <a:scene3d>
                  <a:camera prst="orthographicFront"/>
                  <a:lightRig rig="threePt" dir="t"/>
                </a:scene3d>
                <a:sp3d>
                  <a:bevelT/>
                </a:sp3d>
              </p:spPr>
              <p:txBody>
                <a:bodyPr wrap="none" anchor="ctr"/>
                <a:lstStyle/>
                <a:p>
                  <a:pPr eaLnBrk="0" hangingPunct="0">
                    <a:buClr>
                      <a:schemeClr val="tx2"/>
                    </a:buClr>
                    <a:buSzPct val="70000"/>
                    <a:buFont typeface="Wingdings" pitchFamily="2" charset="2"/>
                    <a:buChar char="l"/>
                    <a:defRPr/>
                  </a:pPr>
                  <a:endParaRPr lang="pt-BR" dirty="0">
                    <a:latin typeface="Arial" pitchFamily="34" charset="0"/>
                  </a:endParaRPr>
                </a:p>
              </p:txBody>
            </p:sp>
          </p:grpSp>
          <p:sp>
            <p:nvSpPr>
              <p:cNvPr id="60" name="Rectangle 3"/>
              <p:cNvSpPr>
                <a:spLocks noChangeArrowheads="1"/>
              </p:cNvSpPr>
              <p:nvPr/>
            </p:nvSpPr>
            <p:spPr bwMode="auto">
              <a:xfrm>
                <a:off x="4079693" y="2008300"/>
                <a:ext cx="1068371" cy="556604"/>
              </a:xfrm>
              <a:prstGeom prst="rect">
                <a:avLst/>
              </a:prstGeom>
              <a:ln>
                <a:headEnd/>
                <a:tailEnd/>
              </a:ln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anchor="ctr"/>
              <a:lstStyle/>
              <a:p>
                <a:pPr algn="ctr" eaLnBrk="0" hangingPunct="0">
                  <a:buClr>
                    <a:schemeClr val="tx2"/>
                  </a:buClr>
                  <a:buSzPct val="70000"/>
                  <a:buFont typeface="Wingdings" pitchFamily="2" charset="2"/>
                  <a:buNone/>
                  <a:defRPr/>
                </a:pPr>
                <a:r>
                  <a:rPr lang="pt-BR" b="1" dirty="0" smtClean="0">
                    <a:solidFill>
                      <a:srgbClr val="0000CC"/>
                    </a:solidFill>
                  </a:rPr>
                  <a:t>PPA</a:t>
                </a:r>
                <a:endParaRPr lang="pt-BR" b="1" dirty="0">
                  <a:solidFill>
                    <a:srgbClr val="0000CC"/>
                  </a:solidFill>
                </a:endParaRPr>
              </a:p>
            </p:txBody>
          </p:sp>
        </p:grpSp>
      </p:grpSp>
      <p:grpSp>
        <p:nvGrpSpPr>
          <p:cNvPr id="70" name="Grupo 69"/>
          <p:cNvGrpSpPr/>
          <p:nvPr/>
        </p:nvGrpSpPr>
        <p:grpSpPr>
          <a:xfrm>
            <a:off x="756170" y="3789040"/>
            <a:ext cx="7798868" cy="1066800"/>
            <a:chOff x="756170" y="4077073"/>
            <a:chExt cx="7798868" cy="1066800"/>
          </a:xfrm>
        </p:grpSpPr>
        <p:sp>
          <p:nvSpPr>
            <p:cNvPr id="537607" name="AutoShape 7"/>
            <p:cNvSpPr>
              <a:spLocks noChangeArrowheads="1"/>
            </p:cNvSpPr>
            <p:nvPr/>
          </p:nvSpPr>
          <p:spPr bwMode="auto">
            <a:xfrm rot="-5400000">
              <a:off x="1662633" y="3170610"/>
              <a:ext cx="1066800" cy="2879725"/>
            </a:xfrm>
            <a:prstGeom prst="can">
              <a:avLst>
                <a:gd name="adj" fmla="val 12859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>
                  <a:solidFill>
                    <a:srgbClr val="0000CC"/>
                  </a:solidFill>
                </a:rPr>
                <a:t>Órgãos de Controle </a:t>
              </a:r>
            </a:p>
          </p:txBody>
        </p:sp>
        <p:sp>
          <p:nvSpPr>
            <p:cNvPr id="42" name="Rectangle 2"/>
            <p:cNvSpPr>
              <a:spLocks noChangeArrowheads="1"/>
            </p:cNvSpPr>
            <p:nvPr/>
          </p:nvSpPr>
          <p:spPr bwMode="auto">
            <a:xfrm>
              <a:off x="3923436" y="4509120"/>
              <a:ext cx="1218926" cy="57209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 smtClean="0">
                  <a:solidFill>
                    <a:srgbClr val="0000CC"/>
                  </a:solidFill>
                </a:rPr>
                <a:t>STC</a:t>
              </a:r>
              <a:endParaRPr lang="pt-BR" b="1" dirty="0">
                <a:solidFill>
                  <a:srgbClr val="0000CC"/>
                </a:solidFill>
              </a:endParaRPr>
            </a:p>
          </p:txBody>
        </p:sp>
        <p:sp>
          <p:nvSpPr>
            <p:cNvPr id="43" name="Rectangle 3"/>
            <p:cNvSpPr>
              <a:spLocks noChangeArrowheads="1"/>
            </p:cNvSpPr>
            <p:nvPr/>
          </p:nvSpPr>
          <p:spPr bwMode="auto">
            <a:xfrm>
              <a:off x="5723820" y="4509120"/>
              <a:ext cx="1161185" cy="55779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>
                  <a:solidFill>
                    <a:srgbClr val="0000CC"/>
                  </a:solidFill>
                </a:rPr>
                <a:t>TCDF</a:t>
              </a:r>
            </a:p>
          </p:txBody>
        </p:sp>
        <p:sp>
          <p:nvSpPr>
            <p:cNvPr id="44" name="Rectangle 4"/>
            <p:cNvSpPr>
              <a:spLocks noChangeArrowheads="1"/>
            </p:cNvSpPr>
            <p:nvPr/>
          </p:nvSpPr>
          <p:spPr bwMode="auto">
            <a:xfrm>
              <a:off x="7308158" y="4580932"/>
              <a:ext cx="1246880" cy="557790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>
                  <a:solidFill>
                    <a:srgbClr val="0000CC"/>
                  </a:solidFill>
                </a:rPr>
                <a:t>CLDF</a:t>
              </a:r>
            </a:p>
          </p:txBody>
        </p:sp>
        <p:grpSp>
          <p:nvGrpSpPr>
            <p:cNvPr id="61" name="Grupo 60"/>
            <p:cNvGrpSpPr/>
            <p:nvPr/>
          </p:nvGrpSpPr>
          <p:grpSpPr>
            <a:xfrm>
              <a:off x="3635960" y="4221088"/>
              <a:ext cx="4320416" cy="216048"/>
              <a:chOff x="3635375" y="1700784"/>
              <a:chExt cx="4320416" cy="216048"/>
            </a:xfrm>
          </p:grpSpPr>
          <p:sp>
            <p:nvSpPr>
              <p:cNvPr id="62" name="Line 6"/>
              <p:cNvSpPr>
                <a:spLocks noChangeShapeType="1"/>
              </p:cNvSpPr>
              <p:nvPr/>
            </p:nvSpPr>
            <p:spPr bwMode="auto">
              <a:xfrm>
                <a:off x="4571464" y="1701572"/>
                <a:ext cx="1" cy="215260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63" name="Line 9"/>
              <p:cNvSpPr>
                <a:spLocks noChangeShapeType="1"/>
              </p:cNvSpPr>
              <p:nvPr/>
            </p:nvSpPr>
            <p:spPr bwMode="auto">
              <a:xfrm>
                <a:off x="3635375" y="1700784"/>
                <a:ext cx="4319593" cy="0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 type="none" w="sm" len="sm"/>
                <a:tailEnd type="none" w="sm" len="sm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>
                  <a:latin typeface="Arial" pitchFamily="34" charset="0"/>
                </a:endParaRPr>
              </a:p>
            </p:txBody>
          </p:sp>
          <p:sp>
            <p:nvSpPr>
              <p:cNvPr id="64" name="Line 6"/>
              <p:cNvSpPr>
                <a:spLocks noChangeShapeType="1"/>
              </p:cNvSpPr>
              <p:nvPr/>
            </p:nvSpPr>
            <p:spPr bwMode="auto">
              <a:xfrm flipH="1">
                <a:off x="6300192" y="1700808"/>
                <a:ext cx="0" cy="215260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  <p:sp>
            <p:nvSpPr>
              <p:cNvPr id="65" name="Line 6"/>
              <p:cNvSpPr>
                <a:spLocks noChangeShapeType="1"/>
              </p:cNvSpPr>
              <p:nvPr/>
            </p:nvSpPr>
            <p:spPr bwMode="auto">
              <a:xfrm>
                <a:off x="7955790" y="1700808"/>
                <a:ext cx="1" cy="215260"/>
              </a:xfrm>
              <a:prstGeom prst="line">
                <a:avLst/>
              </a:prstGeom>
              <a:noFill/>
              <a:ln w="38100">
                <a:solidFill>
                  <a:schemeClr val="tx1">
                    <a:lumMod val="75000"/>
                  </a:schemeClr>
                </a:solidFill>
                <a:round/>
                <a:headEnd/>
                <a:tailEnd type="triangle" w="med" len="med"/>
              </a:ln>
              <a:scene3d>
                <a:camera prst="orthographicFront"/>
                <a:lightRig rig="threePt" dir="t"/>
              </a:scene3d>
              <a:sp3d>
                <a:bevelT/>
              </a:sp3d>
            </p:spPr>
            <p:txBody>
              <a:bodyPr wrap="none" anchor="ctr"/>
              <a:lstStyle/>
              <a:p>
                <a:pPr eaLnBrk="0" hangingPunct="0">
                  <a:buClr>
                    <a:schemeClr val="tx2"/>
                  </a:buClr>
                  <a:buSzPct val="70000"/>
                  <a:buFont typeface="Wingdings" pitchFamily="2" charset="2"/>
                  <a:buChar char="l"/>
                  <a:defRPr/>
                </a:pPr>
                <a:endParaRPr lang="pt-BR" dirty="0">
                  <a:latin typeface="Arial" pitchFamily="34" charset="0"/>
                </a:endParaRPr>
              </a:p>
            </p:txBody>
          </p:sp>
        </p:grpSp>
      </p:grpSp>
      <p:grpSp>
        <p:nvGrpSpPr>
          <p:cNvPr id="72" name="Grupo 71"/>
          <p:cNvGrpSpPr/>
          <p:nvPr/>
        </p:nvGrpSpPr>
        <p:grpSpPr>
          <a:xfrm>
            <a:off x="756171" y="5085184"/>
            <a:ext cx="7848277" cy="1584177"/>
            <a:chOff x="756171" y="5157191"/>
            <a:chExt cx="7848277" cy="1584177"/>
          </a:xfrm>
        </p:grpSpPr>
        <p:sp>
          <p:nvSpPr>
            <p:cNvPr id="537608" name="AutoShape 8"/>
            <p:cNvSpPr>
              <a:spLocks noChangeArrowheads="1"/>
            </p:cNvSpPr>
            <p:nvPr/>
          </p:nvSpPr>
          <p:spPr bwMode="auto">
            <a:xfrm rot="-5400000">
              <a:off x="1475954" y="4437408"/>
              <a:ext cx="1440160" cy="2879725"/>
            </a:xfrm>
            <a:prstGeom prst="can">
              <a:avLst>
                <a:gd name="adj" fmla="val 15497"/>
              </a:avLst>
            </a:prstGeom>
            <a:gradFill rotWithShape="1">
              <a:gsLst>
                <a:gs pos="0">
                  <a:srgbClr val="FFEFD1"/>
                </a:gs>
                <a:gs pos="64999">
                  <a:srgbClr val="F0EBD5"/>
                </a:gs>
                <a:gs pos="100000">
                  <a:srgbClr val="D1C39F"/>
                </a:gs>
              </a:gsLst>
              <a:lin ang="0" scaled="0"/>
            </a:gra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 vert="eaVert" lIns="73255" tIns="72000" rIns="73255" bIns="0" anchor="ctr" anchorCtr="1"/>
            <a:lstStyle/>
            <a:p>
              <a:pPr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sz="3200" b="1" dirty="0">
                  <a:solidFill>
                    <a:srgbClr val="0000CC"/>
                  </a:solidFill>
                </a:rPr>
                <a:t>Participação Popular</a:t>
              </a:r>
            </a:p>
          </p:txBody>
        </p:sp>
        <p:sp>
          <p:nvSpPr>
            <p:cNvPr id="26" name="Line 9"/>
            <p:cNvSpPr>
              <a:spLocks noChangeShapeType="1"/>
            </p:cNvSpPr>
            <p:nvPr/>
          </p:nvSpPr>
          <p:spPr bwMode="auto">
            <a:xfrm>
              <a:off x="3635375" y="5229200"/>
              <a:ext cx="2804203" cy="4"/>
            </a:xfrm>
            <a:prstGeom prst="line">
              <a:avLst/>
            </a:prstGeom>
            <a:gradFill>
              <a:gsLst>
                <a:gs pos="99000">
                  <a:srgbClr val="E6DCAC">
                    <a:alpha val="50000"/>
                  </a:srgbClr>
                </a:gs>
                <a:gs pos="12000">
                  <a:srgbClr val="E6D78A"/>
                </a:gs>
                <a:gs pos="30000">
                  <a:srgbClr val="C7AC4C"/>
                </a:gs>
                <a:gs pos="45000">
                  <a:srgbClr val="E6D78A"/>
                </a:gs>
                <a:gs pos="77000">
                  <a:srgbClr val="C7AC4C"/>
                </a:gs>
                <a:gs pos="100000">
                  <a:srgbClr val="E6DCAC"/>
                </a:gs>
              </a:gsLst>
              <a:lin ang="0" scaled="0"/>
            </a:gradFill>
            <a:ln w="38100">
              <a:solidFill>
                <a:schemeClr val="tx1">
                  <a:lumMod val="75000"/>
                </a:schemeClr>
              </a:solidFill>
              <a:round/>
              <a:headEnd type="none" w="sm" len="sm"/>
              <a:tailEnd type="none" w="sm" len="sm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anchor="ctr"/>
            <a:lstStyle/>
            <a:p>
              <a:pPr eaLnBrk="0" hangingPunct="0">
                <a:buClr>
                  <a:schemeClr val="tx2"/>
                </a:buClr>
                <a:buSzPct val="70000"/>
                <a:buFont typeface="Wingdings" pitchFamily="2" charset="2"/>
                <a:buChar char="l"/>
                <a:defRPr/>
              </a:pPr>
              <a:endParaRPr lang="pt-BR">
                <a:latin typeface="Arial" pitchFamily="34" charset="0"/>
              </a:endParaRPr>
            </a:p>
          </p:txBody>
        </p:sp>
        <p:sp>
          <p:nvSpPr>
            <p:cNvPr id="30" name="Rectangle 3"/>
            <p:cNvSpPr>
              <a:spLocks noChangeArrowheads="1"/>
            </p:cNvSpPr>
            <p:nvPr/>
          </p:nvSpPr>
          <p:spPr bwMode="auto">
            <a:xfrm>
              <a:off x="4175323" y="5445224"/>
              <a:ext cx="4429125" cy="34766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>
                  <a:solidFill>
                    <a:srgbClr val="0000CC"/>
                  </a:solidFill>
                </a:rPr>
                <a:t>Audiência Pública </a:t>
              </a:r>
            </a:p>
          </p:txBody>
        </p:sp>
        <p:sp>
          <p:nvSpPr>
            <p:cNvPr id="48" name="Rectangle 3"/>
            <p:cNvSpPr>
              <a:spLocks noChangeArrowheads="1"/>
            </p:cNvSpPr>
            <p:nvPr/>
          </p:nvSpPr>
          <p:spPr bwMode="auto">
            <a:xfrm>
              <a:off x="4175323" y="5805264"/>
              <a:ext cx="4429125" cy="563562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6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1800" b="1" dirty="0"/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>
                  <a:solidFill>
                    <a:srgbClr val="0000CC"/>
                  </a:solidFill>
                </a:rPr>
                <a:t>Portal da Transparência, Distrito </a:t>
              </a:r>
              <a:r>
                <a:rPr lang="pt-BR" b="1" dirty="0" smtClean="0">
                  <a:solidFill>
                    <a:srgbClr val="0000CC"/>
                  </a:solidFill>
                </a:rPr>
                <a:t>Federal e SEPLAN </a:t>
              </a:r>
              <a:endParaRPr lang="pt-BR" b="1" dirty="0">
                <a:solidFill>
                  <a:srgbClr val="0000CC"/>
                </a:solidFill>
              </a:endParaRPr>
            </a:p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endParaRPr lang="pt-BR" sz="3200" b="1" dirty="0"/>
            </a:p>
          </p:txBody>
        </p:sp>
        <p:sp>
          <p:nvSpPr>
            <p:cNvPr id="59" name="Line 6"/>
            <p:cNvSpPr>
              <a:spLocks noChangeShapeType="1"/>
            </p:cNvSpPr>
            <p:nvPr/>
          </p:nvSpPr>
          <p:spPr bwMode="auto">
            <a:xfrm>
              <a:off x="6430944" y="5229200"/>
              <a:ext cx="13264" cy="204704"/>
            </a:xfrm>
            <a:prstGeom prst="line">
              <a:avLst/>
            </a:prstGeom>
            <a:noFill/>
            <a:ln w="38100">
              <a:solidFill>
                <a:schemeClr val="tx1">
                  <a:lumMod val="75000"/>
                </a:schemeClr>
              </a:solidFill>
              <a:round/>
              <a:headEnd/>
              <a:tailEnd type="triangle" w="med" len="med"/>
            </a:ln>
            <a:scene3d>
              <a:camera prst="orthographicFront"/>
              <a:lightRig rig="threePt" dir="t"/>
            </a:scene3d>
            <a:sp3d>
              <a:bevelT/>
            </a:sp3d>
          </p:spPr>
          <p:txBody>
            <a:bodyPr wrap="none" anchor="ctr"/>
            <a:lstStyle/>
            <a:p>
              <a:pPr eaLnBrk="0" hangingPunct="0">
                <a:buClr>
                  <a:schemeClr val="tx2"/>
                </a:buClr>
                <a:buSzPct val="70000"/>
                <a:buFont typeface="Wingdings" pitchFamily="2" charset="2"/>
                <a:buChar char="l"/>
                <a:defRPr/>
              </a:pPr>
              <a:endParaRPr lang="pt-BR" dirty="0">
                <a:latin typeface="Arial" pitchFamily="34" charset="0"/>
              </a:endParaRPr>
            </a:p>
          </p:txBody>
        </p:sp>
        <p:sp>
          <p:nvSpPr>
            <p:cNvPr id="71" name="Rectangle 3"/>
            <p:cNvSpPr>
              <a:spLocks noChangeArrowheads="1"/>
            </p:cNvSpPr>
            <p:nvPr/>
          </p:nvSpPr>
          <p:spPr bwMode="auto">
            <a:xfrm>
              <a:off x="4175323" y="6393705"/>
              <a:ext cx="4429125" cy="347663"/>
            </a:xfrm>
            <a:prstGeom prst="rect">
              <a:avLst/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anchor="ctr"/>
            <a:lstStyle/>
            <a:p>
              <a:pPr algn="ctr" eaLnBrk="0" hangingPunct="0">
                <a:buClr>
                  <a:schemeClr val="tx2"/>
                </a:buClr>
                <a:buSzPct val="70000"/>
                <a:buFont typeface="Wingdings" pitchFamily="2" charset="2"/>
                <a:buNone/>
                <a:defRPr/>
              </a:pPr>
              <a:r>
                <a:rPr lang="pt-BR" b="1" dirty="0" smtClean="0">
                  <a:solidFill>
                    <a:srgbClr val="0000CC"/>
                  </a:solidFill>
                </a:rPr>
                <a:t>Orçamento Participativo </a:t>
              </a:r>
              <a:endParaRPr lang="pt-BR" b="1" dirty="0">
                <a:solidFill>
                  <a:srgbClr val="0000CC"/>
                </a:solidFill>
              </a:endParaRPr>
            </a:p>
          </p:txBody>
        </p:sp>
      </p:grpSp>
    </p:spTree>
  </p:cSld>
  <p:clrMapOvr>
    <a:masterClrMapping/>
  </p:clrMapOvr>
  <p:transition spd="med">
    <p:newsfla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4"/>
          <p:cNvGrpSpPr>
            <a:grpSpLocks noGrp="1" noChangeAspect="1"/>
          </p:cNvGrpSpPr>
          <p:nvPr>
            <p:ph idx="1"/>
          </p:nvPr>
        </p:nvGrpSpPr>
        <p:grpSpPr bwMode="auto">
          <a:xfrm>
            <a:off x="0" y="0"/>
            <a:ext cx="9144000" cy="6858000"/>
            <a:chOff x="2319" y="6105"/>
            <a:chExt cx="7182" cy="5670"/>
          </a:xfrm>
          <a:gradFill flip="none" rotWithShape="1">
            <a:gsLst>
              <a:gs pos="50000">
                <a:srgbClr val="F8DB08"/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path path="circle">
              <a:fillToRect l="50000" t="50000" r="50000" b="50000"/>
            </a:path>
            <a:tileRect/>
          </a:gradFill>
        </p:grpSpPr>
        <p:sp>
          <p:nvSpPr>
            <p:cNvPr id="5" name="AutoShape 5"/>
            <p:cNvSpPr>
              <a:spLocks noChangeAspect="1" noChangeArrowheads="1"/>
            </p:cNvSpPr>
            <p:nvPr/>
          </p:nvSpPr>
          <p:spPr bwMode="auto">
            <a:xfrm>
              <a:off x="2319" y="6105"/>
              <a:ext cx="7182" cy="567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6" name="AutoShape 6"/>
            <p:cNvSpPr>
              <a:spLocks noChangeArrowheads="1"/>
            </p:cNvSpPr>
            <p:nvPr/>
          </p:nvSpPr>
          <p:spPr bwMode="auto">
            <a:xfrm>
              <a:off x="5133" y="6856"/>
              <a:ext cx="1675" cy="714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8" name="Oval 8"/>
            <p:cNvSpPr>
              <a:spLocks noChangeArrowheads="1"/>
            </p:cNvSpPr>
            <p:nvPr/>
          </p:nvSpPr>
          <p:spPr bwMode="auto">
            <a:xfrm>
              <a:off x="3526" y="8670"/>
              <a:ext cx="4804" cy="2430"/>
            </a:xfrm>
            <a:prstGeom prst="ellipse">
              <a:avLst/>
            </a:prstGeom>
            <a:noFill/>
            <a:ln w="9525">
              <a:solidFill>
                <a:srgbClr val="000000"/>
              </a:solidFill>
              <a:round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9" name="AutoShape 9"/>
            <p:cNvSpPr>
              <a:spLocks noChangeArrowheads="1"/>
            </p:cNvSpPr>
            <p:nvPr/>
          </p:nvSpPr>
          <p:spPr bwMode="auto">
            <a:xfrm>
              <a:off x="3235" y="10718"/>
              <a:ext cx="2495" cy="973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10" name="AutoShape 10"/>
            <p:cNvSpPr>
              <a:spLocks noChangeArrowheads="1"/>
            </p:cNvSpPr>
            <p:nvPr/>
          </p:nvSpPr>
          <p:spPr bwMode="auto">
            <a:xfrm>
              <a:off x="6278" y="10726"/>
              <a:ext cx="2516" cy="93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11" name="AutoShape 11"/>
            <p:cNvSpPr>
              <a:spLocks noChangeArrowheads="1"/>
            </p:cNvSpPr>
            <p:nvPr/>
          </p:nvSpPr>
          <p:spPr bwMode="auto">
            <a:xfrm>
              <a:off x="7553" y="9491"/>
              <a:ext cx="1807" cy="100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2" name="AutoShape 12"/>
            <p:cNvSpPr>
              <a:spLocks noChangeArrowheads="1"/>
            </p:cNvSpPr>
            <p:nvPr/>
          </p:nvSpPr>
          <p:spPr bwMode="auto">
            <a:xfrm>
              <a:off x="7098" y="8166"/>
              <a:ext cx="1984" cy="100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>
                <a:ln w="76200">
                  <a:solidFill>
                    <a:schemeClr val="tx1"/>
                  </a:solidFill>
                </a:ln>
              </a:endParaRPr>
            </a:p>
          </p:txBody>
        </p:sp>
        <p:sp>
          <p:nvSpPr>
            <p:cNvPr id="13" name="AutoShape 13"/>
            <p:cNvSpPr>
              <a:spLocks noChangeArrowheads="1"/>
            </p:cNvSpPr>
            <p:nvPr/>
          </p:nvSpPr>
          <p:spPr bwMode="auto">
            <a:xfrm>
              <a:off x="5237" y="7928"/>
              <a:ext cx="1521" cy="87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4" name="AutoShape 14"/>
            <p:cNvSpPr>
              <a:spLocks noChangeArrowheads="1"/>
            </p:cNvSpPr>
            <p:nvPr/>
          </p:nvSpPr>
          <p:spPr bwMode="auto">
            <a:xfrm>
              <a:off x="2693" y="8166"/>
              <a:ext cx="2086" cy="997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/>
            </a:p>
          </p:txBody>
        </p:sp>
        <p:sp>
          <p:nvSpPr>
            <p:cNvPr id="15" name="AutoShape 15"/>
            <p:cNvSpPr>
              <a:spLocks noChangeArrowheads="1"/>
            </p:cNvSpPr>
            <p:nvPr/>
          </p:nvSpPr>
          <p:spPr bwMode="auto">
            <a:xfrm>
              <a:off x="2453" y="9419"/>
              <a:ext cx="2013" cy="1069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19" name="AutoShape 19"/>
            <p:cNvSpPr>
              <a:spLocks noChangeArrowheads="1"/>
            </p:cNvSpPr>
            <p:nvPr/>
          </p:nvSpPr>
          <p:spPr bwMode="auto">
            <a:xfrm>
              <a:off x="5636" y="7638"/>
              <a:ext cx="670" cy="230"/>
            </a:xfrm>
            <a:prstGeom prst="downArrow">
              <a:avLst>
                <a:gd name="adj1" fmla="val 50000"/>
                <a:gd name="adj2" fmla="val 25000"/>
              </a:avLst>
            </a:prstGeom>
            <a:grpFill/>
            <a:ln w="9525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pPr>
                <a:defRPr/>
              </a:pPr>
              <a:endParaRPr lang="pt-BR" dirty="0"/>
            </a:p>
          </p:txBody>
        </p:sp>
        <p:sp>
          <p:nvSpPr>
            <p:cNvPr id="26" name="AutoShape 26"/>
            <p:cNvSpPr>
              <a:spLocks noChangeArrowheads="1"/>
            </p:cNvSpPr>
            <p:nvPr/>
          </p:nvSpPr>
          <p:spPr bwMode="auto">
            <a:xfrm rot="16200000">
              <a:off x="5380" y="8696"/>
              <a:ext cx="1286" cy="2489"/>
            </a:xfrm>
            <a:custGeom>
              <a:avLst/>
              <a:gdLst>
                <a:gd name="T0" fmla="*/ 0 w 21600"/>
                <a:gd name="T1" fmla="*/ 0 h 21600"/>
                <a:gd name="T2" fmla="*/ 0 w 21600"/>
                <a:gd name="T3" fmla="*/ 0 h 21600"/>
                <a:gd name="T4" fmla="*/ 0 w 21600"/>
                <a:gd name="T5" fmla="*/ 0 h 21600"/>
                <a:gd name="T6" fmla="*/ 0 w 21600"/>
                <a:gd name="T7" fmla="*/ 0 h 21600"/>
                <a:gd name="T8" fmla="*/ 0 w 21600"/>
                <a:gd name="T9" fmla="*/ 0 h 21600"/>
                <a:gd name="T10" fmla="*/ 0 w 21600"/>
                <a:gd name="T11" fmla="*/ 0 h 21600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3164 w 21600"/>
                <a:gd name="T19" fmla="*/ 3164 h 21600"/>
                <a:gd name="T20" fmla="*/ 18436 w 21600"/>
                <a:gd name="T21" fmla="*/ 18436 h 21600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21600" h="21600">
                  <a:moveTo>
                    <a:pt x="18747" y="10876"/>
                  </a:moveTo>
                  <a:cubicBezTo>
                    <a:pt x="18747" y="10851"/>
                    <a:pt x="18748" y="10825"/>
                    <a:pt x="18748" y="10800"/>
                  </a:cubicBezTo>
                  <a:cubicBezTo>
                    <a:pt x="18748" y="6410"/>
                    <a:pt x="15189" y="2852"/>
                    <a:pt x="10800" y="2852"/>
                  </a:cubicBezTo>
                  <a:cubicBezTo>
                    <a:pt x="6410" y="2852"/>
                    <a:pt x="2852" y="6410"/>
                    <a:pt x="2852" y="10800"/>
                  </a:cubicBezTo>
                  <a:cubicBezTo>
                    <a:pt x="2852" y="15189"/>
                    <a:pt x="6410" y="18748"/>
                    <a:pt x="10800" y="18748"/>
                  </a:cubicBezTo>
                  <a:cubicBezTo>
                    <a:pt x="11926" y="18748"/>
                    <a:pt x="13040" y="18508"/>
                    <a:pt x="14067" y="18045"/>
                  </a:cubicBezTo>
                  <a:lnTo>
                    <a:pt x="15240" y="20644"/>
                  </a:lnTo>
                  <a:cubicBezTo>
                    <a:pt x="13844" y="21274"/>
                    <a:pt x="12331" y="21599"/>
                    <a:pt x="10800" y="21600"/>
                  </a:cubicBezTo>
                  <a:cubicBezTo>
                    <a:pt x="4835" y="21600"/>
                    <a:pt x="0" y="16764"/>
                    <a:pt x="0" y="10800"/>
                  </a:cubicBezTo>
                  <a:cubicBezTo>
                    <a:pt x="0" y="4835"/>
                    <a:pt x="4835" y="0"/>
                    <a:pt x="10800" y="0"/>
                  </a:cubicBezTo>
                  <a:cubicBezTo>
                    <a:pt x="16764" y="0"/>
                    <a:pt x="21600" y="4835"/>
                    <a:pt x="21600" y="10800"/>
                  </a:cubicBezTo>
                  <a:cubicBezTo>
                    <a:pt x="21600" y="10834"/>
                    <a:pt x="21599" y="10869"/>
                    <a:pt x="21599" y="10904"/>
                  </a:cubicBezTo>
                  <a:lnTo>
                    <a:pt x="24299" y="10930"/>
                  </a:lnTo>
                  <a:lnTo>
                    <a:pt x="20133" y="15016"/>
                  </a:lnTo>
                  <a:lnTo>
                    <a:pt x="16047" y="10850"/>
                  </a:lnTo>
                  <a:lnTo>
                    <a:pt x="18747" y="10876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rgbClr val="000000"/>
              </a:solidFill>
              <a:miter lim="800000"/>
              <a:headEnd/>
              <a:tailEnd/>
            </a:ln>
            <a:scene3d>
              <a:camera prst="orthographicFront"/>
              <a:lightRig rig="threePt" dir="t"/>
            </a:scene3d>
            <a:sp3d extrusionH="76200">
              <a:extrusionClr>
                <a:srgbClr val="FFC000"/>
              </a:extrusionClr>
            </a:sp3d>
          </p:spPr>
          <p:txBody>
            <a:bodyPr/>
            <a:lstStyle/>
            <a:p>
              <a:pPr>
                <a:defRPr/>
              </a:pPr>
              <a:endParaRPr lang="pt-BR"/>
            </a:p>
          </p:txBody>
        </p:sp>
      </p:grpSp>
      <p:sp>
        <p:nvSpPr>
          <p:cNvPr id="28" name="Retângulo 27"/>
          <p:cNvSpPr/>
          <p:nvPr/>
        </p:nvSpPr>
        <p:spPr>
          <a:xfrm>
            <a:off x="2420943" y="56818"/>
            <a:ext cx="489108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Bef>
                <a:spcPct val="0"/>
              </a:spcBef>
              <a:buFont typeface="Wingdings" pitchFamily="2" charset="2"/>
              <a:buNone/>
              <a:defRPr/>
            </a:pP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Ciclo do Planejamento</a:t>
            </a:r>
            <a:endParaRPr lang="pt-BR" sz="4000" dirty="0">
              <a:solidFill>
                <a:srgbClr val="CC3300"/>
              </a:solidFill>
              <a:effectLst>
                <a:outerShdw blurRad="38100" dist="38100" dir="2700000" algn="tl">
                  <a:srgbClr val="000000"/>
                </a:outerShdw>
              </a:effectLst>
              <a:latin typeface="+mj-lt"/>
              <a:ea typeface="+mj-ea"/>
              <a:cs typeface="+mj-cs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4016105" y="1124744"/>
            <a:ext cx="1181734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PDOT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tângulo 30"/>
          <p:cNvSpPr/>
          <p:nvPr/>
        </p:nvSpPr>
        <p:spPr>
          <a:xfrm>
            <a:off x="1010160" y="2833772"/>
            <a:ext cx="1545616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Controle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tângulo 31"/>
          <p:cNvSpPr/>
          <p:nvPr/>
        </p:nvSpPr>
        <p:spPr>
          <a:xfrm>
            <a:off x="395536" y="4365104"/>
            <a:ext cx="208823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Avaliação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tângulo 32"/>
          <p:cNvSpPr/>
          <p:nvPr/>
        </p:nvSpPr>
        <p:spPr>
          <a:xfrm>
            <a:off x="1187624" y="5877272"/>
            <a:ext cx="3105337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Acompanhamento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tângulo 33"/>
          <p:cNvSpPr/>
          <p:nvPr/>
        </p:nvSpPr>
        <p:spPr>
          <a:xfrm>
            <a:off x="5292080" y="5661248"/>
            <a:ext cx="273630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Execução Orçamentária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tângulo 34"/>
          <p:cNvSpPr/>
          <p:nvPr/>
        </p:nvSpPr>
        <p:spPr>
          <a:xfrm>
            <a:off x="7341675" y="4437112"/>
            <a:ext cx="90281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LOA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tângulo 35"/>
          <p:cNvSpPr/>
          <p:nvPr/>
        </p:nvSpPr>
        <p:spPr>
          <a:xfrm>
            <a:off x="6899207" y="2852936"/>
            <a:ext cx="92365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LDO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tângulo 36"/>
          <p:cNvSpPr/>
          <p:nvPr/>
        </p:nvSpPr>
        <p:spPr>
          <a:xfrm>
            <a:off x="4211960" y="2420888"/>
            <a:ext cx="87453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defRPr/>
            </a:pPr>
            <a:r>
              <a:rPr lang="pt-BR" sz="2800" dirty="0" smtClean="0">
                <a:solidFill>
                  <a:srgbClr val="0000CC"/>
                </a:solidFill>
                <a:latin typeface="Arial" pitchFamily="34" charset="0"/>
                <a:cs typeface="Arial" pitchFamily="34" charset="0"/>
              </a:rPr>
              <a:t>PPA</a:t>
            </a:r>
            <a:endParaRPr lang="pt-BR" sz="2800" dirty="0">
              <a:solidFill>
                <a:srgbClr val="0000CC"/>
              </a:solidFill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385175" cy="1008112"/>
          </a:xfrm>
        </p:spPr>
        <p:txBody>
          <a:bodyPr>
            <a:normAutofit/>
          </a:bodyPr>
          <a:lstStyle/>
          <a:p>
            <a:pPr algn="ctr">
              <a:defRPr/>
            </a:pP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Estrutura Textual da LDO</a:t>
            </a:r>
            <a:b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</a:br>
            <a:r>
              <a:rPr lang="pt-BR" sz="2000" dirty="0" smtClean="0">
                <a:solidFill>
                  <a:srgbClr val="0000CC"/>
                </a:solidFill>
              </a:rPr>
              <a:t>(segundo a CF/88 e LODF)</a:t>
            </a:r>
            <a:endParaRPr lang="pt-BR" sz="2800" dirty="0">
              <a:solidFill>
                <a:srgbClr val="0000CC"/>
              </a:solidFill>
            </a:endParaRP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268760"/>
            <a:ext cx="8607425" cy="5328592"/>
          </a:xfrm>
        </p:spPr>
        <p:txBody>
          <a:bodyPr>
            <a:noAutofit/>
          </a:bodyPr>
          <a:lstStyle/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I – as prioridades e metas da administração pública;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II – a organização e estrutura dos orçamentos;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III – as diretrizes gerais e específicas para elaboração dos orçamentos;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IV – as disposições relativas a despesas com pessoal e encargos sociais;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V – as diretrizes para as alterações e execução do orçamento;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VI – a política de aplicação do agente financeiro oficial de fomento;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VII – as disposições sobre alterações na legislação tributária;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VIII – as disposições sobre política tarifária;</a:t>
            </a:r>
          </a:p>
          <a:p>
            <a:pPr marL="324000">
              <a:spcBef>
                <a:spcPts val="0"/>
              </a:spcBef>
              <a:buNone/>
              <a:defRPr/>
            </a:pPr>
            <a:r>
              <a:rPr lang="pt-BR" sz="2400" b="1" dirty="0" smtClean="0">
                <a:solidFill>
                  <a:schemeClr val="accent4">
                    <a:lumMod val="10000"/>
                  </a:schemeClr>
                </a:solidFill>
              </a:rPr>
              <a:t>IX – as disposições finais.</a:t>
            </a:r>
            <a:endParaRPr lang="pt-BR" sz="2800" dirty="0"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-27384"/>
            <a:ext cx="8229600" cy="684312"/>
          </a:xfrm>
        </p:spPr>
        <p:txBody>
          <a:bodyPr>
            <a:noAutofit/>
          </a:bodyPr>
          <a:lstStyle/>
          <a:p>
            <a:pPr algn="ctr"/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Composição - Anexos</a:t>
            </a:r>
            <a:endParaRPr lang="pt-BR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4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323528" y="692696"/>
            <a:ext cx="8640960" cy="5904656"/>
          </a:xfrm>
        </p:spPr>
        <p:txBody>
          <a:bodyPr>
            <a:normAutofit lnSpcReduction="10000"/>
          </a:bodyPr>
          <a:lstStyle/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Metas e Prioridades;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Metas Fiscais - Projeções;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Avaliação do Cumprimento das Metas Relativas ao Exercício Anterior;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Despesas de Pessoal Autorizadas a Sofrerem Acréscimos;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Metas Fiscais Atuais Comparadas com as Fixadas nos Três Exercícios Anteriores 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Margem de Expansão das Despesas Obrigatórias de Caráter Continuado;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Evolução do Patrimônio Público;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Demonstrativo da Origem e Aplicação de Recursos de Alienação de Ativos;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Avaliação da Situação Financeira e Atuarial;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Receitas e Despesas Previdenciárias do Regime Próprio de Previdência dos Servidores;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Projeção da Renúncia de Receita de Origem Tributária,  Creditícia e Financeira;</a:t>
            </a:r>
          </a:p>
          <a:p>
            <a:pPr marL="360363" indent="-360363">
              <a:spcBef>
                <a:spcPts val="0"/>
              </a:spcBef>
              <a:buClr>
                <a:schemeClr val="accent1">
                  <a:lumMod val="75000"/>
                </a:schemeClr>
              </a:buClr>
              <a:buSzPct val="80000"/>
              <a:buFont typeface="+mj-lt"/>
              <a:buAutoNum type="arabicPeriod"/>
              <a:defRPr/>
            </a:pPr>
            <a:r>
              <a:rPr lang="pt-BR" sz="2300" dirty="0" smtClean="0">
                <a:solidFill>
                  <a:schemeClr val="accent4">
                    <a:lumMod val="10000"/>
                  </a:schemeClr>
                </a:solidFill>
              </a:rPr>
              <a:t>Riscos Fiscais.</a:t>
            </a:r>
          </a:p>
          <a:p>
            <a:pPr marL="324000">
              <a:spcBef>
                <a:spcPts val="0"/>
              </a:spcBef>
              <a:defRPr/>
            </a:pPr>
            <a:endParaRPr lang="pt-BR" sz="23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 marL="324000">
              <a:spcBef>
                <a:spcPts val="0"/>
              </a:spcBef>
              <a:defRPr/>
            </a:pPr>
            <a:endParaRPr lang="pt-BR" sz="2300" dirty="0" smtClean="0">
              <a:solidFill>
                <a:schemeClr val="accent4">
                  <a:lumMod val="10000"/>
                </a:schemeClr>
              </a:solidFill>
            </a:endParaRPr>
          </a:p>
          <a:p>
            <a:pPr>
              <a:buFont typeface="Wingdings" pitchFamily="2" charset="2"/>
              <a:buNone/>
              <a:defRPr/>
            </a:pPr>
            <a:endParaRPr lang="pt-BR" dirty="0"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/>
          <p:cNvSpPr>
            <a:spLocks noGrp="1" noRot="1" noChangeArrowheads="1"/>
          </p:cNvSpPr>
          <p:nvPr>
            <p:ph type="body" idx="1"/>
          </p:nvPr>
        </p:nvSpPr>
        <p:spPr>
          <a:xfrm>
            <a:off x="107255" y="836712"/>
            <a:ext cx="8785225" cy="6021288"/>
          </a:xfrm>
        </p:spPr>
        <p:txBody>
          <a:bodyPr>
            <a:normAutofit lnSpcReduction="10000"/>
          </a:bodyPr>
          <a:lstStyle/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  <a:effectLst/>
                <a:ea typeface="+mn-ea"/>
                <a:cs typeface="+mn-cs"/>
              </a:rPr>
              <a:t>Contemplar as políticas definidas pelo PPA. </a:t>
            </a: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600" dirty="0" smtClean="0">
              <a:solidFill>
                <a:srgbClr val="002060"/>
              </a:solidFill>
              <a:effectLst/>
              <a:ea typeface="+mn-ea"/>
              <a:cs typeface="+mn-cs"/>
            </a:endParaRP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  <a:effectLst/>
                <a:ea typeface="+mn-ea"/>
                <a:cs typeface="+mn-cs"/>
              </a:rPr>
              <a:t>Viabilizar realização dos objetivos estratégicos,  programas e ações governamentais estabelecidos no PPA.</a:t>
            </a: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600" dirty="0" smtClean="0">
              <a:solidFill>
                <a:srgbClr val="002060"/>
              </a:solidFill>
              <a:effectLst/>
              <a:ea typeface="+mn-ea"/>
              <a:cs typeface="+mn-cs"/>
            </a:endParaRP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Evidenciar a transparência da gestão fiscal.</a:t>
            </a: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600" dirty="0" smtClean="0">
              <a:solidFill>
                <a:srgbClr val="002060"/>
              </a:solidFill>
            </a:endParaRP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Fixar as metas fiscais relativas:</a:t>
            </a:r>
          </a:p>
          <a:p>
            <a:pPr marL="971550" lvl="1" indent="-514350" algn="just">
              <a:buClr>
                <a:schemeClr val="accent2">
                  <a:lumMod val="50000"/>
                </a:schemeClr>
              </a:buClr>
              <a:buFont typeface="Wingdings" pitchFamily="2" charset="2"/>
              <a:buAutoNum type="alphaLcParenR"/>
              <a:defRPr/>
            </a:pPr>
            <a:r>
              <a:rPr lang="pt-BR" sz="2000" dirty="0" smtClean="0">
                <a:solidFill>
                  <a:srgbClr val="002060"/>
                </a:solidFill>
              </a:rPr>
              <a:t>receitas;</a:t>
            </a:r>
          </a:p>
          <a:p>
            <a:pPr marL="971550" lvl="1" indent="-514350" algn="just">
              <a:buClr>
                <a:schemeClr val="accent2">
                  <a:lumMod val="50000"/>
                </a:schemeClr>
              </a:buClr>
              <a:buFont typeface="Wingdings" pitchFamily="2" charset="2"/>
              <a:buAutoNum type="alphaLcParenR"/>
              <a:defRPr/>
            </a:pPr>
            <a:r>
              <a:rPr lang="pt-BR" sz="2000" dirty="0" smtClean="0">
                <a:solidFill>
                  <a:srgbClr val="002060"/>
                </a:solidFill>
              </a:rPr>
              <a:t>despesas;</a:t>
            </a:r>
          </a:p>
          <a:p>
            <a:pPr marL="971550" lvl="1" indent="-514350" algn="just">
              <a:buClr>
                <a:schemeClr val="accent2">
                  <a:lumMod val="50000"/>
                </a:schemeClr>
              </a:buClr>
              <a:buFont typeface="Wingdings" pitchFamily="2" charset="2"/>
              <a:buAutoNum type="alphaLcParenR"/>
              <a:defRPr/>
            </a:pPr>
            <a:r>
              <a:rPr lang="pt-BR" sz="2000" dirty="0" smtClean="0">
                <a:solidFill>
                  <a:srgbClr val="002060"/>
                </a:solidFill>
              </a:rPr>
              <a:t>resultados primário e nominal;  e</a:t>
            </a:r>
          </a:p>
          <a:p>
            <a:pPr marL="971550" lvl="1" indent="-514350" algn="just">
              <a:buClr>
                <a:schemeClr val="accent2">
                  <a:lumMod val="50000"/>
                </a:schemeClr>
              </a:buClr>
              <a:buFont typeface="Wingdings" pitchFamily="2" charset="2"/>
              <a:buAutoNum type="alphaLcParenR"/>
              <a:defRPr/>
            </a:pPr>
            <a:r>
              <a:rPr lang="pt-BR" sz="2000" dirty="0" smtClean="0">
                <a:solidFill>
                  <a:srgbClr val="002060"/>
                </a:solidFill>
              </a:rPr>
              <a:t>estoque da dívida pública;</a:t>
            </a: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200" dirty="0" smtClean="0">
              <a:solidFill>
                <a:schemeClr val="accent4">
                  <a:lumMod val="10000"/>
                </a:schemeClr>
              </a:solidFill>
              <a:cs typeface="Arial" pitchFamily="34" charset="0"/>
            </a:endParaRPr>
          </a:p>
          <a:p>
            <a:pPr marL="342900" lvl="1" indent="-342900"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Assegurar a execução das despesas obrigatórias de caráter constitucional ou legal;</a:t>
            </a:r>
            <a:endParaRPr lang="pt-BR" sz="1050" dirty="0" smtClean="0">
              <a:solidFill>
                <a:srgbClr val="0000CC"/>
              </a:solidFill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249559" y="44624"/>
            <a:ext cx="8570913" cy="707886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buFont typeface="Wingdings" pitchFamily="2" charset="2"/>
              <a:buNone/>
              <a:defRPr/>
            </a:pPr>
            <a:r>
              <a:rPr lang="pt-BR" sz="4000" dirty="0" smtClean="0">
                <a:solidFill>
                  <a:schemeClr val="accent2">
                    <a:lumMod val="75000"/>
                  </a:schemeClr>
                </a:solidFill>
              </a:rPr>
              <a:t>Diretrizes para elaboração:</a:t>
            </a:r>
            <a:endParaRPr lang="pt-BR" sz="4000" b="1" dirty="0">
              <a:solidFill>
                <a:srgbClr val="CC33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Rot="1" noChangeArrowheads="1"/>
          </p:cNvSpPr>
          <p:nvPr/>
        </p:nvSpPr>
        <p:spPr>
          <a:xfrm>
            <a:off x="107255" y="72008"/>
            <a:ext cx="8785225" cy="6669360"/>
          </a:xfrm>
          <a:prstGeom prst="rect">
            <a:avLst/>
          </a:prstGeom>
        </p:spPr>
        <p:txBody>
          <a:bodyPr vert="horz">
            <a:normAutofit lnSpcReduction="10000"/>
          </a:bodyPr>
          <a:lstStyle/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200" b="1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É obrigatória a destinação de recursos para contrapartida de ajustes (contratos, convênios) e pagamentos de amortizações e encargos de dívidas;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200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As receitas diretamente arrecadadas serão programadas para atender, preferencialmente, gastos com a folha de pagamento, manutenção e investimentos prioritários da própria unidade;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200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Os recursos destinados ao pagamento de precatórios derivados de órgãos da </a:t>
            </a:r>
            <a:r>
              <a:rPr lang="pt-BR" sz="2800" dirty="0" err="1" smtClean="0">
                <a:solidFill>
                  <a:srgbClr val="002060"/>
                </a:solidFill>
              </a:rPr>
              <a:t>Adm</a:t>
            </a:r>
            <a:r>
              <a:rPr lang="pt-BR" sz="2800" dirty="0" smtClean="0">
                <a:solidFill>
                  <a:srgbClr val="002060"/>
                </a:solidFill>
              </a:rPr>
              <a:t>. Direta serão alocados na SEF e os da </a:t>
            </a:r>
            <a:r>
              <a:rPr lang="pt-BR" sz="2800" dirty="0" err="1" smtClean="0">
                <a:solidFill>
                  <a:srgbClr val="002060"/>
                </a:solidFill>
              </a:rPr>
              <a:t>Adm</a:t>
            </a:r>
            <a:r>
              <a:rPr lang="pt-BR" sz="2800" dirty="0" smtClean="0">
                <a:solidFill>
                  <a:srgbClr val="002060"/>
                </a:solidFill>
              </a:rPr>
              <a:t>. Indireta nas unidades orçamentárias responsáveis pelos respectivos débitos;</a:t>
            </a: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endParaRPr lang="pt-BR" sz="1200" dirty="0" smtClean="0">
              <a:solidFill>
                <a:srgbClr val="002060"/>
              </a:solidFill>
            </a:endParaRPr>
          </a:p>
          <a:p>
            <a:pPr marL="342900" lvl="1" indent="-342900">
              <a:spcBef>
                <a:spcPts val="500"/>
              </a:spcBef>
              <a:buClr>
                <a:srgbClr val="C00000"/>
              </a:buClr>
              <a:buSzPct val="115000"/>
              <a:buFont typeface="Wingdings 2" pitchFamily="18" charset="2"/>
              <a:buChar char=""/>
              <a:defRPr/>
            </a:pPr>
            <a:r>
              <a:rPr lang="pt-BR" sz="2800" dirty="0" smtClean="0">
                <a:solidFill>
                  <a:srgbClr val="002060"/>
                </a:solidFill>
              </a:rPr>
              <a:t>É vedada a inclusão de subtítulos em duplicidade, ressalvados os que tenham objetivos complementares e interdependentes;</a:t>
            </a: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115000"/>
              <a:buFont typeface="Wingdings 2" pitchFamily="18" charset="2"/>
              <a:buChar char=""/>
              <a:tabLst/>
              <a:defRPr/>
            </a:pPr>
            <a:endParaRPr kumimoji="0" lang="pt-BR" sz="16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1" indent="-342900" algn="l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rgbClr val="C00000"/>
              </a:buClr>
              <a:buSzPct val="115000"/>
              <a:buFont typeface="Wingdings 2" pitchFamily="18" charset="2"/>
              <a:buChar char=""/>
              <a:tabLst/>
              <a:defRPr/>
            </a:pPr>
            <a:endParaRPr kumimoji="0" lang="pt-BR" sz="2300" b="1" i="0" u="none" strike="noStrike" kern="1200" cap="none" spc="0" normalizeH="0" baseline="0" noProof="0" dirty="0" smtClean="0">
              <a:ln>
                <a:noFill/>
              </a:ln>
              <a:solidFill>
                <a:schemeClr val="accent4">
                  <a:lumMod val="10000"/>
                </a:schemeClr>
              </a:solidFill>
              <a:effectLst/>
              <a:uLnTx/>
              <a:uFillTx/>
              <a:latin typeface="+mn-lt"/>
              <a:ea typeface="+mn-ea"/>
              <a:cs typeface="Arial" pitchFamily="34" charset="0"/>
            </a:endParaRPr>
          </a:p>
          <a:p>
            <a:pPr marL="548640" marR="0" lvl="1" indent="-274320" algn="just" defTabSz="914400" rtl="0" eaLnBrk="1" fontAlgn="auto" latinLnBrk="0" hangingPunct="1">
              <a:lnSpc>
                <a:spcPct val="100000"/>
              </a:lnSpc>
              <a:spcBef>
                <a:spcPts val="500"/>
              </a:spcBef>
              <a:spcAft>
                <a:spcPts val="0"/>
              </a:spcAft>
              <a:buClr>
                <a:schemeClr val="accent2"/>
              </a:buClr>
              <a:buSzPct val="76000"/>
              <a:buFont typeface="Wingdings" pitchFamily="2" charset="2"/>
              <a:buNone/>
              <a:tabLst/>
              <a:defRPr/>
            </a:pPr>
            <a:endParaRPr kumimoji="0" lang="pt-BR" sz="1000" b="1" i="0" u="none" strike="noStrike" kern="1200" cap="none" spc="0" normalizeH="0" baseline="0" noProof="0" dirty="0" smtClean="0">
              <a:ln>
                <a:noFill/>
              </a:ln>
              <a:solidFill>
                <a:srgbClr val="0000CC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gin">
  <a:themeElements>
    <a:clrScheme name="Origin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Origin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rigin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387</TotalTime>
  <Words>969</Words>
  <Application>Microsoft Office PowerPoint</Application>
  <PresentationFormat>Apresentação na tela (4:3)</PresentationFormat>
  <Paragraphs>170</Paragraphs>
  <Slides>18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18</vt:i4>
      </vt:variant>
    </vt:vector>
  </HeadingPairs>
  <TitlesOfParts>
    <vt:vector size="19" baseType="lpstr">
      <vt:lpstr>Origin</vt:lpstr>
      <vt:lpstr>Audiência Pública  Projeto de Lei de Diretrizes Orçamentárias - 2013  </vt:lpstr>
      <vt:lpstr>   Composição</vt:lpstr>
      <vt:lpstr>Para que fazer?</vt:lpstr>
      <vt:lpstr>Slide 4</vt:lpstr>
      <vt:lpstr>Slide 5</vt:lpstr>
      <vt:lpstr>Estrutura Textual da LDO (segundo a CF/88 e LODF)</vt:lpstr>
      <vt:lpstr>Composição - Anexos</vt:lpstr>
      <vt:lpstr>Slide 8</vt:lpstr>
      <vt:lpstr>Slide 9</vt:lpstr>
      <vt:lpstr>Slide 10</vt:lpstr>
      <vt:lpstr>Slide 11</vt:lpstr>
      <vt:lpstr>   Objetivos</vt:lpstr>
      <vt:lpstr>Qual objetivo desta Lei?</vt:lpstr>
      <vt:lpstr>CRONOGRAMA RESUMIDO DA  ELABORAÇÃO DO ORÇAMENTO DE 2013</vt:lpstr>
      <vt:lpstr>Slide 15</vt:lpstr>
      <vt:lpstr>Slide 16</vt:lpstr>
      <vt:lpstr>Slide 17</vt:lpstr>
      <vt:lpstr>Slide 18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Audiência Pública  Projeto de Lei de Diretrizes Orçamentárias</dc:title>
  <dc:creator>marcelo.cadete</dc:creator>
  <cp:lastModifiedBy>raimundo.silva</cp:lastModifiedBy>
  <cp:revision>45</cp:revision>
  <dcterms:created xsi:type="dcterms:W3CDTF">2012-04-20T19:43:48Z</dcterms:created>
  <dcterms:modified xsi:type="dcterms:W3CDTF">2012-04-24T22:01:05Z</dcterms:modified>
</cp:coreProperties>
</file>