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8" r:id="rId3"/>
    <p:sldId id="257" r:id="rId4"/>
    <p:sldId id="264" r:id="rId5"/>
    <p:sldId id="265" r:id="rId6"/>
    <p:sldId id="259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9" r:id="rId48"/>
    <p:sldId id="307" r:id="rId49"/>
    <p:sldId id="310" r:id="rId50"/>
    <p:sldId id="308" r:id="rId51"/>
    <p:sldId id="311" r:id="rId52"/>
    <p:sldId id="312" r:id="rId53"/>
    <p:sldId id="262" r:id="rId54"/>
  </p:sldIdLst>
  <p:sldSz cx="9144000" cy="5143500" type="screen16x9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6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3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8917BAB8-6432-4145-A99B-AFCD339499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F4C9238A-1476-444A-AAC3-42B408F5A35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p:notes">
            <a:extLst>
              <a:ext uri="{FF2B5EF4-FFF2-40B4-BE49-F238E27FC236}">
                <a16:creationId xmlns:a16="http://schemas.microsoft.com/office/drawing/2014/main" id="{C965A04F-0C69-4968-9A3E-59199FEFB0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52;p:notes">
            <a:extLst>
              <a:ext uri="{FF2B5EF4-FFF2-40B4-BE49-F238E27FC236}">
                <a16:creationId xmlns:a16="http://schemas.microsoft.com/office/drawing/2014/main" id="{FF1DEC89-D2A0-48AB-ABC9-D7D744C0E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09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0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68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23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9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25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29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21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3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72;g863de1463f_0_3:notes">
            <a:extLst>
              <a:ext uri="{FF2B5EF4-FFF2-40B4-BE49-F238E27FC236}">
                <a16:creationId xmlns:a16="http://schemas.microsoft.com/office/drawing/2014/main" id="{0E407321-2E80-40A8-AC64-D2F6EDA1FBA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Google Shape;73;g863de1463f_0_3:notes">
            <a:extLst>
              <a:ext uri="{FF2B5EF4-FFF2-40B4-BE49-F238E27FC236}">
                <a16:creationId xmlns:a16="http://schemas.microsoft.com/office/drawing/2014/main" id="{8167D02D-AECD-4AC0-9037-5BD2D1625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13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22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76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92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16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9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95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59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30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6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62;g781e613463_0_5:notes">
            <a:extLst>
              <a:ext uri="{FF2B5EF4-FFF2-40B4-BE49-F238E27FC236}">
                <a16:creationId xmlns:a16="http://schemas.microsoft.com/office/drawing/2014/main" id="{7E28B469-E214-4789-BACE-92378F54E1B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1" name="Google Shape;63;g781e613463_0_5:notes">
            <a:extLst>
              <a:ext uri="{FF2B5EF4-FFF2-40B4-BE49-F238E27FC236}">
                <a16:creationId xmlns:a16="http://schemas.microsoft.com/office/drawing/2014/main" id="{182F2C1B-3912-4B96-A509-795434A8DC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66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0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749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29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49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33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5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7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8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62;g781e613463_0_5:notes">
            <a:extLst>
              <a:ext uri="{FF2B5EF4-FFF2-40B4-BE49-F238E27FC236}">
                <a16:creationId xmlns:a16="http://schemas.microsoft.com/office/drawing/2014/main" id="{7E28B469-E214-4789-BACE-92378F54E1B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1" name="Google Shape;63;g781e613463_0_5:notes">
            <a:extLst>
              <a:ext uri="{FF2B5EF4-FFF2-40B4-BE49-F238E27FC236}">
                <a16:creationId xmlns:a16="http://schemas.microsoft.com/office/drawing/2014/main" id="{182F2C1B-3912-4B96-A509-795434A8DC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8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095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96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656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22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159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090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701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235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189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4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884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849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091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833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6;g7831df0eb1_0_9:notes">
            <a:extLst>
              <a:ext uri="{FF2B5EF4-FFF2-40B4-BE49-F238E27FC236}">
                <a16:creationId xmlns:a16="http://schemas.microsoft.com/office/drawing/2014/main" id="{071DEFFB-C0C4-42A0-8ACF-5540B0F43D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07;g7831df0eb1_0_9:notes">
            <a:extLst>
              <a:ext uri="{FF2B5EF4-FFF2-40B4-BE49-F238E27FC236}">
                <a16:creationId xmlns:a16="http://schemas.microsoft.com/office/drawing/2014/main" id="{B0A13799-BA35-4D60-9502-DA4107796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5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0;g863de1463f_0_22:notes">
            <a:extLst>
              <a:ext uri="{FF2B5EF4-FFF2-40B4-BE49-F238E27FC236}">
                <a16:creationId xmlns:a16="http://schemas.microsoft.com/office/drawing/2014/main" id="{980C38D9-5838-4871-ACD7-39B6893039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1267" name="Google Shape;81;g863de1463f_0_22:notes">
            <a:extLst>
              <a:ext uri="{FF2B5EF4-FFF2-40B4-BE49-F238E27FC236}">
                <a16:creationId xmlns:a16="http://schemas.microsoft.com/office/drawing/2014/main" id="{6A0800D2-6799-4027-B3BD-73A9793C5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3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96;g863de1463f_0_33:notes">
            <a:extLst>
              <a:ext uri="{FF2B5EF4-FFF2-40B4-BE49-F238E27FC236}">
                <a16:creationId xmlns:a16="http://schemas.microsoft.com/office/drawing/2014/main" id="{EDA5A23F-9F70-420A-93F3-6AF490681CF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97;g863de1463f_0_33:notes">
            <a:extLst>
              <a:ext uri="{FF2B5EF4-FFF2-40B4-BE49-F238E27FC236}">
                <a16:creationId xmlns:a16="http://schemas.microsoft.com/office/drawing/2014/main" id="{DA1A3835-6CEA-4DC2-A833-A1EE2C88D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2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6E626707-87FB-4D22-B5C2-DB1C9694997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18600-6D1D-42EE-A9B9-9FAE86D1AF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294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D8EEFE8E-31DB-4499-9F40-B479D6A8384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00665-D886-4E06-BA15-A556D784B5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12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4DAA463-4437-439C-9AD7-A83D656830A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6BECC-ABCC-4335-A37A-D985EAB888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33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2DBF704D-7E4E-4E96-B245-050750689A0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0CCB0-1771-4647-B08C-ACF8912674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938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D0B96BB-FA11-4300-B81B-34C8F890C44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4F8A9-BE06-4733-ACF6-A71061B074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82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15865440-1204-491B-A3A2-A8F6F4C7F80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681D5-62B0-4025-8BB6-675BB1080A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530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A105AFEB-F974-4ED7-8C51-E605C863051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B3D2C-EC79-401B-BD3A-C6F2E60A7A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785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89C58E1-5FD5-4B11-9F15-01FC0693353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1D87C-7986-453F-BE32-22C6123DB7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786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27E800C5-ECA3-42F4-B7F3-7CE13C929B7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90A3D-434D-48E5-9BBE-1A6E0ECB3F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305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475926A7-8419-4DCA-B846-26FCD81F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>
            <a:extLst>
              <a:ext uri="{FF2B5EF4-FFF2-40B4-BE49-F238E27FC236}">
                <a16:creationId xmlns:a16="http://schemas.microsoft.com/office/drawing/2014/main" id="{33D9ABA7-A7D1-4C2C-AC7D-9DBEFC48DB7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1EC147-E254-44AC-A17A-EEC87B846D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763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>
            <a:extLst>
              <a:ext uri="{FF2B5EF4-FFF2-40B4-BE49-F238E27FC236}">
                <a16:creationId xmlns:a16="http://schemas.microsoft.com/office/drawing/2014/main" id="{C4AB117F-F209-44AE-98F7-79CC098CD4F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DD779-628C-4777-A8FA-931D58F16F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560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A4AE5AFD-85F1-4E34-9512-BC15F5A5079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7C2A88E5-2B59-40C6-B58C-41DB44331DE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BB0222E2-B7A4-4E41-9816-D730886196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F24F70DE-CBF9-456A-920B-8E1E225FBE5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s.df.gov.br/PortalDeServicos/Login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estao.sucap@economia.df.gov.br?subject=D&#250;vida%20e/ou%20Sugest&#245;e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oogle Shape;54;p13">
            <a:extLst>
              <a:ext uri="{FF2B5EF4-FFF2-40B4-BE49-F238E27FC236}">
                <a16:creationId xmlns:a16="http://schemas.microsoft.com/office/drawing/2014/main" id="{844F1DC2-D139-4A29-97F9-EB2C84DA4B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Google Shape;55;p13">
            <a:extLst>
              <a:ext uri="{FF2B5EF4-FFF2-40B4-BE49-F238E27FC236}">
                <a16:creationId xmlns:a16="http://schemas.microsoft.com/office/drawing/2014/main" id="{B63E3D13-5B5B-44F3-B4E2-C0C4C9FE838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Google Shape;57;p13">
            <a:extLst>
              <a:ext uri="{FF2B5EF4-FFF2-40B4-BE49-F238E27FC236}">
                <a16:creationId xmlns:a16="http://schemas.microsoft.com/office/drawing/2014/main" id="{33295F71-DD0E-4392-9416-ACC333884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555750"/>
            <a:ext cx="63341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Sistema de Gerenciamento de Recursos - </a:t>
            </a:r>
            <a:r>
              <a:rPr lang="pt-BR" altLang="pt-BR" sz="2500" b="1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SIGER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Módulo Banco de Projetos</a:t>
            </a:r>
          </a:p>
        </p:txBody>
      </p:sp>
      <p:sp>
        <p:nvSpPr>
          <p:cNvPr id="4102" name="Google Shape;58;p13">
            <a:extLst>
              <a:ext uri="{FF2B5EF4-FFF2-40B4-BE49-F238E27FC236}">
                <a16:creationId xmlns:a16="http://schemas.microsoft.com/office/drawing/2014/main" id="{76984526-1430-49A4-8892-3D64A4A8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614863"/>
            <a:ext cx="63325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  <p:sp>
        <p:nvSpPr>
          <p:cNvPr id="4103" name="Google Shape;59;p13">
            <a:extLst>
              <a:ext uri="{FF2B5EF4-FFF2-40B4-BE49-F238E27FC236}">
                <a16:creationId xmlns:a16="http://schemas.microsoft.com/office/drawing/2014/main" id="{E5639BA7-AA65-4BE5-8360-66A3A43C4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840" y="141288"/>
            <a:ext cx="1127760" cy="2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AGOSTO/2021</a:t>
            </a:r>
          </a:p>
        </p:txBody>
      </p:sp>
      <p:cxnSp>
        <p:nvCxnSpPr>
          <p:cNvPr id="4104" name="Google Shape;60;p13">
            <a:extLst>
              <a:ext uri="{FF2B5EF4-FFF2-40B4-BE49-F238E27FC236}">
                <a16:creationId xmlns:a16="http://schemas.microsoft.com/office/drawing/2014/main" id="{36EB2068-046B-4C79-8522-E674630771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-903288"/>
            <a:ext cx="0" cy="3621088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3. Valor Total Pretendido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584028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o valor total pretendido, incluindo o valor da contrapartida.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54F19A2-97A8-4095-BFD2-15222C20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02461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9245AC97-E166-401A-B79A-64C1DC932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61"/>
          <a:stretch/>
        </p:blipFill>
        <p:spPr>
          <a:xfrm>
            <a:off x="116595" y="1126818"/>
            <a:ext cx="8910806" cy="35239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3. Valor Total Pretendido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 moeda e os valores pretendidos para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67402D1F-F1E6-4B91-93CD-F87F7BBC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56605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4. Público Alvo/Beneficiários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3" y="3108962"/>
            <a:ext cx="39876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o público alvo / beneficiários do produto final aos quais serão aplicados os recursos.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0E6EC9F2-6047-40CA-8E2E-A86D8419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61572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2001291-3042-432B-88EB-F5AD336CE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47"/>
          <a:stretch/>
        </p:blipFill>
        <p:spPr>
          <a:xfrm>
            <a:off x="193469" y="1152903"/>
            <a:ext cx="8757057" cy="3537465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461312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4. Público Alvo/Beneficiários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o público a ser atingido pelo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0B377CB2-BC72-40D3-A067-3AD4CCED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25990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5. Área de Abrangência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432016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a Região Administrativa e descreva as áreas de abrangência a serem alcançadas pelos produtos do projeto a ser financiado pelos recursos.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BC79749-A605-4D0D-A28D-63FE30B1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35422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E0A6932-C27E-4232-9237-1D2E3FED1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11" b="581"/>
          <a:stretch/>
        </p:blipFill>
        <p:spPr>
          <a:xfrm>
            <a:off x="51811" y="1024374"/>
            <a:ext cx="9040377" cy="3561482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5. Área de Abrangência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 área pretendida para 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FCEAFE7-F532-4E0B-8DEA-0CB713A7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87636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6. Justificativa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432016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Descreva, de forma sucinta, as razões para a necessidade do Projeto, ressaltando a forma como contribuirão para a transformação da realidade.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135707F2-275D-4718-B49F-B02087775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78397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FD96F75-8808-4BEF-8910-36F212570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63" b="-1"/>
          <a:stretch/>
        </p:blipFill>
        <p:spPr>
          <a:xfrm>
            <a:off x="154080" y="1072692"/>
            <a:ext cx="8835836" cy="3411759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6. Justificativa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Justifique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 necessidade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2FB20B34-94AE-43CC-9A5C-BDD11681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09851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7. Resultados/Produtos Esperados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25980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Descreva os resultados a serem alcançados com a implantação do Projeto.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D731618D-2030-4E6F-841C-325B1CC00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43138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3C16202-F413-445C-A6B3-E1D7C595E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61" b="8"/>
          <a:stretch/>
        </p:blipFill>
        <p:spPr>
          <a:xfrm>
            <a:off x="150445" y="1081489"/>
            <a:ext cx="8843106" cy="3600896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7. Resultados/Produtos Esperados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qual o resultado será esperado com 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45DA0439-7399-4680-BDF6-D717FD191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30720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75;p15">
            <a:extLst>
              <a:ext uri="{FF2B5EF4-FFF2-40B4-BE49-F238E27FC236}">
                <a16:creationId xmlns:a16="http://schemas.microsoft.com/office/drawing/2014/main" id="{55B9C9DF-643D-420C-8CB8-49521274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  <p:sp>
        <p:nvSpPr>
          <p:cNvPr id="8195" name="Google Shape;76;p15">
            <a:extLst>
              <a:ext uri="{FF2B5EF4-FFF2-40B4-BE49-F238E27FC236}">
                <a16:creationId xmlns:a16="http://schemas.microsoft.com/office/drawing/2014/main" id="{A5D0B9B2-BB53-47B8-9857-66D1592A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47846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 - Finalidade</a:t>
            </a:r>
          </a:p>
        </p:txBody>
      </p:sp>
      <p:cxnSp>
        <p:nvCxnSpPr>
          <p:cNvPr id="8196" name="Google Shape;77;p15">
            <a:extLst>
              <a:ext uri="{FF2B5EF4-FFF2-40B4-BE49-F238E27FC236}">
                <a16:creationId xmlns:a16="http://schemas.microsoft.com/office/drawing/2014/main" id="{5D236765-BC86-4939-BB5F-A6CD9448DC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Google Shape;78;p15">
            <a:extLst>
              <a:ext uri="{FF2B5EF4-FFF2-40B4-BE49-F238E27FC236}">
                <a16:creationId xmlns:a16="http://schemas.microsoft.com/office/drawing/2014/main" id="{061B2048-B68D-405A-832A-BC3B60CF4803}"/>
              </a:ext>
            </a:extLst>
          </p:cNvPr>
          <p:cNvSpPr txBox="1"/>
          <p:nvPr/>
        </p:nvSpPr>
        <p:spPr>
          <a:xfrm>
            <a:off x="472200" y="1781000"/>
            <a:ext cx="7782000" cy="1966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O Banco de Projetos é um módulo dentro do Sistema de Gerenciamento de Recursos – SIGER.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FF"/>
                </a:highlight>
                <a:uLnTx/>
                <a:uFillTx/>
                <a:latin typeface="Verdana"/>
                <a:ea typeface="Verdana"/>
                <a:cs typeface="Verdana"/>
                <a:sym typeface="Verdana"/>
              </a:rPr>
              <a:t>Sua finalidade é o cadastramento de projetos que demonstrem a maturidade e a viabilidade de execução por parte dos órgãos, ou seja, aqueles projetos com maiores chances de serem executados pelos Órgãos do DF, tanto na forma de recursos de Operações de Créditos – Bancos Nacionais e Internacionais (Caderno de Operações) como de recursos provenientes de Transferências Voluntárias – União (Caderno de Emendas) e também para recursos abertos (onerosos e não onerosos).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8. Informações Orçamentárias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25980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qual a forma que será captado o recurso, se por meio de Emenda Parlamentar Federal/Outros OGU, Operação de Crédito ou Outros.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D7A1A624-61AE-43C1-9ED3-8A82BE029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88940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8. Informações Orçamentárias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895856" y="4565673"/>
            <a:ext cx="535228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Preencha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as informações de acordo com o tipo de recurso que se pretende executar com 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3F10D66-AC42-4638-B5A9-C6B35E4E3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2"/>
          <a:stretch/>
        </p:blipFill>
        <p:spPr>
          <a:xfrm>
            <a:off x="254377" y="1062851"/>
            <a:ext cx="8635240" cy="3480079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D4BBF6A6-C39D-47B1-AB65-A804A24B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086897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9. Previsão Orçamentária do DF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25980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há previsão de recursos no Orçamento do Distrito Federal para o Projeto, referente ao Valor Principal e Contrapartida.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9E62E12F-5A02-47C0-899C-1501A20B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27525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9. Previsão Orçamentária do DF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45524" y="4633590"/>
            <a:ext cx="8635240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Preencha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as informações orçamentárias solicitadas para 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3F10D66-AC42-4638-B5A9-C6B35E4E3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2"/>
          <a:stretch/>
        </p:blipFill>
        <p:spPr>
          <a:xfrm>
            <a:off x="254377" y="1062851"/>
            <a:ext cx="8635240" cy="3480079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834AB438-0E6F-486B-A142-13D13ACDB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33223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2" y="2133601"/>
            <a:ext cx="7666037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10. Existe Recurso Para o Mesmo Objeto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1212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existem recursos (contratados e/ou em andamento) para o mesmo Objeto, incluindo a necessidade de Contrapartida complementar.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C4BD70E8-235F-4806-A17F-65887BFA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16111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6441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10. Existe Recursos Para o Mesmo Objeto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965413" y="4564454"/>
            <a:ext cx="5213167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seu Órgão possui recurso contratado, em execução, no mesmo objeto de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5BA223A-A28D-45A7-8CCF-177A4350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61"/>
          <a:stretch/>
        </p:blipFill>
        <p:spPr>
          <a:xfrm>
            <a:off x="805950" y="948613"/>
            <a:ext cx="7532092" cy="3615841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0D35047A-F009-4C62-875A-E73FB08EE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31844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4708092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11. Possui Pleito de Recursos a Contratar?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453293"/>
            <a:ext cx="45972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existem outros pleitos de recursos a contratar neste ano com o mesmo Objeto deste Projeto.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FC8F8A22-7DA7-4C78-AC1F-14E6055F1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261426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814604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11. Possui Pleito de Recurso a Contratar?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965413" y="4522889"/>
            <a:ext cx="5213167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seu Órgão possui recurso contratado, em execução, no mesmo objeto de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F6B0840-42D5-489E-81C7-890D275DE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3"/>
          <a:stretch/>
        </p:blipFill>
        <p:spPr>
          <a:xfrm>
            <a:off x="992968" y="1080652"/>
            <a:ext cx="7158055" cy="3414527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5A4561E2-FE29-4BD0-B2AC-D10CD9C05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505632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12. Projeto - Situação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625980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o seu Projeto necessita dos documentos destacados. Em caso positivo, informe o status e o número SEI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84A3365E-69E9-4D0F-BC28-C2DD5F517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692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12. Projeto - Situação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45524" y="4633590"/>
            <a:ext cx="8635240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projeto possui algum dos itens e em que fase eles se encontram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7E58E21-537B-4820-B059-35A642E83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17" b="9368"/>
          <a:stretch/>
        </p:blipFill>
        <p:spPr>
          <a:xfrm>
            <a:off x="471487" y="1045148"/>
            <a:ext cx="8213608" cy="3489878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57DC3689-9583-4E12-A0A8-EAE061316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46518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Google Shape;66;p14">
            <a:extLst>
              <a:ext uri="{FF2B5EF4-FFF2-40B4-BE49-F238E27FC236}">
                <a16:creationId xmlns:a16="http://schemas.microsoft.com/office/drawing/2014/main" id="{3BAD5689-A27F-4B0E-ACD0-9699DE07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Passo a Passo</a:t>
            </a:r>
          </a:p>
        </p:txBody>
      </p:sp>
      <p:cxnSp>
        <p:nvCxnSpPr>
          <p:cNvPr id="6148" name="Google Shape;67;p14">
            <a:extLst>
              <a:ext uri="{FF2B5EF4-FFF2-40B4-BE49-F238E27FC236}">
                <a16:creationId xmlns:a16="http://schemas.microsoft.com/office/drawing/2014/main" id="{9BF34A4F-F3F9-4E69-9A02-9BB05BCE90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946150"/>
            <a:ext cx="0" cy="1836738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E72CEBD0-48F3-41C8-89CA-BFC9D69C2E9C}"/>
              </a:ext>
            </a:extLst>
          </p:cNvPr>
          <p:cNvSpPr txBox="1"/>
          <p:nvPr/>
        </p:nvSpPr>
        <p:spPr>
          <a:xfrm>
            <a:off x="3669792" y="1180575"/>
            <a:ext cx="5181600" cy="35781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1º Passo: </a:t>
            </a:r>
            <a:r>
              <a:rPr lang="pt-BR" sz="1200" kern="0" dirty="0">
                <a:solidFill>
                  <a:srgbClr val="00B0F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Acesse o Portal de Serviços</a:t>
            </a:r>
            <a:r>
              <a:rPr lang="pt-BR" sz="1200" kern="0" dirty="0">
                <a:solidFill>
                  <a:srgbClr val="00B0F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1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(https://sistemas.df.gov.br/</a:t>
            </a:r>
            <a:r>
              <a:rPr lang="pt-BR" sz="1100" kern="0" dirty="0" err="1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PortalDesServicos</a:t>
            </a:r>
            <a:r>
              <a:rPr lang="pt-BR" sz="11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/Login.aspx)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200" b="1" kern="0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Preencha seus dados conforme login da sua máquina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200" kern="0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Selecione o órgão (Ex.: SEEC),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 clique no botão acessar.</a:t>
            </a:r>
            <a:endParaRPr lang="pt-BR" sz="1200" kern="0" dirty="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7EAA68-AFFB-42A9-A9AD-65359572899C}"/>
              </a:ext>
            </a:extLst>
          </p:cNvPr>
          <p:cNvPicPr/>
          <p:nvPr/>
        </p:nvPicPr>
        <p:blipFill rotWithShape="1">
          <a:blip r:embed="rId4"/>
          <a:srcRect l="37218" t="12863" r="37206" b="22506"/>
          <a:stretch/>
        </p:blipFill>
        <p:spPr bwMode="auto">
          <a:xfrm>
            <a:off x="592278" y="1114136"/>
            <a:ext cx="2706786" cy="37109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68614F2A-03EF-4EE8-9E86-71A40274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592310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13. Em Fase de Licitação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3904529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a situação da Licitação, se for o caso, conforme requerido nos campos apresentados.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4D348939-DB55-40CE-8764-87989104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02773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13. Em Fase de Licitação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45524" y="4633590"/>
            <a:ext cx="8635240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projeto possui algum dos itens e em que fase eles se encontram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54947E0-DA50-4043-9DD9-440C73548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04" b="2298"/>
          <a:stretch/>
        </p:blipFill>
        <p:spPr>
          <a:xfrm>
            <a:off x="787665" y="1061048"/>
            <a:ext cx="7550957" cy="3523890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CB48252B-EE3E-4FE6-8485-81C4CB52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87076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2" y="2133601"/>
            <a:ext cx="7021801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14. Decisões de Órgãos de Controle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59688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Este item se refere ao recurso contratado no item 10. Informe sobre a existência de pendências judiciais ou de Decisões dos Órgãos de Controle.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1F4013AB-BC21-4157-B20B-80F45DE2E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156725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5829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14. Decisões de Órgãos de Controle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859577" y="4592025"/>
            <a:ext cx="5379421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Contrato citado no item 10, tem alguma pendência junto ao órgão de controle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675DE71-F0C5-46F9-8A7A-F4473E1DA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32" b="5412"/>
          <a:stretch/>
        </p:blipFill>
        <p:spPr>
          <a:xfrm>
            <a:off x="420705" y="1000828"/>
            <a:ext cx="8257164" cy="3618907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2D41364B-461A-4299-8665-CC385F260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09924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2" y="2133601"/>
            <a:ext cx="7021801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15. Possui Licenciamento Ambiental?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5968856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há necessidade de Licenciamento Ambiental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B8CA9961-6D65-438D-88A0-FFAD8E39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615861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91545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15. Possui Licenciamento Ambiental?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461259" y="4665695"/>
            <a:ext cx="62037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projeto tem Licença Ambiental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0D9062F-3299-48FD-89EF-DA1BBC342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06" b="2562"/>
          <a:stretch/>
        </p:blipFill>
        <p:spPr>
          <a:xfrm>
            <a:off x="779582" y="985057"/>
            <a:ext cx="7567121" cy="3652558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61871E2D-2588-4CDC-B5FC-6CAD7B862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830873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2" y="2133601"/>
            <a:ext cx="7021801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16. Regularidade Fundiária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2" y="3108962"/>
            <a:ext cx="3696712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a área onde o Projeto será implantado possui Regularidade Fundiária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270E76A3-91C1-4BBD-B454-D2584D1B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248633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591545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16. Regularidade Fundiária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413957" y="4606019"/>
            <a:ext cx="4316086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o projeto possui algum tipo de Regularidade Fundiária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1422ED3-7517-402B-A64B-6692FEF8F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45" b="2924"/>
          <a:stretch/>
        </p:blipFill>
        <p:spPr>
          <a:xfrm>
            <a:off x="583980" y="938932"/>
            <a:ext cx="7976040" cy="3708648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47112AFD-CE02-4E48-A275-E582590A5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34540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4818928" cy="13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17. Localizado em Área de Abrangência do IPHAN?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33BA401F-D226-4B0C-995C-210C36FC0C2C}"/>
              </a:ext>
            </a:extLst>
          </p:cNvPr>
          <p:cNvSpPr txBox="1"/>
          <p:nvPr/>
        </p:nvSpPr>
        <p:spPr>
          <a:xfrm>
            <a:off x="1401761" y="3532909"/>
            <a:ext cx="5774893" cy="126626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se o Projeto está localizado em área de abrangência do IPHAN.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44748FEE-6067-4C3E-8219-93A77EA2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104601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17. Localizado em Área de Abrangência do IPHAN?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1868966" y="4606019"/>
            <a:ext cx="54060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se a área pretendida para a execução do projeto é de abrangência do IPHAN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72DB3D8-7996-4DF5-93B2-FA3FB1BE4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70" b="4935"/>
          <a:stretch/>
        </p:blipFill>
        <p:spPr>
          <a:xfrm>
            <a:off x="471487" y="974097"/>
            <a:ext cx="8061202" cy="3631922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5297254C-98D7-4957-AAC8-7E2BBFC2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72636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Google Shape;66;p14">
            <a:extLst>
              <a:ext uri="{FF2B5EF4-FFF2-40B4-BE49-F238E27FC236}">
                <a16:creationId xmlns:a16="http://schemas.microsoft.com/office/drawing/2014/main" id="{3BAD5689-A27F-4B0E-ACD0-9699DE07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Passo a Passo</a:t>
            </a:r>
          </a:p>
        </p:txBody>
      </p:sp>
      <p:cxnSp>
        <p:nvCxnSpPr>
          <p:cNvPr id="6148" name="Google Shape;67;p14">
            <a:extLst>
              <a:ext uri="{FF2B5EF4-FFF2-40B4-BE49-F238E27FC236}">
                <a16:creationId xmlns:a16="http://schemas.microsoft.com/office/drawing/2014/main" id="{9BF34A4F-F3F9-4E69-9A02-9BB05BCE90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946150"/>
            <a:ext cx="0" cy="1836738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E72CEBD0-48F3-41C8-89CA-BFC9D69C2E9C}"/>
              </a:ext>
            </a:extLst>
          </p:cNvPr>
          <p:cNvSpPr txBox="1"/>
          <p:nvPr/>
        </p:nvSpPr>
        <p:spPr>
          <a:xfrm>
            <a:off x="3669792" y="1180575"/>
            <a:ext cx="5181600" cy="35781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4º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Clique em Acessar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FC2F3D6-2594-417F-AB0C-4A20236F32F1}"/>
              </a:ext>
            </a:extLst>
          </p:cNvPr>
          <p:cNvPicPr/>
          <p:nvPr/>
        </p:nvPicPr>
        <p:blipFill rotWithShape="1">
          <a:blip r:embed="rId3"/>
          <a:srcRect l="65793" t="17569" r="4927" b="10270"/>
          <a:stretch/>
        </p:blipFill>
        <p:spPr bwMode="auto">
          <a:xfrm>
            <a:off x="592278" y="1115829"/>
            <a:ext cx="2770564" cy="3709284"/>
          </a:xfrm>
          <a:prstGeom prst="rect">
            <a:avLst/>
          </a:prstGeom>
          <a:ln w="12700">
            <a:noFill/>
          </a:ln>
          <a:effectLst>
            <a:glow rad="50800">
              <a:schemeClr val="tx2"/>
            </a:glow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BEAD781D-5F92-4167-8DFB-62D724C7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299906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430962" cy="13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18. Prazo de Execução do Projeto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9" name="Google Shape;104;p18">
            <a:extLst>
              <a:ext uri="{FF2B5EF4-FFF2-40B4-BE49-F238E27FC236}">
                <a16:creationId xmlns:a16="http://schemas.microsoft.com/office/drawing/2014/main" id="{8B5CC275-8420-4069-871A-AB5D0A0AF0FD}"/>
              </a:ext>
            </a:extLst>
          </p:cNvPr>
          <p:cNvSpPr txBox="1"/>
          <p:nvPr/>
        </p:nvSpPr>
        <p:spPr>
          <a:xfrm>
            <a:off x="1401761" y="3108962"/>
            <a:ext cx="6430961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o prazo necessário, em meses, para a total execução do Objeto.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138299BB-C6A7-4E6A-A715-6CF924F5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26451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18. Prazo de Execução do Projeto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471487" y="4675294"/>
            <a:ext cx="8061201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Informe,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em meses, o prazo para 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1CBCF70-3E1E-4A86-A2FB-49BA3E9BF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94" b="6187"/>
          <a:stretch/>
        </p:blipFill>
        <p:spPr>
          <a:xfrm>
            <a:off x="541399" y="1039813"/>
            <a:ext cx="8061201" cy="3593146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6253478D-5245-4E0F-B87A-46646E36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596699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4749655" cy="13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19. Cronograma Físico-Financeiro - Previsão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9" name="Google Shape;104;p18">
            <a:extLst>
              <a:ext uri="{FF2B5EF4-FFF2-40B4-BE49-F238E27FC236}">
                <a16:creationId xmlns:a16="http://schemas.microsoft.com/office/drawing/2014/main" id="{8B5CC275-8420-4069-871A-AB5D0A0AF0FD}"/>
              </a:ext>
            </a:extLst>
          </p:cNvPr>
          <p:cNvSpPr txBox="1"/>
          <p:nvPr/>
        </p:nvSpPr>
        <p:spPr>
          <a:xfrm>
            <a:off x="1401761" y="3486174"/>
            <a:ext cx="4237039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Informe os valores no Cronograma Físico-Financeiro necessário para a total execução do Objeto.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1BD88952-E152-4871-8CF5-AF10C960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075825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19. Cronograma Físico-Financeiro - Previsão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471487" y="4675294"/>
            <a:ext cx="8061201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Informe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 período e os valores necessários para execução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pic>
        <p:nvPicPr>
          <p:cNvPr id="8" name="Imagem 7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B005A6EB-3EAD-444F-A3D1-27822162F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39"/>
          <a:stretch/>
        </p:blipFill>
        <p:spPr>
          <a:xfrm>
            <a:off x="512450" y="1053668"/>
            <a:ext cx="7578603" cy="3635481"/>
          </a:xfrm>
          <a:prstGeom prst="rect">
            <a:avLst/>
          </a:prstGeom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37E02760-EAC6-46D8-8DA1-C89D1B89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520746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841692" cy="9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20. Observações Gerais do Projeto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8" name="Google Shape;104;p18">
            <a:extLst>
              <a:ext uri="{FF2B5EF4-FFF2-40B4-BE49-F238E27FC236}">
                <a16:creationId xmlns:a16="http://schemas.microsoft.com/office/drawing/2014/main" id="{134733B1-8BBF-49D5-A278-0D6DA3FF7ED3}"/>
              </a:ext>
            </a:extLst>
          </p:cNvPr>
          <p:cNvSpPr txBox="1"/>
          <p:nvPr/>
        </p:nvSpPr>
        <p:spPr>
          <a:xfrm>
            <a:off x="1401761" y="3108962"/>
            <a:ext cx="4638821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Utilize este campo caso necessite complementar informações referentes aos itens anteriores do Projeto.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91870115-DB6D-4FB5-BB9A-DFAAB76F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350163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20. Observações Gerais do Projeto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471487" y="4675294"/>
            <a:ext cx="8061201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Escolha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 item e explique ou complemente a informação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finalizar.</a:t>
            </a:r>
          </a:p>
        </p:txBody>
      </p:sp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A71209F-0EB5-4269-9AF2-415DE6655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92"/>
          <a:stretch/>
        </p:blipFill>
        <p:spPr>
          <a:xfrm>
            <a:off x="638378" y="1010147"/>
            <a:ext cx="7867243" cy="3665147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6128F3E9-E348-4856-9EE5-622764FB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233310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20. Observações Gerais do Projeto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675294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Clique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em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Visualizar Consolidado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para verificar as informações antes de liberar para assinatura.</a:t>
            </a:r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4F30E55-2DF2-4CEA-8028-3E4DBCF22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54"/>
          <a:stretch/>
        </p:blipFill>
        <p:spPr>
          <a:xfrm>
            <a:off x="749702" y="1095192"/>
            <a:ext cx="7644596" cy="3494039"/>
          </a:xfrm>
          <a:prstGeom prst="rect">
            <a:avLst/>
          </a:prstGeom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BB2382ED-9C9A-4418-B9E7-DD462551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968055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841692" cy="9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Visualização do Projeto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Google Shape;75;p15">
            <a:extLst>
              <a:ext uri="{FF2B5EF4-FFF2-40B4-BE49-F238E27FC236}">
                <a16:creationId xmlns:a16="http://schemas.microsoft.com/office/drawing/2014/main" id="{DD1A4233-5B36-40EE-A520-C7D4AD3A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595397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Visualização do Projeto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448959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Se as informações do projeto estiverem OK, clique em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Liberar assinatura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após esta decisão, somente a pessoa que tiver o perfil para assinar é quem poderá assinar e/ou editar o projeto.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0FFD353-D885-44FC-95A9-73510869E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05"/>
          <a:stretch/>
        </p:blipFill>
        <p:spPr>
          <a:xfrm>
            <a:off x="1007025" y="1039813"/>
            <a:ext cx="6576200" cy="3365604"/>
          </a:xfrm>
          <a:prstGeom prst="rect">
            <a:avLst/>
          </a:prstGeom>
          <a:ln w="28575">
            <a:noFill/>
          </a:ln>
        </p:spPr>
      </p:pic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AB7675E2-D482-4A2D-B460-16414222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235197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84;p16">
            <a:extLst>
              <a:ext uri="{FF2B5EF4-FFF2-40B4-BE49-F238E27FC236}">
                <a16:creationId xmlns:a16="http://schemas.microsoft.com/office/drawing/2014/main" id="{D2362183-C197-47B4-A05F-30A5994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841692" cy="9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Consultar Projetos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Google Shape;75;p15">
            <a:extLst>
              <a:ext uri="{FF2B5EF4-FFF2-40B4-BE49-F238E27FC236}">
                <a16:creationId xmlns:a16="http://schemas.microsoft.com/office/drawing/2014/main" id="{7B3A6581-51E3-4ABF-A23E-3C8CC2CE0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30772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Passo a Passo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4230624" y="4407374"/>
            <a:ext cx="4293276" cy="82299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5º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Clique em Projetos para abrir as opções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6º Passo: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Clique na opção Cadastrar Projetos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pt-BR" sz="1200" kern="0" dirty="0">
              <a:solidFill>
                <a:srgbClr val="666666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Imagem 8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BC4427EE-CD1B-4760-BC68-0DE24589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454"/>
          <a:stretch/>
        </p:blipFill>
        <p:spPr>
          <a:xfrm>
            <a:off x="251520" y="993968"/>
            <a:ext cx="8640960" cy="3413407"/>
          </a:xfrm>
          <a:prstGeom prst="rect">
            <a:avLst/>
          </a:prstGeom>
          <a:solidFill>
            <a:srgbClr val="3772B8"/>
          </a:solidFill>
          <a:ln w="28575">
            <a:noFill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3B8949F-4056-4048-BBC3-59A27111F24D}"/>
              </a:ext>
            </a:extLst>
          </p:cNvPr>
          <p:cNvSpPr/>
          <p:nvPr/>
        </p:nvSpPr>
        <p:spPr>
          <a:xfrm>
            <a:off x="5468936" y="1618629"/>
            <a:ext cx="916153" cy="23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0543FC7D-DF2E-48A1-A6AA-ED3416746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32459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Consultar Projetos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714117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Para verificar os projetos cadastrados, clique na opção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Consultar Projetos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pic>
        <p:nvPicPr>
          <p:cNvPr id="8" name="Imagem 7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241B7A25-A46B-4EB5-9FD6-8E04A209E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51"/>
          <a:stretch/>
        </p:blipFill>
        <p:spPr>
          <a:xfrm>
            <a:off x="449825" y="1039813"/>
            <a:ext cx="8167701" cy="3461488"/>
          </a:xfrm>
          <a:prstGeom prst="rect">
            <a:avLst/>
          </a:prstGeom>
          <a:solidFill>
            <a:srgbClr val="3772B8"/>
          </a:solidFill>
          <a:ln w="28575"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3CC6769-21E5-4233-897E-08A42116FDF5}"/>
              </a:ext>
            </a:extLst>
          </p:cNvPr>
          <p:cNvSpPr/>
          <p:nvPr/>
        </p:nvSpPr>
        <p:spPr>
          <a:xfrm>
            <a:off x="5399739" y="1396949"/>
            <a:ext cx="832866" cy="232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Google Shape;75;p15">
            <a:extLst>
              <a:ext uri="{FF2B5EF4-FFF2-40B4-BE49-F238E27FC236}">
                <a16:creationId xmlns:a16="http://schemas.microsoft.com/office/drawing/2014/main" id="{993E9AC6-EF54-4B18-99AA-F1A7FCFD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55810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31F674D-DE35-4441-9D07-34AD3D315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798" b="18329"/>
          <a:stretch/>
        </p:blipFill>
        <p:spPr>
          <a:xfrm>
            <a:off x="260826" y="1522458"/>
            <a:ext cx="8640960" cy="2966415"/>
          </a:xfrm>
          <a:prstGeom prst="rect">
            <a:avLst/>
          </a:prstGeom>
          <a:ln w="28575">
            <a:noFill/>
          </a:ln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9888279-3973-4897-8C4A-52A25D13D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7" b="45074"/>
          <a:stretch/>
        </p:blipFill>
        <p:spPr>
          <a:xfrm>
            <a:off x="260826" y="859253"/>
            <a:ext cx="8640960" cy="2313710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Consultar Projetos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716564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Esta é a área para pesquisar, por assuntos, os projetos cadastrados.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1925CA57-97C9-4252-A7AA-9DF318E1A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626024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31F674D-DE35-4441-9D07-34AD3D315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55111" b="18329"/>
          <a:stretch/>
        </p:blipFill>
        <p:spPr>
          <a:xfrm>
            <a:off x="260826" y="3172963"/>
            <a:ext cx="8640960" cy="1315910"/>
          </a:xfrm>
          <a:prstGeom prst="rect">
            <a:avLst/>
          </a:prstGeom>
          <a:ln w="28575">
            <a:noFill/>
          </a:ln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9888279-3973-4897-8C4A-52A25D13D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8227" b="45074"/>
          <a:stretch/>
        </p:blipFill>
        <p:spPr>
          <a:xfrm>
            <a:off x="260826" y="859253"/>
            <a:ext cx="8640960" cy="2313710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" y="269875"/>
            <a:ext cx="76472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Consultar Projetos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305016" y="4716564"/>
            <a:ext cx="8533968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Área contendo as informações de acordo com a pesquisa realizada.</a:t>
            </a:r>
          </a:p>
        </p:txBody>
      </p:sp>
      <p:sp>
        <p:nvSpPr>
          <p:cNvPr id="8" name="Google Shape;75;p15">
            <a:extLst>
              <a:ext uri="{FF2B5EF4-FFF2-40B4-BE49-F238E27FC236}">
                <a16:creationId xmlns:a16="http://schemas.microsoft.com/office/drawing/2014/main" id="{57FBDAF9-7564-4839-B69C-7E630AA4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855895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109;p19">
            <a:extLst>
              <a:ext uri="{FF2B5EF4-FFF2-40B4-BE49-F238E27FC236}">
                <a16:creationId xmlns:a16="http://schemas.microsoft.com/office/drawing/2014/main" id="{95E1059C-432E-46E8-AAB0-5E9943060E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110;p19">
            <a:extLst>
              <a:ext uri="{FF2B5EF4-FFF2-40B4-BE49-F238E27FC236}">
                <a16:creationId xmlns:a16="http://schemas.microsoft.com/office/drawing/2014/main" id="{27ECE7CB-183A-49AD-AA96-10D557A5925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Google Shape;112;p19">
            <a:extLst>
              <a:ext uri="{FF2B5EF4-FFF2-40B4-BE49-F238E27FC236}">
                <a16:creationId xmlns:a16="http://schemas.microsoft.com/office/drawing/2014/main" id="{FBB213D4-B786-4365-92C9-8D60B95D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9" y="1733550"/>
            <a:ext cx="4301402" cy="23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Dúvidas e/ou sugestões, contate a COREV/SUCAP</a:t>
            </a:r>
          </a:p>
          <a:p>
            <a:pPr eaLnBrk="1" hangingPunct="1">
              <a:buSzPts val="1100"/>
            </a:pPr>
            <a:endParaRPr lang="pt-BR" altLang="pt-BR" sz="1900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eaLnBrk="1" hangingPunct="1"/>
            <a:r>
              <a:rPr lang="pt-BR" altLang="pt-BR" sz="13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📱 (61) 3414-6107 / (61) 3414-6252</a:t>
            </a:r>
          </a:p>
          <a:p>
            <a:pPr eaLnBrk="1" hangingPunct="1">
              <a:buSzPts val="1100"/>
            </a:pPr>
            <a:r>
              <a:rPr lang="pt-BR" altLang="pt-BR" sz="13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📩 </a:t>
            </a:r>
            <a:r>
              <a:rPr lang="pt-BR" altLang="pt-BR" sz="1300" dirty="0">
                <a:solidFill>
                  <a:srgbClr val="FFFF00"/>
                </a:solidFill>
                <a:latin typeface="Verdana" panose="020B0604030504040204" pitchFamily="34" charset="0"/>
                <a:sym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gestao.sucap@economia.df.gov.br</a:t>
            </a:r>
            <a:endParaRPr lang="pt-BR" altLang="pt-BR" dirty="0">
              <a:solidFill>
                <a:srgbClr val="FFFF0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  <a:p>
            <a:pPr eaLnBrk="1" hangingPunct="1"/>
            <a:endParaRPr lang="pt-BR" altLang="pt-BR" sz="2000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6391" name="Google Shape;114;p19">
            <a:extLst>
              <a:ext uri="{FF2B5EF4-FFF2-40B4-BE49-F238E27FC236}">
                <a16:creationId xmlns:a16="http://schemas.microsoft.com/office/drawing/2014/main" id="{B431270D-5D55-49D5-A013-C50D1B50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360" y="141288"/>
            <a:ext cx="1158240" cy="33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AGOSTO/2021</a:t>
            </a:r>
          </a:p>
        </p:txBody>
      </p:sp>
      <p:cxnSp>
        <p:nvCxnSpPr>
          <p:cNvPr id="16392" name="Google Shape;115;p19">
            <a:extLst>
              <a:ext uri="{FF2B5EF4-FFF2-40B4-BE49-F238E27FC236}">
                <a16:creationId xmlns:a16="http://schemas.microsoft.com/office/drawing/2014/main" id="{B0F894F4-5423-42F1-ABCA-72E89C18C9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-801688"/>
            <a:ext cx="0" cy="3622676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8;p13">
            <a:extLst>
              <a:ext uri="{FF2B5EF4-FFF2-40B4-BE49-F238E27FC236}">
                <a16:creationId xmlns:a16="http://schemas.microsoft.com/office/drawing/2014/main" id="{BF262EB3-2371-4E0D-AF5E-1CED8E5B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4614863"/>
            <a:ext cx="63325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1. Eixos Temáticos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584028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O Plano Estratégico do Distrito Federal compôs a base estratégica do Plano Plurianual do Distrito Federal 2020-2023 (PPA 2020-2023), de forma que a alocação de recursos e a implementação e gestão das políticas públicas do PPA 2020-2023 serão orientados pelos Eixos Temáticos. Escolha o Eixo de acordo com o objeto do seu Projeto.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7726A508-129F-43E1-AB2F-C135CBBE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4100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1. Eixos Temáticos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Escolha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o Eixo Temático que mais se encaixa na proposição do seu projeto e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salve 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para mudar de item.</a:t>
            </a:r>
          </a:p>
        </p:txBody>
      </p:sp>
      <p:pic>
        <p:nvPicPr>
          <p:cNvPr id="8" name="Imagem 7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68CF83E7-9A42-47B8-9DFF-EA4F920F8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12"/>
          <a:stretch/>
        </p:blipFill>
        <p:spPr>
          <a:xfrm>
            <a:off x="199177" y="1422869"/>
            <a:ext cx="8745642" cy="30150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577E7214-3451-4D33-9430-2CCE93195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263848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83;p16">
            <a:extLst>
              <a:ext uri="{FF2B5EF4-FFF2-40B4-BE49-F238E27FC236}">
                <a16:creationId xmlns:a16="http://schemas.microsoft.com/office/drawing/2014/main" id="{A9E887AA-5E82-45A0-93E3-6376C7C1FF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Google Shape;84;p16">
            <a:extLst>
              <a:ext uri="{FF2B5EF4-FFF2-40B4-BE49-F238E27FC236}">
                <a16:creationId xmlns:a16="http://schemas.microsoft.com/office/drawing/2014/main" id="{DBE3D78B-C1EF-4B66-901E-D6343F2E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33601"/>
            <a:ext cx="6334125" cy="93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2500" dirty="0">
                <a:solidFill>
                  <a:srgbClr val="FFFFF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2. Objeto da Intervenção Pública</a:t>
            </a:r>
            <a:endParaRPr lang="pt-BR" altLang="pt-BR" sz="2500" b="1" dirty="0">
              <a:solidFill>
                <a:srgbClr val="FFFFFF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10244" name="Google Shape;85;p16">
            <a:extLst>
              <a:ext uri="{FF2B5EF4-FFF2-40B4-BE49-F238E27FC236}">
                <a16:creationId xmlns:a16="http://schemas.microsoft.com/office/drawing/2014/main" id="{573ABAFD-9E1B-4A56-9371-5C2450C1D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11275" y="-701675"/>
            <a:ext cx="0" cy="36226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104;p18">
            <a:extLst>
              <a:ext uri="{FF2B5EF4-FFF2-40B4-BE49-F238E27FC236}">
                <a16:creationId xmlns:a16="http://schemas.microsoft.com/office/drawing/2014/main" id="{6BF1A9A0-18FD-448D-9253-93EAE9FD2BD8}"/>
              </a:ext>
            </a:extLst>
          </p:cNvPr>
          <p:cNvSpPr txBox="1"/>
          <p:nvPr/>
        </p:nvSpPr>
        <p:spPr>
          <a:xfrm>
            <a:off x="1401762" y="3108962"/>
            <a:ext cx="5840285" cy="169020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Descreva o objeto pretendido de maneira sucinta, precisa, suficiente e clara, de forma a traduzir a real necessidade da Intervenção Pública.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24169B16-3F36-4DAF-90F0-2DABC5AE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404880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2474FA3-4F9A-4603-9DAA-53C4D7D52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80"/>
          <a:stretch/>
        </p:blipFill>
        <p:spPr>
          <a:xfrm>
            <a:off x="476002" y="1322473"/>
            <a:ext cx="8191996" cy="3339124"/>
          </a:xfrm>
          <a:prstGeom prst="rect">
            <a:avLst/>
          </a:prstGeom>
          <a:ln w="28575">
            <a:noFill/>
          </a:ln>
        </p:spPr>
      </p:pic>
      <p:sp>
        <p:nvSpPr>
          <p:cNvPr id="14339" name="Google Shape;100;p18">
            <a:extLst>
              <a:ext uri="{FF2B5EF4-FFF2-40B4-BE49-F238E27FC236}">
                <a16:creationId xmlns:a16="http://schemas.microsoft.com/office/drawing/2014/main" id="{22D64E56-C284-4D2B-888E-BD1D5B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69875"/>
            <a:ext cx="658047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Banco de Projetos</a:t>
            </a:r>
          </a:p>
          <a:p>
            <a:pPr eaLnBrk="1" hangingPunct="1"/>
            <a:r>
              <a:rPr lang="pt-BR" altLang="pt-BR" sz="1800" b="1" dirty="0">
                <a:solidFill>
                  <a:srgbClr val="0B539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Item 2. Objeto da Intervenção Pública</a:t>
            </a:r>
          </a:p>
        </p:txBody>
      </p:sp>
      <p:cxnSp>
        <p:nvCxnSpPr>
          <p:cNvPr id="14340" name="Google Shape;101;p18">
            <a:extLst>
              <a:ext uri="{FF2B5EF4-FFF2-40B4-BE49-F238E27FC236}">
                <a16:creationId xmlns:a16="http://schemas.microsoft.com/office/drawing/2014/main" id="{4AB9E356-0501-4C7D-9C51-12446894C9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363" y="-1220788"/>
            <a:ext cx="0" cy="1835151"/>
          </a:xfrm>
          <a:prstGeom prst="straightConnector1">
            <a:avLst/>
          </a:prstGeom>
          <a:noFill/>
          <a:ln w="19050">
            <a:solidFill>
              <a:srgbClr val="0B53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Google Shape;104;p18">
            <a:extLst>
              <a:ext uri="{FF2B5EF4-FFF2-40B4-BE49-F238E27FC236}">
                <a16:creationId xmlns:a16="http://schemas.microsoft.com/office/drawing/2014/main" id="{DDEBE081-4A08-4323-BCD7-105360236100}"/>
              </a:ext>
            </a:extLst>
          </p:cNvPr>
          <p:cNvSpPr txBox="1"/>
          <p:nvPr/>
        </p:nvSpPr>
        <p:spPr>
          <a:xfrm>
            <a:off x="286517" y="4690368"/>
            <a:ext cx="8570963" cy="61834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Defina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o objeto do projeto e </a:t>
            </a:r>
            <a:r>
              <a:rPr lang="pt-BR" sz="1200" b="1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salve</a:t>
            </a:r>
            <a:r>
              <a:rPr lang="pt-BR" sz="1200" kern="0" dirty="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para mudar de item.</a:t>
            </a: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id="{DCF54ACF-69CA-4F23-AE09-C005CF5C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76200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 dirty="0">
                <a:solidFill>
                  <a:srgbClr val="D9D9D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SUCAP/SPLAN/SEEC</a:t>
            </a:r>
          </a:p>
        </p:txBody>
      </p:sp>
    </p:spTree>
    <p:extLst>
      <p:ext uri="{BB962C8B-B14F-4D97-AF65-F5344CB8AC3E}">
        <p14:creationId xmlns:p14="http://schemas.microsoft.com/office/powerpoint/2010/main" val="1856314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1555</Words>
  <Application>Microsoft Office PowerPoint</Application>
  <PresentationFormat>Apresentação na tela (16:9)</PresentationFormat>
  <Paragraphs>218</Paragraphs>
  <Slides>53</Slides>
  <Notes>53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6" baseType="lpstr">
      <vt:lpstr>Arial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CMP</dc:creator>
  <cp:lastModifiedBy>Julia Peixoto Medeiros</cp:lastModifiedBy>
  <cp:revision>9</cp:revision>
  <dcterms:modified xsi:type="dcterms:W3CDTF">2026-06-17T18:31:13Z</dcterms:modified>
</cp:coreProperties>
</file>