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5"/>
  </p:notesMasterIdLst>
  <p:sldIdLst>
    <p:sldId id="256" r:id="rId2"/>
    <p:sldId id="258" r:id="rId3"/>
    <p:sldId id="257" r:id="rId4"/>
    <p:sldId id="264" r:id="rId5"/>
    <p:sldId id="265" r:id="rId6"/>
    <p:sldId id="259" r:id="rId7"/>
    <p:sldId id="266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9" r:id="rId48"/>
    <p:sldId id="307" r:id="rId49"/>
    <p:sldId id="310" r:id="rId50"/>
    <p:sldId id="308" r:id="rId51"/>
    <p:sldId id="311" r:id="rId52"/>
    <p:sldId id="312" r:id="rId53"/>
    <p:sldId id="262" r:id="rId5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786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306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Google Shape;3;n">
            <a:extLst>
              <a:ext uri="{FF2B5EF4-FFF2-40B4-BE49-F238E27FC236}">
                <a16:creationId xmlns:a16="http://schemas.microsoft.com/office/drawing/2014/main" id="{8917BAB8-6432-4145-A99B-AFCD3394996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5" name="Google Shape;4;n">
            <a:extLst>
              <a:ext uri="{FF2B5EF4-FFF2-40B4-BE49-F238E27FC236}">
                <a16:creationId xmlns:a16="http://schemas.microsoft.com/office/drawing/2014/main" id="{F4C9238A-1476-444A-AAC3-42B408F5A359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altLang="pt-BR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Google Shape;51;p:notes">
            <a:extLst>
              <a:ext uri="{FF2B5EF4-FFF2-40B4-BE49-F238E27FC236}">
                <a16:creationId xmlns:a16="http://schemas.microsoft.com/office/drawing/2014/main" id="{C965A04F-0C69-4968-9A3E-59199FEFB022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5123" name="Google Shape;52;p:notes">
            <a:extLst>
              <a:ext uri="{FF2B5EF4-FFF2-40B4-BE49-F238E27FC236}">
                <a16:creationId xmlns:a16="http://schemas.microsoft.com/office/drawing/2014/main" id="{FF1DEC89-D2A0-48AB-ABC9-D7D744C0EE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80;g863de1463f_0_22:notes">
            <a:extLst>
              <a:ext uri="{FF2B5EF4-FFF2-40B4-BE49-F238E27FC236}">
                <a16:creationId xmlns:a16="http://schemas.microsoft.com/office/drawing/2014/main" id="{980C38D9-5838-4871-ACD7-39B6893039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81;g863de1463f_0_22:notes">
            <a:extLst>
              <a:ext uri="{FF2B5EF4-FFF2-40B4-BE49-F238E27FC236}">
                <a16:creationId xmlns:a16="http://schemas.microsoft.com/office/drawing/2014/main" id="{6A0800D2-6799-4027-B3BD-73A9793C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2097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3084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80;g863de1463f_0_22:notes">
            <a:extLst>
              <a:ext uri="{FF2B5EF4-FFF2-40B4-BE49-F238E27FC236}">
                <a16:creationId xmlns:a16="http://schemas.microsoft.com/office/drawing/2014/main" id="{980C38D9-5838-4871-ACD7-39B6893039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81;g863de1463f_0_22:notes">
            <a:extLst>
              <a:ext uri="{FF2B5EF4-FFF2-40B4-BE49-F238E27FC236}">
                <a16:creationId xmlns:a16="http://schemas.microsoft.com/office/drawing/2014/main" id="{6A0800D2-6799-4027-B3BD-73A9793C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6689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4232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80;g863de1463f_0_22:notes">
            <a:extLst>
              <a:ext uri="{FF2B5EF4-FFF2-40B4-BE49-F238E27FC236}">
                <a16:creationId xmlns:a16="http://schemas.microsoft.com/office/drawing/2014/main" id="{980C38D9-5838-4871-ACD7-39B6893039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81;g863de1463f_0_22:notes">
            <a:extLst>
              <a:ext uri="{FF2B5EF4-FFF2-40B4-BE49-F238E27FC236}">
                <a16:creationId xmlns:a16="http://schemas.microsoft.com/office/drawing/2014/main" id="{6A0800D2-6799-4027-B3BD-73A9793C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0989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3252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80;g863de1463f_0_22:notes">
            <a:extLst>
              <a:ext uri="{FF2B5EF4-FFF2-40B4-BE49-F238E27FC236}">
                <a16:creationId xmlns:a16="http://schemas.microsoft.com/office/drawing/2014/main" id="{980C38D9-5838-4871-ACD7-39B6893039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81;g863de1463f_0_22:notes">
            <a:extLst>
              <a:ext uri="{FF2B5EF4-FFF2-40B4-BE49-F238E27FC236}">
                <a16:creationId xmlns:a16="http://schemas.microsoft.com/office/drawing/2014/main" id="{6A0800D2-6799-4027-B3BD-73A9793C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8298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8212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80;g863de1463f_0_22:notes">
            <a:extLst>
              <a:ext uri="{FF2B5EF4-FFF2-40B4-BE49-F238E27FC236}">
                <a16:creationId xmlns:a16="http://schemas.microsoft.com/office/drawing/2014/main" id="{980C38D9-5838-4871-ACD7-39B6893039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81;g863de1463f_0_22:notes">
            <a:extLst>
              <a:ext uri="{FF2B5EF4-FFF2-40B4-BE49-F238E27FC236}">
                <a16:creationId xmlns:a16="http://schemas.microsoft.com/office/drawing/2014/main" id="{6A0800D2-6799-4027-B3BD-73A9793C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3386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270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Google Shape;72;g863de1463f_0_3:notes">
            <a:extLst>
              <a:ext uri="{FF2B5EF4-FFF2-40B4-BE49-F238E27FC236}">
                <a16:creationId xmlns:a16="http://schemas.microsoft.com/office/drawing/2014/main" id="{0E407321-2E80-40A8-AC64-D2F6EDA1FBA9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9219" name="Google Shape;73;g863de1463f_0_3:notes">
            <a:extLst>
              <a:ext uri="{FF2B5EF4-FFF2-40B4-BE49-F238E27FC236}">
                <a16:creationId xmlns:a16="http://schemas.microsoft.com/office/drawing/2014/main" id="{8167D02D-AECD-4AC0-9037-5BD2D1625C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80;g863de1463f_0_22:notes">
            <a:extLst>
              <a:ext uri="{FF2B5EF4-FFF2-40B4-BE49-F238E27FC236}">
                <a16:creationId xmlns:a16="http://schemas.microsoft.com/office/drawing/2014/main" id="{980C38D9-5838-4871-ACD7-39B6893039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81;g863de1463f_0_22:notes">
            <a:extLst>
              <a:ext uri="{FF2B5EF4-FFF2-40B4-BE49-F238E27FC236}">
                <a16:creationId xmlns:a16="http://schemas.microsoft.com/office/drawing/2014/main" id="{6A0800D2-6799-4027-B3BD-73A9793C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0136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4224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80;g863de1463f_0_22:notes">
            <a:extLst>
              <a:ext uri="{FF2B5EF4-FFF2-40B4-BE49-F238E27FC236}">
                <a16:creationId xmlns:a16="http://schemas.microsoft.com/office/drawing/2014/main" id="{980C38D9-5838-4871-ACD7-39B6893039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81;g863de1463f_0_22:notes">
            <a:extLst>
              <a:ext uri="{FF2B5EF4-FFF2-40B4-BE49-F238E27FC236}">
                <a16:creationId xmlns:a16="http://schemas.microsoft.com/office/drawing/2014/main" id="{6A0800D2-6799-4027-B3BD-73A9793C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4764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9924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80;g863de1463f_0_22:notes">
            <a:extLst>
              <a:ext uri="{FF2B5EF4-FFF2-40B4-BE49-F238E27FC236}">
                <a16:creationId xmlns:a16="http://schemas.microsoft.com/office/drawing/2014/main" id="{980C38D9-5838-4871-ACD7-39B6893039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81;g863de1463f_0_22:notes">
            <a:extLst>
              <a:ext uri="{FF2B5EF4-FFF2-40B4-BE49-F238E27FC236}">
                <a16:creationId xmlns:a16="http://schemas.microsoft.com/office/drawing/2014/main" id="{6A0800D2-6799-4027-B3BD-73A9793C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7169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5391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80;g863de1463f_0_22:notes">
            <a:extLst>
              <a:ext uri="{FF2B5EF4-FFF2-40B4-BE49-F238E27FC236}">
                <a16:creationId xmlns:a16="http://schemas.microsoft.com/office/drawing/2014/main" id="{980C38D9-5838-4871-ACD7-39B6893039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81;g863de1463f_0_22:notes">
            <a:extLst>
              <a:ext uri="{FF2B5EF4-FFF2-40B4-BE49-F238E27FC236}">
                <a16:creationId xmlns:a16="http://schemas.microsoft.com/office/drawing/2014/main" id="{6A0800D2-6799-4027-B3BD-73A9793C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0958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0594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80;g863de1463f_0_22:notes">
            <a:extLst>
              <a:ext uri="{FF2B5EF4-FFF2-40B4-BE49-F238E27FC236}">
                <a16:creationId xmlns:a16="http://schemas.microsoft.com/office/drawing/2014/main" id="{980C38D9-5838-4871-ACD7-39B6893039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81;g863de1463f_0_22:notes">
            <a:extLst>
              <a:ext uri="{FF2B5EF4-FFF2-40B4-BE49-F238E27FC236}">
                <a16:creationId xmlns:a16="http://schemas.microsoft.com/office/drawing/2014/main" id="{6A0800D2-6799-4027-B3BD-73A9793C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6308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267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Google Shape;62;g781e613463_0_5:notes">
            <a:extLst>
              <a:ext uri="{FF2B5EF4-FFF2-40B4-BE49-F238E27FC236}">
                <a16:creationId xmlns:a16="http://schemas.microsoft.com/office/drawing/2014/main" id="{7E28B469-E214-4789-BACE-92378F54E1B2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7171" name="Google Shape;63;g781e613463_0_5:notes">
            <a:extLst>
              <a:ext uri="{FF2B5EF4-FFF2-40B4-BE49-F238E27FC236}">
                <a16:creationId xmlns:a16="http://schemas.microsoft.com/office/drawing/2014/main" id="{182F2C1B-3912-4B96-A509-795434A8DC7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80;g863de1463f_0_22:notes">
            <a:extLst>
              <a:ext uri="{FF2B5EF4-FFF2-40B4-BE49-F238E27FC236}">
                <a16:creationId xmlns:a16="http://schemas.microsoft.com/office/drawing/2014/main" id="{980C38D9-5838-4871-ACD7-39B6893039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81;g863de1463f_0_22:notes">
            <a:extLst>
              <a:ext uri="{FF2B5EF4-FFF2-40B4-BE49-F238E27FC236}">
                <a16:creationId xmlns:a16="http://schemas.microsoft.com/office/drawing/2014/main" id="{6A0800D2-6799-4027-B3BD-73A9793C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472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8660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80;g863de1463f_0_22:notes">
            <a:extLst>
              <a:ext uri="{FF2B5EF4-FFF2-40B4-BE49-F238E27FC236}">
                <a16:creationId xmlns:a16="http://schemas.microsoft.com/office/drawing/2014/main" id="{980C38D9-5838-4871-ACD7-39B6893039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81;g863de1463f_0_22:notes">
            <a:extLst>
              <a:ext uri="{FF2B5EF4-FFF2-40B4-BE49-F238E27FC236}">
                <a16:creationId xmlns:a16="http://schemas.microsoft.com/office/drawing/2014/main" id="{6A0800D2-6799-4027-B3BD-73A9793C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4020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2749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80;g863de1463f_0_22:notes">
            <a:extLst>
              <a:ext uri="{FF2B5EF4-FFF2-40B4-BE49-F238E27FC236}">
                <a16:creationId xmlns:a16="http://schemas.microsoft.com/office/drawing/2014/main" id="{980C38D9-5838-4871-ACD7-39B6893039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81;g863de1463f_0_22:notes">
            <a:extLst>
              <a:ext uri="{FF2B5EF4-FFF2-40B4-BE49-F238E27FC236}">
                <a16:creationId xmlns:a16="http://schemas.microsoft.com/office/drawing/2014/main" id="{6A0800D2-6799-4027-B3BD-73A9793C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2290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9498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80;g863de1463f_0_22:notes">
            <a:extLst>
              <a:ext uri="{FF2B5EF4-FFF2-40B4-BE49-F238E27FC236}">
                <a16:creationId xmlns:a16="http://schemas.microsoft.com/office/drawing/2014/main" id="{980C38D9-5838-4871-ACD7-39B6893039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81;g863de1463f_0_22:notes">
            <a:extLst>
              <a:ext uri="{FF2B5EF4-FFF2-40B4-BE49-F238E27FC236}">
                <a16:creationId xmlns:a16="http://schemas.microsoft.com/office/drawing/2014/main" id="{6A0800D2-6799-4027-B3BD-73A9793C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03381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1351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80;g863de1463f_0_22:notes">
            <a:extLst>
              <a:ext uri="{FF2B5EF4-FFF2-40B4-BE49-F238E27FC236}">
                <a16:creationId xmlns:a16="http://schemas.microsoft.com/office/drawing/2014/main" id="{980C38D9-5838-4871-ACD7-39B6893039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81;g863de1463f_0_22:notes">
            <a:extLst>
              <a:ext uri="{FF2B5EF4-FFF2-40B4-BE49-F238E27FC236}">
                <a16:creationId xmlns:a16="http://schemas.microsoft.com/office/drawing/2014/main" id="{6A0800D2-6799-4027-B3BD-73A9793C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38770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781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Google Shape;62;g781e613463_0_5:notes">
            <a:extLst>
              <a:ext uri="{FF2B5EF4-FFF2-40B4-BE49-F238E27FC236}">
                <a16:creationId xmlns:a16="http://schemas.microsoft.com/office/drawing/2014/main" id="{7E28B469-E214-4789-BACE-92378F54E1B2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7171" name="Google Shape;63;g781e613463_0_5:notes">
            <a:extLst>
              <a:ext uri="{FF2B5EF4-FFF2-40B4-BE49-F238E27FC236}">
                <a16:creationId xmlns:a16="http://schemas.microsoft.com/office/drawing/2014/main" id="{182F2C1B-3912-4B96-A509-795434A8DC7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7289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80;g863de1463f_0_22:notes">
            <a:extLst>
              <a:ext uri="{FF2B5EF4-FFF2-40B4-BE49-F238E27FC236}">
                <a16:creationId xmlns:a16="http://schemas.microsoft.com/office/drawing/2014/main" id="{980C38D9-5838-4871-ACD7-39B6893039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81;g863de1463f_0_22:notes">
            <a:extLst>
              <a:ext uri="{FF2B5EF4-FFF2-40B4-BE49-F238E27FC236}">
                <a16:creationId xmlns:a16="http://schemas.microsoft.com/office/drawing/2014/main" id="{6A0800D2-6799-4027-B3BD-73A9793C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80952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09686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80;g863de1463f_0_22:notes">
            <a:extLst>
              <a:ext uri="{FF2B5EF4-FFF2-40B4-BE49-F238E27FC236}">
                <a16:creationId xmlns:a16="http://schemas.microsoft.com/office/drawing/2014/main" id="{980C38D9-5838-4871-ACD7-39B6893039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81;g863de1463f_0_22:notes">
            <a:extLst>
              <a:ext uri="{FF2B5EF4-FFF2-40B4-BE49-F238E27FC236}">
                <a16:creationId xmlns:a16="http://schemas.microsoft.com/office/drawing/2014/main" id="{6A0800D2-6799-4027-B3BD-73A9793C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0656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42271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80;g863de1463f_0_22:notes">
            <a:extLst>
              <a:ext uri="{FF2B5EF4-FFF2-40B4-BE49-F238E27FC236}">
                <a16:creationId xmlns:a16="http://schemas.microsoft.com/office/drawing/2014/main" id="{980C38D9-5838-4871-ACD7-39B6893039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81;g863de1463f_0_22:notes">
            <a:extLst>
              <a:ext uri="{FF2B5EF4-FFF2-40B4-BE49-F238E27FC236}">
                <a16:creationId xmlns:a16="http://schemas.microsoft.com/office/drawing/2014/main" id="{6A0800D2-6799-4027-B3BD-73A9793C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31595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70900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87010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80;g863de1463f_0_22:notes">
            <a:extLst>
              <a:ext uri="{FF2B5EF4-FFF2-40B4-BE49-F238E27FC236}">
                <a16:creationId xmlns:a16="http://schemas.microsoft.com/office/drawing/2014/main" id="{980C38D9-5838-4871-ACD7-39B6893039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81;g863de1463f_0_22:notes">
            <a:extLst>
              <a:ext uri="{FF2B5EF4-FFF2-40B4-BE49-F238E27FC236}">
                <a16:creationId xmlns:a16="http://schemas.microsoft.com/office/drawing/2014/main" id="{6A0800D2-6799-4027-B3BD-73A9793C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02357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11894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80;g863de1463f_0_22:notes">
            <a:extLst>
              <a:ext uri="{FF2B5EF4-FFF2-40B4-BE49-F238E27FC236}">
                <a16:creationId xmlns:a16="http://schemas.microsoft.com/office/drawing/2014/main" id="{980C38D9-5838-4871-ACD7-39B6893039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81;g863de1463f_0_22:notes">
            <a:extLst>
              <a:ext uri="{FF2B5EF4-FFF2-40B4-BE49-F238E27FC236}">
                <a16:creationId xmlns:a16="http://schemas.microsoft.com/office/drawing/2014/main" id="{6A0800D2-6799-4027-B3BD-73A9793C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1473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18849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18497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00911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68331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106;g7831df0eb1_0_9:notes">
            <a:extLst>
              <a:ext uri="{FF2B5EF4-FFF2-40B4-BE49-F238E27FC236}">
                <a16:creationId xmlns:a16="http://schemas.microsoft.com/office/drawing/2014/main" id="{071DEFFB-C0C4-42A0-8ACF-5540B0F43D10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7411" name="Google Shape;107;g7831df0eb1_0_9:notes">
            <a:extLst>
              <a:ext uri="{FF2B5EF4-FFF2-40B4-BE49-F238E27FC236}">
                <a16:creationId xmlns:a16="http://schemas.microsoft.com/office/drawing/2014/main" id="{B0A13799-BA35-4D60-9502-DA4107796C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80;g863de1463f_0_22:notes">
            <a:extLst>
              <a:ext uri="{FF2B5EF4-FFF2-40B4-BE49-F238E27FC236}">
                <a16:creationId xmlns:a16="http://schemas.microsoft.com/office/drawing/2014/main" id="{980C38D9-5838-4871-ACD7-39B6893039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81;g863de1463f_0_22:notes">
            <a:extLst>
              <a:ext uri="{FF2B5EF4-FFF2-40B4-BE49-F238E27FC236}">
                <a16:creationId xmlns:a16="http://schemas.microsoft.com/office/drawing/2014/main" id="{6A0800D2-6799-4027-B3BD-73A9793C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252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80;g863de1463f_0_22:notes">
            <a:extLst>
              <a:ext uri="{FF2B5EF4-FFF2-40B4-BE49-F238E27FC236}">
                <a16:creationId xmlns:a16="http://schemas.microsoft.com/office/drawing/2014/main" id="{980C38D9-5838-4871-ACD7-39B6893039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81;g863de1463f_0_22:notes">
            <a:extLst>
              <a:ext uri="{FF2B5EF4-FFF2-40B4-BE49-F238E27FC236}">
                <a16:creationId xmlns:a16="http://schemas.microsoft.com/office/drawing/2014/main" id="{6A0800D2-6799-4027-B3BD-73A9793C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7372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863de1463f_0_33:notes">
            <a:extLst>
              <a:ext uri="{FF2B5EF4-FFF2-40B4-BE49-F238E27FC236}">
                <a16:creationId xmlns:a16="http://schemas.microsoft.com/office/drawing/2014/main" id="{EDA5A23F-9F70-420A-93F3-6AF490681CF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3" name="Google Shape;97;g863de1463f_0_33:notes">
            <a:extLst>
              <a:ext uri="{FF2B5EF4-FFF2-40B4-BE49-F238E27FC236}">
                <a16:creationId xmlns:a16="http://schemas.microsoft.com/office/drawing/2014/main" id="{DA1A3835-6CEA-4DC2-A833-A1EE2C88DB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924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" name="Google Shape;8;p1">
            <a:extLst>
              <a:ext uri="{FF2B5EF4-FFF2-40B4-BE49-F238E27FC236}">
                <a16:creationId xmlns:a16="http://schemas.microsoft.com/office/drawing/2014/main" id="{6E626707-87FB-4D22-B5C2-DB1C9694997F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718600-6D1D-42EE-A9B9-9FAE86D1AF0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62946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8;p1">
            <a:extLst>
              <a:ext uri="{FF2B5EF4-FFF2-40B4-BE49-F238E27FC236}">
                <a16:creationId xmlns:a16="http://schemas.microsoft.com/office/drawing/2014/main" id="{D8EEFE8E-31DB-4499-9F40-B479D6A8384D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700665-D886-4E06-BA15-A556D784B5F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71207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;p1">
            <a:extLst>
              <a:ext uri="{FF2B5EF4-FFF2-40B4-BE49-F238E27FC236}">
                <a16:creationId xmlns:a16="http://schemas.microsoft.com/office/drawing/2014/main" id="{C4DAA463-4437-439C-9AD7-A83D656830A1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06BECC-ABCC-4335-A37A-D985EAB8889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3337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" name="Google Shape;8;p1">
            <a:extLst>
              <a:ext uri="{FF2B5EF4-FFF2-40B4-BE49-F238E27FC236}">
                <a16:creationId xmlns:a16="http://schemas.microsoft.com/office/drawing/2014/main" id="{2DBF704D-7E4E-4E96-B245-050750689A08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C0CCB0-1771-4647-B08C-ACF89126745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2938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8;p1">
            <a:extLst>
              <a:ext uri="{FF2B5EF4-FFF2-40B4-BE49-F238E27FC236}">
                <a16:creationId xmlns:a16="http://schemas.microsoft.com/office/drawing/2014/main" id="{0D0B96BB-FA11-4300-B81B-34C8F890C446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54F8A9-BE06-4733-ACF6-A71061B0740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18256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" name="Google Shape;8;p1">
            <a:extLst>
              <a:ext uri="{FF2B5EF4-FFF2-40B4-BE49-F238E27FC236}">
                <a16:creationId xmlns:a16="http://schemas.microsoft.com/office/drawing/2014/main" id="{15865440-1204-491B-A3A2-A8F6F4C7F805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2681D5-62B0-4025-8BB6-675BB1080A3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45308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" name="Google Shape;8;p1">
            <a:extLst>
              <a:ext uri="{FF2B5EF4-FFF2-40B4-BE49-F238E27FC236}">
                <a16:creationId xmlns:a16="http://schemas.microsoft.com/office/drawing/2014/main" id="{A105AFEB-F974-4ED7-8C51-E605C863051D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2B3D2C-EC79-401B-BD3A-C6F2E60A7A4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57859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" name="Google Shape;8;p1">
            <a:extLst>
              <a:ext uri="{FF2B5EF4-FFF2-40B4-BE49-F238E27FC236}">
                <a16:creationId xmlns:a16="http://schemas.microsoft.com/office/drawing/2014/main" id="{089C58E1-5FD5-4B11-9F15-01FC06933530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51D87C-7986-453F-BE32-22C6123DB76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27867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" name="Google Shape;8;p1">
            <a:extLst>
              <a:ext uri="{FF2B5EF4-FFF2-40B4-BE49-F238E27FC236}">
                <a16:creationId xmlns:a16="http://schemas.microsoft.com/office/drawing/2014/main" id="{27E800C5-ECA3-42F4-B7F3-7CE13C929B78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C90A3D-434D-48E5-9BBE-1A6E0ECB3FA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13050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6;p9">
            <a:extLst>
              <a:ext uri="{FF2B5EF4-FFF2-40B4-BE49-F238E27FC236}">
                <a16:creationId xmlns:a16="http://schemas.microsoft.com/office/drawing/2014/main" id="{475926A7-8419-4DCA-B846-26FCD81F3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Google Shape;40;p9">
            <a:extLst>
              <a:ext uri="{FF2B5EF4-FFF2-40B4-BE49-F238E27FC236}">
                <a16:creationId xmlns:a16="http://schemas.microsoft.com/office/drawing/2014/main" id="{33D9ABA7-A7D1-4C2C-AC7D-9DBEFC48DB7C}"/>
              </a:ext>
            </a:extLst>
          </p:cNvPr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81EC147-E254-44AC-A17A-EEC87B846DA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27635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" name="Google Shape;8;p1">
            <a:extLst>
              <a:ext uri="{FF2B5EF4-FFF2-40B4-BE49-F238E27FC236}">
                <a16:creationId xmlns:a16="http://schemas.microsoft.com/office/drawing/2014/main" id="{C4AB117F-F209-44AE-98F7-79CC098CD4F3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7DD779-628C-4777-A8FA-931D58F16F3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95600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>
            <a:extLst>
              <a:ext uri="{FF2B5EF4-FFF2-40B4-BE49-F238E27FC236}">
                <a16:creationId xmlns:a16="http://schemas.microsoft.com/office/drawing/2014/main" id="{A4AE5AFD-85F1-4E34-9512-BC15F5A5079D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311150" y="444500"/>
            <a:ext cx="8521700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altLang="pt-BR">
              <a:sym typeface="Arial" panose="020B0604020202020204" pitchFamily="34" charset="0"/>
            </a:endParaRPr>
          </a:p>
        </p:txBody>
      </p:sp>
      <p:sp>
        <p:nvSpPr>
          <p:cNvPr id="1027" name="Google Shape;7;p1">
            <a:extLst>
              <a:ext uri="{FF2B5EF4-FFF2-40B4-BE49-F238E27FC236}">
                <a16:creationId xmlns:a16="http://schemas.microsoft.com/office/drawing/2014/main" id="{7C2A88E5-2B59-40C6-B58C-41DB44331DE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311150" y="1152525"/>
            <a:ext cx="85217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altLang="pt-BR">
              <a:sym typeface="Arial" panose="020B0604020202020204" pitchFamily="34" charset="0"/>
            </a:endParaRPr>
          </a:p>
        </p:txBody>
      </p:sp>
      <p:sp>
        <p:nvSpPr>
          <p:cNvPr id="1028" name="Google Shape;8;p1">
            <a:extLst>
              <a:ext uri="{FF2B5EF4-FFF2-40B4-BE49-F238E27FC236}">
                <a16:creationId xmlns:a16="http://schemas.microsoft.com/office/drawing/2014/main" id="{BB0222E2-B7A4-4E41-9816-D7308861968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 bwMode="auto">
          <a:xfrm>
            <a:off x="8472488" y="4662488"/>
            <a:ext cx="54927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Font typeface="Arial" panose="020B0604020202020204" pitchFamily="34" charset="0"/>
              <a:buNone/>
              <a:defRPr sz="1000">
                <a:solidFill>
                  <a:srgbClr val="595959"/>
                </a:solidFill>
              </a:defRPr>
            </a:lvl1pPr>
          </a:lstStyle>
          <a:p>
            <a:fld id="{F24F70DE-CBF9-456A-920B-8E1E225FBE52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1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istemas.df.gov.br/PortalDeServicos/Login.asp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gestao.sucap@economia.df.gov.br?subject=D&#250;vida%20e/ou%20Sugest&#245;es" TargetMode="Externa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Google Shape;54;p13">
            <a:extLst>
              <a:ext uri="{FF2B5EF4-FFF2-40B4-BE49-F238E27FC236}">
                <a16:creationId xmlns:a16="http://schemas.microsoft.com/office/drawing/2014/main" id="{844F1DC2-D139-4A29-97F9-EB2C84DA4BD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Google Shape;55;p13">
            <a:extLst>
              <a:ext uri="{FF2B5EF4-FFF2-40B4-BE49-F238E27FC236}">
                <a16:creationId xmlns:a16="http://schemas.microsoft.com/office/drawing/2014/main" id="{B63E3D13-5B5B-44F3-B4E2-C0C4C9FE8380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Google Shape;57;p13">
            <a:extLst>
              <a:ext uri="{FF2B5EF4-FFF2-40B4-BE49-F238E27FC236}">
                <a16:creationId xmlns:a16="http://schemas.microsoft.com/office/drawing/2014/main" id="{33295F71-DD0E-4392-9416-ACC333884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88" y="1555750"/>
            <a:ext cx="633412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Sistema de Gerenciamento de Recursos - </a:t>
            </a:r>
            <a:r>
              <a:rPr lang="pt-BR" altLang="pt-BR" sz="2500" b="1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SIGER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Módulo Banco de Projetos</a:t>
            </a:r>
          </a:p>
        </p:txBody>
      </p:sp>
      <p:sp>
        <p:nvSpPr>
          <p:cNvPr id="4102" name="Google Shape;58;p13">
            <a:extLst>
              <a:ext uri="{FF2B5EF4-FFF2-40B4-BE49-F238E27FC236}">
                <a16:creationId xmlns:a16="http://schemas.microsoft.com/office/drawing/2014/main" id="{76984526-1430-49A4-8892-3D64A4A88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" y="4614863"/>
            <a:ext cx="6332538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0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  <p:sp>
        <p:nvSpPr>
          <p:cNvPr id="4103" name="Google Shape;59;p13">
            <a:extLst>
              <a:ext uri="{FF2B5EF4-FFF2-40B4-BE49-F238E27FC236}">
                <a16:creationId xmlns:a16="http://schemas.microsoft.com/office/drawing/2014/main" id="{E5639BA7-AA65-4BE5-8360-66A3A43C4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3840" y="141288"/>
            <a:ext cx="1127760" cy="297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10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AGOSTO/2021</a:t>
            </a:r>
          </a:p>
        </p:txBody>
      </p:sp>
      <p:cxnSp>
        <p:nvCxnSpPr>
          <p:cNvPr id="4104" name="Google Shape;60;p13">
            <a:extLst>
              <a:ext uri="{FF2B5EF4-FFF2-40B4-BE49-F238E27FC236}">
                <a16:creationId xmlns:a16="http://schemas.microsoft.com/office/drawing/2014/main" id="{36EB2068-046B-4C79-8522-E6746307719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9600" y="-903288"/>
            <a:ext cx="0" cy="3621088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3;p16">
            <a:extLst>
              <a:ext uri="{FF2B5EF4-FFF2-40B4-BE49-F238E27FC236}">
                <a16:creationId xmlns:a16="http://schemas.microsoft.com/office/drawing/2014/main" id="{A9E887AA-5E82-45A0-93E3-6376C7C1FFF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Google Shape;84;p16">
            <a:extLst>
              <a:ext uri="{FF2B5EF4-FFF2-40B4-BE49-F238E27FC236}">
                <a16:creationId xmlns:a16="http://schemas.microsoft.com/office/drawing/2014/main" id="{DBE3D78B-C1EF-4B66-901E-D6343F2EA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3" y="2133601"/>
            <a:ext cx="6334125" cy="93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3. Valor Total Pretendido</a:t>
            </a:r>
            <a:endParaRPr lang="pt-BR" altLang="pt-BR" sz="2500" b="1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cxnSp>
        <p:nvCxnSpPr>
          <p:cNvPr id="10244" name="Google Shape;85;p16">
            <a:extLst>
              <a:ext uri="{FF2B5EF4-FFF2-40B4-BE49-F238E27FC236}">
                <a16:creationId xmlns:a16="http://schemas.microsoft.com/office/drawing/2014/main" id="{573ABAFD-9E1B-4A56-9371-5C2450C1D3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1275" y="-701675"/>
            <a:ext cx="0" cy="3622675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Google Shape;104;p18">
            <a:extLst>
              <a:ext uri="{FF2B5EF4-FFF2-40B4-BE49-F238E27FC236}">
                <a16:creationId xmlns:a16="http://schemas.microsoft.com/office/drawing/2014/main" id="{6BF1A9A0-18FD-448D-9253-93EAE9FD2BD8}"/>
              </a:ext>
            </a:extLst>
          </p:cNvPr>
          <p:cNvSpPr txBox="1"/>
          <p:nvPr/>
        </p:nvSpPr>
        <p:spPr>
          <a:xfrm>
            <a:off x="1401762" y="3108962"/>
            <a:ext cx="5840285" cy="16902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Informe o valor total pretendido, incluindo o valor da contrapartida.</a:t>
            </a:r>
          </a:p>
        </p:txBody>
      </p:sp>
      <p:sp>
        <p:nvSpPr>
          <p:cNvPr id="7" name="Google Shape;75;p15">
            <a:extLst>
              <a:ext uri="{FF2B5EF4-FFF2-40B4-BE49-F238E27FC236}">
                <a16:creationId xmlns:a16="http://schemas.microsoft.com/office/drawing/2014/main" id="{454F19A2-97A8-4095-BFD2-15222C209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2024615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Interface gráfica do usuário, Texto, Aplicativo, Site&#10;&#10;Descrição gerada automaticamente">
            <a:extLst>
              <a:ext uri="{FF2B5EF4-FFF2-40B4-BE49-F238E27FC236}">
                <a16:creationId xmlns:a16="http://schemas.microsoft.com/office/drawing/2014/main" id="{9245AC97-E166-401A-B79A-64C1DC9327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61"/>
          <a:stretch/>
        </p:blipFill>
        <p:spPr>
          <a:xfrm>
            <a:off x="116595" y="1126818"/>
            <a:ext cx="8910806" cy="352398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</p:pic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269875"/>
            <a:ext cx="4100512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3. Valor Total Pretendido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286517" y="4690368"/>
            <a:ext cx="8570963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Informe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a moeda e os valores pretendidos para execução do projeto e 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salve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para mudar de item.</a:t>
            </a:r>
          </a:p>
        </p:txBody>
      </p:sp>
      <p:sp>
        <p:nvSpPr>
          <p:cNvPr id="7" name="Google Shape;75;p15">
            <a:extLst>
              <a:ext uri="{FF2B5EF4-FFF2-40B4-BE49-F238E27FC236}">
                <a16:creationId xmlns:a16="http://schemas.microsoft.com/office/drawing/2014/main" id="{67402D1F-F1E6-4B91-93CD-F87F7BBC94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2566054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3;p16">
            <a:extLst>
              <a:ext uri="{FF2B5EF4-FFF2-40B4-BE49-F238E27FC236}">
                <a16:creationId xmlns:a16="http://schemas.microsoft.com/office/drawing/2014/main" id="{A9E887AA-5E82-45A0-93E3-6376C7C1FFF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Google Shape;84;p16">
            <a:extLst>
              <a:ext uri="{FF2B5EF4-FFF2-40B4-BE49-F238E27FC236}">
                <a16:creationId xmlns:a16="http://schemas.microsoft.com/office/drawing/2014/main" id="{DBE3D78B-C1EF-4B66-901E-D6343F2EA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3" y="2133601"/>
            <a:ext cx="6334125" cy="93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4. Público Alvo/Beneficiários</a:t>
            </a:r>
            <a:endParaRPr lang="pt-BR" altLang="pt-BR" sz="2500" b="1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cxnSp>
        <p:nvCxnSpPr>
          <p:cNvPr id="10244" name="Google Shape;85;p16">
            <a:extLst>
              <a:ext uri="{FF2B5EF4-FFF2-40B4-BE49-F238E27FC236}">
                <a16:creationId xmlns:a16="http://schemas.microsoft.com/office/drawing/2014/main" id="{573ABAFD-9E1B-4A56-9371-5C2450C1D3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1275" y="-701675"/>
            <a:ext cx="0" cy="3622675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Google Shape;104;p18">
            <a:extLst>
              <a:ext uri="{FF2B5EF4-FFF2-40B4-BE49-F238E27FC236}">
                <a16:creationId xmlns:a16="http://schemas.microsoft.com/office/drawing/2014/main" id="{6BF1A9A0-18FD-448D-9253-93EAE9FD2BD8}"/>
              </a:ext>
            </a:extLst>
          </p:cNvPr>
          <p:cNvSpPr txBox="1"/>
          <p:nvPr/>
        </p:nvSpPr>
        <p:spPr>
          <a:xfrm>
            <a:off x="1401763" y="3108962"/>
            <a:ext cx="3987656" cy="16902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Informe o público alvo / beneficiários do produto final aos quais serão aplicados os recursos.</a:t>
            </a:r>
          </a:p>
        </p:txBody>
      </p:sp>
      <p:sp>
        <p:nvSpPr>
          <p:cNvPr id="7" name="Google Shape;75;p15">
            <a:extLst>
              <a:ext uri="{FF2B5EF4-FFF2-40B4-BE49-F238E27FC236}">
                <a16:creationId xmlns:a16="http://schemas.microsoft.com/office/drawing/2014/main" id="{0E6EC9F2-6047-40CA-8E2E-A86D84198A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3615727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B2001291-3042-432B-88EB-F5AD336CE3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747"/>
          <a:stretch/>
        </p:blipFill>
        <p:spPr>
          <a:xfrm>
            <a:off x="193469" y="1152903"/>
            <a:ext cx="8757057" cy="3537465"/>
          </a:xfrm>
          <a:prstGeom prst="rect">
            <a:avLst/>
          </a:prstGeom>
          <a:ln w="28575">
            <a:noFill/>
          </a:ln>
        </p:spPr>
      </p:pic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" y="269875"/>
            <a:ext cx="4613129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4. Público Alvo/Beneficiários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286517" y="4690368"/>
            <a:ext cx="8570963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Informe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o público a ser atingido pelo projeto e 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salve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para mudar de item.</a:t>
            </a:r>
          </a:p>
        </p:txBody>
      </p:sp>
      <p:sp>
        <p:nvSpPr>
          <p:cNvPr id="7" name="Google Shape;75;p15">
            <a:extLst>
              <a:ext uri="{FF2B5EF4-FFF2-40B4-BE49-F238E27FC236}">
                <a16:creationId xmlns:a16="http://schemas.microsoft.com/office/drawing/2014/main" id="{0B377CB2-BC72-40D3-A067-3AD4CCEDA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3259904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3;p16">
            <a:extLst>
              <a:ext uri="{FF2B5EF4-FFF2-40B4-BE49-F238E27FC236}">
                <a16:creationId xmlns:a16="http://schemas.microsoft.com/office/drawing/2014/main" id="{A9E887AA-5E82-45A0-93E3-6376C7C1FFF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Google Shape;84;p16">
            <a:extLst>
              <a:ext uri="{FF2B5EF4-FFF2-40B4-BE49-F238E27FC236}">
                <a16:creationId xmlns:a16="http://schemas.microsoft.com/office/drawing/2014/main" id="{DBE3D78B-C1EF-4B66-901E-D6343F2EA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3" y="2133601"/>
            <a:ext cx="6334125" cy="93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5. Área de Abrangência</a:t>
            </a:r>
            <a:endParaRPr lang="pt-BR" altLang="pt-BR" sz="2500" b="1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cxnSp>
        <p:nvCxnSpPr>
          <p:cNvPr id="10244" name="Google Shape;85;p16">
            <a:extLst>
              <a:ext uri="{FF2B5EF4-FFF2-40B4-BE49-F238E27FC236}">
                <a16:creationId xmlns:a16="http://schemas.microsoft.com/office/drawing/2014/main" id="{573ABAFD-9E1B-4A56-9371-5C2450C1D3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1275" y="-701675"/>
            <a:ext cx="0" cy="3622675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Google Shape;104;p18">
            <a:extLst>
              <a:ext uri="{FF2B5EF4-FFF2-40B4-BE49-F238E27FC236}">
                <a16:creationId xmlns:a16="http://schemas.microsoft.com/office/drawing/2014/main" id="{6BF1A9A0-18FD-448D-9253-93EAE9FD2BD8}"/>
              </a:ext>
            </a:extLst>
          </p:cNvPr>
          <p:cNvSpPr txBox="1"/>
          <p:nvPr/>
        </p:nvSpPr>
        <p:spPr>
          <a:xfrm>
            <a:off x="1401762" y="3108962"/>
            <a:ext cx="4320165" cy="16902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Informe a Região Administrativa e descreva as áreas de abrangência a serem alcançadas pelos produtos do projeto a ser financiado pelos recursos.</a:t>
            </a:r>
          </a:p>
        </p:txBody>
      </p:sp>
      <p:sp>
        <p:nvSpPr>
          <p:cNvPr id="7" name="Google Shape;75;p15">
            <a:extLst>
              <a:ext uri="{FF2B5EF4-FFF2-40B4-BE49-F238E27FC236}">
                <a16:creationId xmlns:a16="http://schemas.microsoft.com/office/drawing/2014/main" id="{4BC79749-A605-4D0D-A28D-63FE30B11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3354226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DE0A6932-C27E-4232-9237-1D2E3FED1B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011" b="581"/>
          <a:stretch/>
        </p:blipFill>
        <p:spPr>
          <a:xfrm>
            <a:off x="51811" y="1024374"/>
            <a:ext cx="9040377" cy="3561482"/>
          </a:xfrm>
          <a:prstGeom prst="rect">
            <a:avLst/>
          </a:prstGeom>
          <a:ln w="28575">
            <a:noFill/>
          </a:ln>
        </p:spPr>
      </p:pic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269875"/>
            <a:ext cx="4100512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5. Área de Abrangência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286517" y="4690368"/>
            <a:ext cx="8570963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Informe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a área pretendida para a execução do projeto e 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salve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para mudar de item.</a:t>
            </a:r>
          </a:p>
        </p:txBody>
      </p:sp>
      <p:sp>
        <p:nvSpPr>
          <p:cNvPr id="7" name="Google Shape;75;p15">
            <a:extLst>
              <a:ext uri="{FF2B5EF4-FFF2-40B4-BE49-F238E27FC236}">
                <a16:creationId xmlns:a16="http://schemas.microsoft.com/office/drawing/2014/main" id="{4FCEAFE7-F532-4E0B-8DEA-0CB713A73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876366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3;p16">
            <a:extLst>
              <a:ext uri="{FF2B5EF4-FFF2-40B4-BE49-F238E27FC236}">
                <a16:creationId xmlns:a16="http://schemas.microsoft.com/office/drawing/2014/main" id="{A9E887AA-5E82-45A0-93E3-6376C7C1FFF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Google Shape;84;p16">
            <a:extLst>
              <a:ext uri="{FF2B5EF4-FFF2-40B4-BE49-F238E27FC236}">
                <a16:creationId xmlns:a16="http://schemas.microsoft.com/office/drawing/2014/main" id="{DBE3D78B-C1EF-4B66-901E-D6343F2EA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3" y="2133601"/>
            <a:ext cx="6334125" cy="93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6. Justificativa</a:t>
            </a:r>
            <a:endParaRPr lang="pt-BR" altLang="pt-BR" sz="2500" b="1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cxnSp>
        <p:nvCxnSpPr>
          <p:cNvPr id="10244" name="Google Shape;85;p16">
            <a:extLst>
              <a:ext uri="{FF2B5EF4-FFF2-40B4-BE49-F238E27FC236}">
                <a16:creationId xmlns:a16="http://schemas.microsoft.com/office/drawing/2014/main" id="{573ABAFD-9E1B-4A56-9371-5C2450C1D3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1275" y="-701675"/>
            <a:ext cx="0" cy="3622675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Google Shape;104;p18">
            <a:extLst>
              <a:ext uri="{FF2B5EF4-FFF2-40B4-BE49-F238E27FC236}">
                <a16:creationId xmlns:a16="http://schemas.microsoft.com/office/drawing/2014/main" id="{6BF1A9A0-18FD-448D-9253-93EAE9FD2BD8}"/>
              </a:ext>
            </a:extLst>
          </p:cNvPr>
          <p:cNvSpPr txBox="1"/>
          <p:nvPr/>
        </p:nvSpPr>
        <p:spPr>
          <a:xfrm>
            <a:off x="1401762" y="3108962"/>
            <a:ext cx="4320165" cy="16902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Descreva, de forma sucinta, as razões para a necessidade do Projeto, ressaltando a forma como contribuirão para a transformação da realidade.</a:t>
            </a:r>
          </a:p>
        </p:txBody>
      </p:sp>
      <p:sp>
        <p:nvSpPr>
          <p:cNvPr id="7" name="Google Shape;75;p15">
            <a:extLst>
              <a:ext uri="{FF2B5EF4-FFF2-40B4-BE49-F238E27FC236}">
                <a16:creationId xmlns:a16="http://schemas.microsoft.com/office/drawing/2014/main" id="{135707F2-275D-4718-B49F-B02087775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3783971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5FD96F75-8808-4BEF-8910-36F2125702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363" b="-1"/>
          <a:stretch/>
        </p:blipFill>
        <p:spPr>
          <a:xfrm>
            <a:off x="154080" y="1072692"/>
            <a:ext cx="8835836" cy="3411759"/>
          </a:xfrm>
          <a:prstGeom prst="rect">
            <a:avLst/>
          </a:prstGeom>
          <a:ln w="28575">
            <a:noFill/>
          </a:ln>
        </p:spPr>
      </p:pic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269875"/>
            <a:ext cx="4100512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6. Justificativa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286517" y="4690368"/>
            <a:ext cx="8570963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Justifique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a necessidade do projeto e 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salve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para mudar de item.</a:t>
            </a:r>
          </a:p>
        </p:txBody>
      </p:sp>
      <p:sp>
        <p:nvSpPr>
          <p:cNvPr id="7" name="Google Shape;75;p15">
            <a:extLst>
              <a:ext uri="{FF2B5EF4-FFF2-40B4-BE49-F238E27FC236}">
                <a16:creationId xmlns:a16="http://schemas.microsoft.com/office/drawing/2014/main" id="{2FB20B34-94AE-43CC-9A5C-BDD1168168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3098518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3;p16">
            <a:extLst>
              <a:ext uri="{FF2B5EF4-FFF2-40B4-BE49-F238E27FC236}">
                <a16:creationId xmlns:a16="http://schemas.microsoft.com/office/drawing/2014/main" id="{A9E887AA-5E82-45A0-93E3-6376C7C1FFF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44" name="Google Shape;85;p16">
            <a:extLst>
              <a:ext uri="{FF2B5EF4-FFF2-40B4-BE49-F238E27FC236}">
                <a16:creationId xmlns:a16="http://schemas.microsoft.com/office/drawing/2014/main" id="{573ABAFD-9E1B-4A56-9371-5C2450C1D3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1275" y="-701675"/>
            <a:ext cx="0" cy="3622675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Google Shape;84;p16">
            <a:extLst>
              <a:ext uri="{FF2B5EF4-FFF2-40B4-BE49-F238E27FC236}">
                <a16:creationId xmlns:a16="http://schemas.microsoft.com/office/drawing/2014/main" id="{D2362183-C197-47B4-A05F-30A5994DB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3" y="2133601"/>
            <a:ext cx="6592310" cy="93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7. Resultados/Produtos Esperados</a:t>
            </a:r>
            <a:endParaRPr lang="pt-BR" altLang="pt-BR" sz="2500" b="1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8" name="Google Shape;104;p18">
            <a:extLst>
              <a:ext uri="{FF2B5EF4-FFF2-40B4-BE49-F238E27FC236}">
                <a16:creationId xmlns:a16="http://schemas.microsoft.com/office/drawing/2014/main" id="{33BA401F-D226-4B0C-995C-210C36FC0C2C}"/>
              </a:ext>
            </a:extLst>
          </p:cNvPr>
          <p:cNvSpPr txBox="1"/>
          <p:nvPr/>
        </p:nvSpPr>
        <p:spPr>
          <a:xfrm>
            <a:off x="1401762" y="3108962"/>
            <a:ext cx="6259802" cy="16902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Descreva os resultados a serem alcançados com a implantação do Projeto.</a:t>
            </a:r>
          </a:p>
        </p:txBody>
      </p:sp>
      <p:sp>
        <p:nvSpPr>
          <p:cNvPr id="9" name="Google Shape;75;p15">
            <a:extLst>
              <a:ext uri="{FF2B5EF4-FFF2-40B4-BE49-F238E27FC236}">
                <a16:creationId xmlns:a16="http://schemas.microsoft.com/office/drawing/2014/main" id="{D731618D-2030-4E6F-841C-325B1CC00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2431380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83C16202-F413-445C-A6B3-E1D7C595EB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361" b="8"/>
          <a:stretch/>
        </p:blipFill>
        <p:spPr>
          <a:xfrm>
            <a:off x="150445" y="1081489"/>
            <a:ext cx="8843106" cy="3600896"/>
          </a:xfrm>
          <a:prstGeom prst="rect">
            <a:avLst/>
          </a:prstGeom>
          <a:ln w="28575">
            <a:noFill/>
          </a:ln>
        </p:spPr>
      </p:pic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" y="269875"/>
            <a:ext cx="5582949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7. Resultados/Produtos Esperados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286517" y="4690368"/>
            <a:ext cx="8570963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Informe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qual o resultado será esperado com a execução do projeto e 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salve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para mudar de item.</a:t>
            </a:r>
          </a:p>
        </p:txBody>
      </p:sp>
      <p:sp>
        <p:nvSpPr>
          <p:cNvPr id="7" name="Google Shape;75;p15">
            <a:extLst>
              <a:ext uri="{FF2B5EF4-FFF2-40B4-BE49-F238E27FC236}">
                <a16:creationId xmlns:a16="http://schemas.microsoft.com/office/drawing/2014/main" id="{45DA0439-7399-4680-BDF6-D717FD191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1307206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Google Shape;75;p15">
            <a:extLst>
              <a:ext uri="{FF2B5EF4-FFF2-40B4-BE49-F238E27FC236}">
                <a16:creationId xmlns:a16="http://schemas.microsoft.com/office/drawing/2014/main" id="{55B9C9DF-643D-420C-8CB8-495212744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  <p:sp>
        <p:nvSpPr>
          <p:cNvPr id="8195" name="Google Shape;76;p15">
            <a:extLst>
              <a:ext uri="{FF2B5EF4-FFF2-40B4-BE49-F238E27FC236}">
                <a16:creationId xmlns:a16="http://schemas.microsoft.com/office/drawing/2014/main" id="{A5D0B9B2-BB53-47B8-9857-66D1592A0E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269875"/>
            <a:ext cx="4478464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 - Finalidade</a:t>
            </a:r>
          </a:p>
        </p:txBody>
      </p:sp>
      <p:cxnSp>
        <p:nvCxnSpPr>
          <p:cNvPr id="8196" name="Google Shape;77;p15">
            <a:extLst>
              <a:ext uri="{FF2B5EF4-FFF2-40B4-BE49-F238E27FC236}">
                <a16:creationId xmlns:a16="http://schemas.microsoft.com/office/drawing/2014/main" id="{5D236765-BC86-4939-BB5F-A6CD9448DC2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061B2048-B68D-405A-832A-BC3B60CF4803}"/>
              </a:ext>
            </a:extLst>
          </p:cNvPr>
          <p:cNvSpPr txBox="1"/>
          <p:nvPr/>
        </p:nvSpPr>
        <p:spPr>
          <a:xfrm>
            <a:off x="472200" y="1781000"/>
            <a:ext cx="7782000" cy="19662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highlight>
                  <a:srgbClr val="FFFFFF"/>
                </a:highlight>
                <a:uLnTx/>
                <a:uFillTx/>
                <a:latin typeface="Verdana"/>
                <a:ea typeface="Verdana"/>
                <a:cs typeface="Verdana"/>
                <a:sym typeface="Verdana"/>
              </a:rPr>
              <a:t>O Banco de Projetos é um módulo dentro do Sistema de Gerenciamento de Recursos – SIGER.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highlight>
                  <a:srgbClr val="FFFFFF"/>
                </a:highlight>
                <a:uLnTx/>
                <a:uFillTx/>
                <a:latin typeface="Verdana"/>
                <a:ea typeface="Verdana"/>
                <a:cs typeface="Verdana"/>
                <a:sym typeface="Verdana"/>
              </a:rPr>
              <a:t>Sua finalidade é o cadastramento de projetos que demonstrem a maturidade e a viabilidade de execução por parte dos órgãos, ou seja, aqueles projetos com maiores chances de serem executados pelos Órgãos do DF, tanto na forma de recursos de Operações de Créditos – Bancos Nacionais e Internacionais (Caderno de Operações) como de recursos provenientes de Transferências Voluntárias – União (Caderno de Emendas) e também para recursos abertos (onerosos e não onerosos).</a:t>
            </a:r>
            <a:endParaRPr kumimoji="0" lang="pt-BR" sz="1200" b="0" i="0" u="none" strike="noStrike" kern="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3;p16">
            <a:extLst>
              <a:ext uri="{FF2B5EF4-FFF2-40B4-BE49-F238E27FC236}">
                <a16:creationId xmlns:a16="http://schemas.microsoft.com/office/drawing/2014/main" id="{A9E887AA-5E82-45A0-93E3-6376C7C1FFF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44" name="Google Shape;85;p16">
            <a:extLst>
              <a:ext uri="{FF2B5EF4-FFF2-40B4-BE49-F238E27FC236}">
                <a16:creationId xmlns:a16="http://schemas.microsoft.com/office/drawing/2014/main" id="{573ABAFD-9E1B-4A56-9371-5C2450C1D3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1275" y="-701675"/>
            <a:ext cx="0" cy="3622675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Google Shape;84;p16">
            <a:extLst>
              <a:ext uri="{FF2B5EF4-FFF2-40B4-BE49-F238E27FC236}">
                <a16:creationId xmlns:a16="http://schemas.microsoft.com/office/drawing/2014/main" id="{D2362183-C197-47B4-A05F-30A5994DB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3" y="2133601"/>
            <a:ext cx="6592310" cy="93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8. Informações Orçamentárias</a:t>
            </a:r>
            <a:endParaRPr lang="pt-BR" altLang="pt-BR" sz="2500" b="1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8" name="Google Shape;104;p18">
            <a:extLst>
              <a:ext uri="{FF2B5EF4-FFF2-40B4-BE49-F238E27FC236}">
                <a16:creationId xmlns:a16="http://schemas.microsoft.com/office/drawing/2014/main" id="{33BA401F-D226-4B0C-995C-210C36FC0C2C}"/>
              </a:ext>
            </a:extLst>
          </p:cNvPr>
          <p:cNvSpPr txBox="1"/>
          <p:nvPr/>
        </p:nvSpPr>
        <p:spPr>
          <a:xfrm>
            <a:off x="1401762" y="3108962"/>
            <a:ext cx="6259802" cy="16902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Informe qual a forma que será captado o recurso, se por meio de Emenda Parlamentar Federal/Outros OGU, Operação de Crédito ou Outros.</a:t>
            </a:r>
          </a:p>
        </p:txBody>
      </p:sp>
      <p:sp>
        <p:nvSpPr>
          <p:cNvPr id="9" name="Google Shape;75;p15">
            <a:extLst>
              <a:ext uri="{FF2B5EF4-FFF2-40B4-BE49-F238E27FC236}">
                <a16:creationId xmlns:a16="http://schemas.microsoft.com/office/drawing/2014/main" id="{D7A1A624-61AE-43C1-9ED3-8A82BE029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28894058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" y="269875"/>
            <a:ext cx="5582949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8. Informações Orçamentárias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1895856" y="4565673"/>
            <a:ext cx="5352283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Preencha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as informações de acordo com o tipo de recurso que se pretende executar com o projeto e 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salve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para mudar de item.</a:t>
            </a:r>
          </a:p>
        </p:txBody>
      </p:sp>
      <p:pic>
        <p:nvPicPr>
          <p:cNvPr id="7" name="Imagem 6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93F10D66-AC42-4638-B5A9-C6B35E4E3A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772"/>
          <a:stretch/>
        </p:blipFill>
        <p:spPr>
          <a:xfrm>
            <a:off x="254377" y="1062851"/>
            <a:ext cx="8635240" cy="3480079"/>
          </a:xfrm>
          <a:prstGeom prst="rect">
            <a:avLst/>
          </a:prstGeom>
          <a:ln w="28575">
            <a:noFill/>
          </a:ln>
        </p:spPr>
      </p:pic>
      <p:sp>
        <p:nvSpPr>
          <p:cNvPr id="8" name="Google Shape;75;p15">
            <a:extLst>
              <a:ext uri="{FF2B5EF4-FFF2-40B4-BE49-F238E27FC236}">
                <a16:creationId xmlns:a16="http://schemas.microsoft.com/office/drawing/2014/main" id="{D4BBF6A6-C39D-47B1-AB65-A804A24BD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30868970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3;p16">
            <a:extLst>
              <a:ext uri="{FF2B5EF4-FFF2-40B4-BE49-F238E27FC236}">
                <a16:creationId xmlns:a16="http://schemas.microsoft.com/office/drawing/2014/main" id="{A9E887AA-5E82-45A0-93E3-6376C7C1FFF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44" name="Google Shape;85;p16">
            <a:extLst>
              <a:ext uri="{FF2B5EF4-FFF2-40B4-BE49-F238E27FC236}">
                <a16:creationId xmlns:a16="http://schemas.microsoft.com/office/drawing/2014/main" id="{573ABAFD-9E1B-4A56-9371-5C2450C1D3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1275" y="-701675"/>
            <a:ext cx="0" cy="3622675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Google Shape;84;p16">
            <a:extLst>
              <a:ext uri="{FF2B5EF4-FFF2-40B4-BE49-F238E27FC236}">
                <a16:creationId xmlns:a16="http://schemas.microsoft.com/office/drawing/2014/main" id="{D2362183-C197-47B4-A05F-30A5994DB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3" y="2133601"/>
            <a:ext cx="6592310" cy="93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9. Previsão Orçamentária do DF</a:t>
            </a:r>
            <a:endParaRPr lang="pt-BR" altLang="pt-BR" sz="2500" b="1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8" name="Google Shape;104;p18">
            <a:extLst>
              <a:ext uri="{FF2B5EF4-FFF2-40B4-BE49-F238E27FC236}">
                <a16:creationId xmlns:a16="http://schemas.microsoft.com/office/drawing/2014/main" id="{33BA401F-D226-4B0C-995C-210C36FC0C2C}"/>
              </a:ext>
            </a:extLst>
          </p:cNvPr>
          <p:cNvSpPr txBox="1"/>
          <p:nvPr/>
        </p:nvSpPr>
        <p:spPr>
          <a:xfrm>
            <a:off x="1401762" y="3108962"/>
            <a:ext cx="6259802" cy="16902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Informe se há previsão de recursos no Orçamento do Distrito Federal para o Projeto, referente ao Valor Principal e Contrapartida.</a:t>
            </a:r>
          </a:p>
        </p:txBody>
      </p:sp>
      <p:sp>
        <p:nvSpPr>
          <p:cNvPr id="9" name="Google Shape;75;p15">
            <a:extLst>
              <a:ext uri="{FF2B5EF4-FFF2-40B4-BE49-F238E27FC236}">
                <a16:creationId xmlns:a16="http://schemas.microsoft.com/office/drawing/2014/main" id="{9E62E12F-5A02-47C0-899C-1501A20B3E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3275251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" y="269875"/>
            <a:ext cx="5582949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9. Previsão Orçamentária do DF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245524" y="4633590"/>
            <a:ext cx="8635240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Preencha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as informações orçamentárias solicitadas para o projeto e 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salve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para mudar de item.</a:t>
            </a:r>
          </a:p>
        </p:txBody>
      </p:sp>
      <p:pic>
        <p:nvPicPr>
          <p:cNvPr id="7" name="Imagem 6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93F10D66-AC42-4638-B5A9-C6B35E4E3A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772"/>
          <a:stretch/>
        </p:blipFill>
        <p:spPr>
          <a:xfrm>
            <a:off x="254377" y="1062851"/>
            <a:ext cx="8635240" cy="3480079"/>
          </a:xfrm>
          <a:prstGeom prst="rect">
            <a:avLst/>
          </a:prstGeom>
          <a:ln w="28575">
            <a:noFill/>
          </a:ln>
        </p:spPr>
      </p:pic>
      <p:sp>
        <p:nvSpPr>
          <p:cNvPr id="8" name="Google Shape;75;p15">
            <a:extLst>
              <a:ext uri="{FF2B5EF4-FFF2-40B4-BE49-F238E27FC236}">
                <a16:creationId xmlns:a16="http://schemas.microsoft.com/office/drawing/2014/main" id="{834AB438-0E6F-486B-A142-13D13ACDB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23322335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3;p16">
            <a:extLst>
              <a:ext uri="{FF2B5EF4-FFF2-40B4-BE49-F238E27FC236}">
                <a16:creationId xmlns:a16="http://schemas.microsoft.com/office/drawing/2014/main" id="{A9E887AA-5E82-45A0-93E3-6376C7C1FFF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44" name="Google Shape;85;p16">
            <a:extLst>
              <a:ext uri="{FF2B5EF4-FFF2-40B4-BE49-F238E27FC236}">
                <a16:creationId xmlns:a16="http://schemas.microsoft.com/office/drawing/2014/main" id="{573ABAFD-9E1B-4A56-9371-5C2450C1D3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1275" y="-701675"/>
            <a:ext cx="0" cy="3622675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Google Shape;84;p16">
            <a:extLst>
              <a:ext uri="{FF2B5EF4-FFF2-40B4-BE49-F238E27FC236}">
                <a16:creationId xmlns:a16="http://schemas.microsoft.com/office/drawing/2014/main" id="{D2362183-C197-47B4-A05F-30A5994DB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2" y="2133601"/>
            <a:ext cx="7666037" cy="93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10. Existe Recurso Para o Mesmo Objeto</a:t>
            </a:r>
            <a:endParaRPr lang="pt-BR" altLang="pt-BR" sz="2500" b="1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8" name="Google Shape;104;p18">
            <a:extLst>
              <a:ext uri="{FF2B5EF4-FFF2-40B4-BE49-F238E27FC236}">
                <a16:creationId xmlns:a16="http://schemas.microsoft.com/office/drawing/2014/main" id="{33BA401F-D226-4B0C-995C-210C36FC0C2C}"/>
              </a:ext>
            </a:extLst>
          </p:cNvPr>
          <p:cNvSpPr txBox="1"/>
          <p:nvPr/>
        </p:nvSpPr>
        <p:spPr>
          <a:xfrm>
            <a:off x="1401762" y="3108962"/>
            <a:ext cx="6121256" cy="16902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Informe se existem recursos (contratados e/ou em andamento) para o mesmo Objeto, incluindo a necessidade de Contrapartida complementar.</a:t>
            </a:r>
          </a:p>
        </p:txBody>
      </p:sp>
      <p:sp>
        <p:nvSpPr>
          <p:cNvPr id="9" name="Google Shape;75;p15">
            <a:extLst>
              <a:ext uri="{FF2B5EF4-FFF2-40B4-BE49-F238E27FC236}">
                <a16:creationId xmlns:a16="http://schemas.microsoft.com/office/drawing/2014/main" id="{C4BD70E8-235F-4806-A17F-65887BFA9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11611176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" y="269875"/>
            <a:ext cx="644193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10. Existe Recursos Para o Mesmo Objeto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1965413" y="4564454"/>
            <a:ext cx="5213167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Informe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se seu Órgão possui recurso contratado, em execução, no mesmo objeto de projeto e 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salve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para mudar de item.</a:t>
            </a:r>
          </a:p>
        </p:txBody>
      </p:sp>
      <p:pic>
        <p:nvPicPr>
          <p:cNvPr id="8" name="Imagem 7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A5BA223A-A28D-45A7-8CCF-177A43509E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961"/>
          <a:stretch/>
        </p:blipFill>
        <p:spPr>
          <a:xfrm>
            <a:off x="805950" y="948613"/>
            <a:ext cx="7532092" cy="3615841"/>
          </a:xfrm>
          <a:prstGeom prst="rect">
            <a:avLst/>
          </a:prstGeom>
          <a:ln w="28575">
            <a:noFill/>
          </a:ln>
        </p:spPr>
      </p:pic>
      <p:sp>
        <p:nvSpPr>
          <p:cNvPr id="7" name="Google Shape;75;p15">
            <a:extLst>
              <a:ext uri="{FF2B5EF4-FFF2-40B4-BE49-F238E27FC236}">
                <a16:creationId xmlns:a16="http://schemas.microsoft.com/office/drawing/2014/main" id="{0D35047A-F009-4C62-875A-E73FB08EE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13184483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3;p16">
            <a:extLst>
              <a:ext uri="{FF2B5EF4-FFF2-40B4-BE49-F238E27FC236}">
                <a16:creationId xmlns:a16="http://schemas.microsoft.com/office/drawing/2014/main" id="{A9E887AA-5E82-45A0-93E3-6376C7C1FFF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44" name="Google Shape;85;p16">
            <a:extLst>
              <a:ext uri="{FF2B5EF4-FFF2-40B4-BE49-F238E27FC236}">
                <a16:creationId xmlns:a16="http://schemas.microsoft.com/office/drawing/2014/main" id="{573ABAFD-9E1B-4A56-9371-5C2450C1D3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1275" y="-701675"/>
            <a:ext cx="0" cy="3622675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Google Shape;84;p16">
            <a:extLst>
              <a:ext uri="{FF2B5EF4-FFF2-40B4-BE49-F238E27FC236}">
                <a16:creationId xmlns:a16="http://schemas.microsoft.com/office/drawing/2014/main" id="{D2362183-C197-47B4-A05F-30A5994DB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3" y="2133601"/>
            <a:ext cx="4708092" cy="93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11. Possui Pleito de Recursos a Contratar?</a:t>
            </a:r>
            <a:endParaRPr lang="pt-BR" altLang="pt-BR" sz="2500" b="1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8" name="Google Shape;104;p18">
            <a:extLst>
              <a:ext uri="{FF2B5EF4-FFF2-40B4-BE49-F238E27FC236}">
                <a16:creationId xmlns:a16="http://schemas.microsoft.com/office/drawing/2014/main" id="{33BA401F-D226-4B0C-995C-210C36FC0C2C}"/>
              </a:ext>
            </a:extLst>
          </p:cNvPr>
          <p:cNvSpPr txBox="1"/>
          <p:nvPr/>
        </p:nvSpPr>
        <p:spPr>
          <a:xfrm>
            <a:off x="1401762" y="3453293"/>
            <a:ext cx="4597256" cy="16902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Informe se existem outros pleitos de recursos a contratar neste ano com o mesmo Objeto deste Projeto.</a:t>
            </a:r>
          </a:p>
        </p:txBody>
      </p:sp>
      <p:sp>
        <p:nvSpPr>
          <p:cNvPr id="9" name="Google Shape;75;p15">
            <a:extLst>
              <a:ext uri="{FF2B5EF4-FFF2-40B4-BE49-F238E27FC236}">
                <a16:creationId xmlns:a16="http://schemas.microsoft.com/office/drawing/2014/main" id="{FC8F8A22-7DA7-4C78-AC1F-14E6055F1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12614262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" y="269875"/>
            <a:ext cx="814604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11. Possui Pleito de Recurso a Contratar?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1965413" y="4522889"/>
            <a:ext cx="5213167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Informe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se seu Órgão possui recurso contratado, em execução, no mesmo objeto de projeto e 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salve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para mudar de item.</a:t>
            </a:r>
          </a:p>
        </p:txBody>
      </p:sp>
      <p:pic>
        <p:nvPicPr>
          <p:cNvPr id="7" name="Imagem 6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5F6B0840-42D5-489E-81C7-890D275DE1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393"/>
          <a:stretch/>
        </p:blipFill>
        <p:spPr>
          <a:xfrm>
            <a:off x="992968" y="1080652"/>
            <a:ext cx="7158055" cy="3414527"/>
          </a:xfrm>
          <a:prstGeom prst="rect">
            <a:avLst/>
          </a:prstGeom>
          <a:ln w="28575">
            <a:noFill/>
          </a:ln>
        </p:spPr>
      </p:pic>
      <p:sp>
        <p:nvSpPr>
          <p:cNvPr id="8" name="Google Shape;75;p15">
            <a:extLst>
              <a:ext uri="{FF2B5EF4-FFF2-40B4-BE49-F238E27FC236}">
                <a16:creationId xmlns:a16="http://schemas.microsoft.com/office/drawing/2014/main" id="{5A4561E2-FE29-4BD0-B2AC-D10CD9C05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15056322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3;p16">
            <a:extLst>
              <a:ext uri="{FF2B5EF4-FFF2-40B4-BE49-F238E27FC236}">
                <a16:creationId xmlns:a16="http://schemas.microsoft.com/office/drawing/2014/main" id="{A9E887AA-5E82-45A0-93E3-6376C7C1FFF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44" name="Google Shape;85;p16">
            <a:extLst>
              <a:ext uri="{FF2B5EF4-FFF2-40B4-BE49-F238E27FC236}">
                <a16:creationId xmlns:a16="http://schemas.microsoft.com/office/drawing/2014/main" id="{573ABAFD-9E1B-4A56-9371-5C2450C1D3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1275" y="-701675"/>
            <a:ext cx="0" cy="3622675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Google Shape;84;p16">
            <a:extLst>
              <a:ext uri="{FF2B5EF4-FFF2-40B4-BE49-F238E27FC236}">
                <a16:creationId xmlns:a16="http://schemas.microsoft.com/office/drawing/2014/main" id="{D2362183-C197-47B4-A05F-30A5994DB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3" y="2133601"/>
            <a:ext cx="6592310" cy="93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12. Projeto - Situação</a:t>
            </a:r>
            <a:endParaRPr lang="pt-BR" altLang="pt-BR" sz="2500" b="1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8" name="Google Shape;104;p18">
            <a:extLst>
              <a:ext uri="{FF2B5EF4-FFF2-40B4-BE49-F238E27FC236}">
                <a16:creationId xmlns:a16="http://schemas.microsoft.com/office/drawing/2014/main" id="{33BA401F-D226-4B0C-995C-210C36FC0C2C}"/>
              </a:ext>
            </a:extLst>
          </p:cNvPr>
          <p:cNvSpPr txBox="1"/>
          <p:nvPr/>
        </p:nvSpPr>
        <p:spPr>
          <a:xfrm>
            <a:off x="1401762" y="3108962"/>
            <a:ext cx="6259802" cy="16902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Informe se o seu Projeto necessita dos documentos destacados. Em caso positivo, informe o status e o número SEI</a:t>
            </a:r>
          </a:p>
        </p:txBody>
      </p:sp>
      <p:sp>
        <p:nvSpPr>
          <p:cNvPr id="9" name="Google Shape;75;p15">
            <a:extLst>
              <a:ext uri="{FF2B5EF4-FFF2-40B4-BE49-F238E27FC236}">
                <a16:creationId xmlns:a16="http://schemas.microsoft.com/office/drawing/2014/main" id="{84A3365E-69E9-4D0F-BC28-C2DD5F517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269279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" y="269875"/>
            <a:ext cx="5582949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12. Projeto - Situação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245524" y="4633590"/>
            <a:ext cx="8635240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Informe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se o projeto possui algum dos itens e em que fase eles se encontram e 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salve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para mudar de item.</a:t>
            </a:r>
          </a:p>
        </p:txBody>
      </p:sp>
      <p:pic>
        <p:nvPicPr>
          <p:cNvPr id="8" name="Imagem 7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F7E58E21-537B-4820-B059-35A642E83D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117" b="9368"/>
          <a:stretch/>
        </p:blipFill>
        <p:spPr>
          <a:xfrm>
            <a:off x="471487" y="1045148"/>
            <a:ext cx="8213608" cy="3489878"/>
          </a:xfrm>
          <a:prstGeom prst="rect">
            <a:avLst/>
          </a:prstGeom>
          <a:ln w="28575">
            <a:noFill/>
          </a:ln>
        </p:spPr>
      </p:pic>
      <p:sp>
        <p:nvSpPr>
          <p:cNvPr id="7" name="Google Shape;75;p15">
            <a:extLst>
              <a:ext uri="{FF2B5EF4-FFF2-40B4-BE49-F238E27FC236}">
                <a16:creationId xmlns:a16="http://schemas.microsoft.com/office/drawing/2014/main" id="{57DC3689-9583-4E12-A0A8-EAE061316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465189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Google Shape;66;p14">
            <a:extLst>
              <a:ext uri="{FF2B5EF4-FFF2-40B4-BE49-F238E27FC236}">
                <a16:creationId xmlns:a16="http://schemas.microsoft.com/office/drawing/2014/main" id="{3BAD5689-A27F-4B0E-ACD0-9699DE07A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269875"/>
            <a:ext cx="4100512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Passo a Passo</a:t>
            </a:r>
          </a:p>
        </p:txBody>
      </p:sp>
      <p:cxnSp>
        <p:nvCxnSpPr>
          <p:cNvPr id="6148" name="Google Shape;67;p14">
            <a:extLst>
              <a:ext uri="{FF2B5EF4-FFF2-40B4-BE49-F238E27FC236}">
                <a16:creationId xmlns:a16="http://schemas.microsoft.com/office/drawing/2014/main" id="{9BF34A4F-F3F9-4E69-9A02-9BB05BCE90B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946150"/>
            <a:ext cx="0" cy="1836738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8" name="Google Shape;68;p14">
            <a:extLst>
              <a:ext uri="{FF2B5EF4-FFF2-40B4-BE49-F238E27FC236}">
                <a16:creationId xmlns:a16="http://schemas.microsoft.com/office/drawing/2014/main" id="{E72CEBD0-48F3-41C8-89CA-BFC9D69C2E9C}"/>
              </a:ext>
            </a:extLst>
          </p:cNvPr>
          <p:cNvSpPr txBox="1"/>
          <p:nvPr/>
        </p:nvSpPr>
        <p:spPr>
          <a:xfrm>
            <a:off x="3669792" y="1180575"/>
            <a:ext cx="5181600" cy="35781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1º Passo: </a:t>
            </a:r>
            <a:r>
              <a:rPr lang="pt-BR" sz="1200" kern="0" dirty="0">
                <a:solidFill>
                  <a:srgbClr val="00B0F0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Acesse o Portal de Serviços</a:t>
            </a:r>
            <a:r>
              <a:rPr lang="pt-BR" sz="1200" kern="0" dirty="0">
                <a:solidFill>
                  <a:srgbClr val="00B0F0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pt-BR" sz="11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(https://sistemas.df.gov.br/</a:t>
            </a:r>
            <a:r>
              <a:rPr lang="pt-BR" sz="1100" kern="0" dirty="0" err="1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PortalDesServicos</a:t>
            </a:r>
            <a:r>
              <a:rPr lang="pt-BR" sz="11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/Login.aspx)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sz="1200" b="1" kern="0" dirty="0">
              <a:solidFill>
                <a:srgbClr val="666666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2º Passo: 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Preencha seus dados conforme login da sua máquina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sz="1200" kern="0" dirty="0">
              <a:solidFill>
                <a:srgbClr val="666666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3º Passo: 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Selecione o órgão (Ex.: SEEC),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e clique no botão acessar.</a:t>
            </a:r>
            <a:endParaRPr lang="pt-BR" sz="12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B57EAA68-AFFB-42A9-A9AD-65359572899C}"/>
              </a:ext>
            </a:extLst>
          </p:cNvPr>
          <p:cNvPicPr/>
          <p:nvPr/>
        </p:nvPicPr>
        <p:blipFill rotWithShape="1">
          <a:blip r:embed="rId4"/>
          <a:srcRect l="37218" t="12863" r="37206" b="22506"/>
          <a:stretch/>
        </p:blipFill>
        <p:spPr bwMode="auto">
          <a:xfrm>
            <a:off x="592278" y="1114136"/>
            <a:ext cx="2706786" cy="371097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tx2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Google Shape;75;p15">
            <a:extLst>
              <a:ext uri="{FF2B5EF4-FFF2-40B4-BE49-F238E27FC236}">
                <a16:creationId xmlns:a16="http://schemas.microsoft.com/office/drawing/2014/main" id="{68614F2A-03EF-4EE8-9E86-71A402747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3;p16">
            <a:extLst>
              <a:ext uri="{FF2B5EF4-FFF2-40B4-BE49-F238E27FC236}">
                <a16:creationId xmlns:a16="http://schemas.microsoft.com/office/drawing/2014/main" id="{A9E887AA-5E82-45A0-93E3-6376C7C1FFF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44" name="Google Shape;85;p16">
            <a:extLst>
              <a:ext uri="{FF2B5EF4-FFF2-40B4-BE49-F238E27FC236}">
                <a16:creationId xmlns:a16="http://schemas.microsoft.com/office/drawing/2014/main" id="{573ABAFD-9E1B-4A56-9371-5C2450C1D3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1275" y="-701675"/>
            <a:ext cx="0" cy="3622675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Google Shape;84;p16">
            <a:extLst>
              <a:ext uri="{FF2B5EF4-FFF2-40B4-BE49-F238E27FC236}">
                <a16:creationId xmlns:a16="http://schemas.microsoft.com/office/drawing/2014/main" id="{D2362183-C197-47B4-A05F-30A5994DB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3" y="2133601"/>
            <a:ext cx="6592310" cy="93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13. Em Fase de Licitação</a:t>
            </a:r>
            <a:endParaRPr lang="pt-BR" altLang="pt-BR" sz="2500" b="1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8" name="Google Shape;104;p18">
            <a:extLst>
              <a:ext uri="{FF2B5EF4-FFF2-40B4-BE49-F238E27FC236}">
                <a16:creationId xmlns:a16="http://schemas.microsoft.com/office/drawing/2014/main" id="{33BA401F-D226-4B0C-995C-210C36FC0C2C}"/>
              </a:ext>
            </a:extLst>
          </p:cNvPr>
          <p:cNvSpPr txBox="1"/>
          <p:nvPr/>
        </p:nvSpPr>
        <p:spPr>
          <a:xfrm>
            <a:off x="1401762" y="3108962"/>
            <a:ext cx="3904529" cy="16902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Informe a situação da Licitação, se for o caso, conforme requerido nos campos apresentados.</a:t>
            </a:r>
          </a:p>
        </p:txBody>
      </p:sp>
      <p:sp>
        <p:nvSpPr>
          <p:cNvPr id="9" name="Google Shape;75;p15">
            <a:extLst>
              <a:ext uri="{FF2B5EF4-FFF2-40B4-BE49-F238E27FC236}">
                <a16:creationId xmlns:a16="http://schemas.microsoft.com/office/drawing/2014/main" id="{4D348939-DB55-40CE-8764-879891043A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10277345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" y="269875"/>
            <a:ext cx="5582949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13. Em Fase de Licitação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245524" y="4633590"/>
            <a:ext cx="8635240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Informe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se o projeto possui algum dos itens e em que fase eles se encontram e 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salve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para mudar de item.</a:t>
            </a:r>
          </a:p>
        </p:txBody>
      </p:sp>
      <p:pic>
        <p:nvPicPr>
          <p:cNvPr id="7" name="Imagem 6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C54947E0-DA50-4043-9DD9-440C73548A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304" b="2298"/>
          <a:stretch/>
        </p:blipFill>
        <p:spPr>
          <a:xfrm>
            <a:off x="787665" y="1061048"/>
            <a:ext cx="7550957" cy="3523890"/>
          </a:xfrm>
          <a:prstGeom prst="rect">
            <a:avLst/>
          </a:prstGeom>
          <a:ln w="28575">
            <a:noFill/>
          </a:ln>
        </p:spPr>
      </p:pic>
      <p:sp>
        <p:nvSpPr>
          <p:cNvPr id="8" name="Google Shape;75;p15">
            <a:extLst>
              <a:ext uri="{FF2B5EF4-FFF2-40B4-BE49-F238E27FC236}">
                <a16:creationId xmlns:a16="http://schemas.microsoft.com/office/drawing/2014/main" id="{CB48252B-EE3E-4FE6-8485-81C4CB520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28707663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3;p16">
            <a:extLst>
              <a:ext uri="{FF2B5EF4-FFF2-40B4-BE49-F238E27FC236}">
                <a16:creationId xmlns:a16="http://schemas.microsoft.com/office/drawing/2014/main" id="{A9E887AA-5E82-45A0-93E3-6376C7C1FFF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44" name="Google Shape;85;p16">
            <a:extLst>
              <a:ext uri="{FF2B5EF4-FFF2-40B4-BE49-F238E27FC236}">
                <a16:creationId xmlns:a16="http://schemas.microsoft.com/office/drawing/2014/main" id="{573ABAFD-9E1B-4A56-9371-5C2450C1D3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1275" y="-701675"/>
            <a:ext cx="0" cy="3622675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Google Shape;84;p16">
            <a:extLst>
              <a:ext uri="{FF2B5EF4-FFF2-40B4-BE49-F238E27FC236}">
                <a16:creationId xmlns:a16="http://schemas.microsoft.com/office/drawing/2014/main" id="{D2362183-C197-47B4-A05F-30A5994DB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2" y="2133601"/>
            <a:ext cx="7021801" cy="93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14. Decisões de Órgãos de Controle</a:t>
            </a:r>
            <a:endParaRPr lang="pt-BR" altLang="pt-BR" sz="2500" b="1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8" name="Google Shape;104;p18">
            <a:extLst>
              <a:ext uri="{FF2B5EF4-FFF2-40B4-BE49-F238E27FC236}">
                <a16:creationId xmlns:a16="http://schemas.microsoft.com/office/drawing/2014/main" id="{33BA401F-D226-4B0C-995C-210C36FC0C2C}"/>
              </a:ext>
            </a:extLst>
          </p:cNvPr>
          <p:cNvSpPr txBox="1"/>
          <p:nvPr/>
        </p:nvSpPr>
        <p:spPr>
          <a:xfrm>
            <a:off x="1401762" y="3108962"/>
            <a:ext cx="5968856" cy="16902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Este item se refere ao recurso contratado no item 10. Informe sobre a existência de pendências judiciais ou de Decisões dos Órgãos de Controle.</a:t>
            </a:r>
          </a:p>
        </p:txBody>
      </p:sp>
      <p:sp>
        <p:nvSpPr>
          <p:cNvPr id="9" name="Google Shape;75;p15">
            <a:extLst>
              <a:ext uri="{FF2B5EF4-FFF2-40B4-BE49-F238E27FC236}">
                <a16:creationId xmlns:a16="http://schemas.microsoft.com/office/drawing/2014/main" id="{1F4013AB-BC21-4157-B20B-80F45DE2E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11567256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" y="269875"/>
            <a:ext cx="5582949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14. Decisões de Órgãos de Controle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1859577" y="4592025"/>
            <a:ext cx="5379421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Informe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se o Contrato citado no item 10, tem alguma pendência junto ao órgão de controle e 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salve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para mudar de item.</a:t>
            </a:r>
          </a:p>
        </p:txBody>
      </p:sp>
      <p:pic>
        <p:nvPicPr>
          <p:cNvPr id="8" name="Imagem 7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7675DE71-F0C5-46F9-8A7A-F4473E1DAF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532" b="5412"/>
          <a:stretch/>
        </p:blipFill>
        <p:spPr>
          <a:xfrm>
            <a:off x="420705" y="1000828"/>
            <a:ext cx="8257164" cy="3618907"/>
          </a:xfrm>
          <a:prstGeom prst="rect">
            <a:avLst/>
          </a:prstGeom>
          <a:ln w="28575">
            <a:noFill/>
          </a:ln>
        </p:spPr>
      </p:pic>
      <p:sp>
        <p:nvSpPr>
          <p:cNvPr id="7" name="Google Shape;75;p15">
            <a:extLst>
              <a:ext uri="{FF2B5EF4-FFF2-40B4-BE49-F238E27FC236}">
                <a16:creationId xmlns:a16="http://schemas.microsoft.com/office/drawing/2014/main" id="{2D41364B-461A-4299-8665-CC385F260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20992417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3;p16">
            <a:extLst>
              <a:ext uri="{FF2B5EF4-FFF2-40B4-BE49-F238E27FC236}">
                <a16:creationId xmlns:a16="http://schemas.microsoft.com/office/drawing/2014/main" id="{A9E887AA-5E82-45A0-93E3-6376C7C1FFF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44" name="Google Shape;85;p16">
            <a:extLst>
              <a:ext uri="{FF2B5EF4-FFF2-40B4-BE49-F238E27FC236}">
                <a16:creationId xmlns:a16="http://schemas.microsoft.com/office/drawing/2014/main" id="{573ABAFD-9E1B-4A56-9371-5C2450C1D3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1275" y="-701675"/>
            <a:ext cx="0" cy="3622675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Google Shape;84;p16">
            <a:extLst>
              <a:ext uri="{FF2B5EF4-FFF2-40B4-BE49-F238E27FC236}">
                <a16:creationId xmlns:a16="http://schemas.microsoft.com/office/drawing/2014/main" id="{D2362183-C197-47B4-A05F-30A5994DB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2" y="2133601"/>
            <a:ext cx="7021801" cy="93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15. Possui Licenciamento Ambiental?</a:t>
            </a:r>
            <a:endParaRPr lang="pt-BR" altLang="pt-BR" sz="2500" b="1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8" name="Google Shape;104;p18">
            <a:extLst>
              <a:ext uri="{FF2B5EF4-FFF2-40B4-BE49-F238E27FC236}">
                <a16:creationId xmlns:a16="http://schemas.microsoft.com/office/drawing/2014/main" id="{33BA401F-D226-4B0C-995C-210C36FC0C2C}"/>
              </a:ext>
            </a:extLst>
          </p:cNvPr>
          <p:cNvSpPr txBox="1"/>
          <p:nvPr/>
        </p:nvSpPr>
        <p:spPr>
          <a:xfrm>
            <a:off x="1401762" y="3108962"/>
            <a:ext cx="5968856" cy="16902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Informe se há necessidade de Licenciamento Ambiental</a:t>
            </a:r>
          </a:p>
        </p:txBody>
      </p:sp>
      <p:sp>
        <p:nvSpPr>
          <p:cNvPr id="9" name="Google Shape;75;p15">
            <a:extLst>
              <a:ext uri="{FF2B5EF4-FFF2-40B4-BE49-F238E27FC236}">
                <a16:creationId xmlns:a16="http://schemas.microsoft.com/office/drawing/2014/main" id="{B8CA9961-6D65-438D-88A0-FFAD8E394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6158610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" y="269875"/>
            <a:ext cx="591545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15. Possui Licenciamento Ambiental?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1461259" y="4665695"/>
            <a:ext cx="6203768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Informe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se o projeto tem Licença Ambiental e 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salve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para mudar de item.</a:t>
            </a:r>
          </a:p>
        </p:txBody>
      </p:sp>
      <p:pic>
        <p:nvPicPr>
          <p:cNvPr id="8" name="Imagem 7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00D9062F-3299-48FD-89EF-DA1BBC342A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506" b="2562"/>
          <a:stretch/>
        </p:blipFill>
        <p:spPr>
          <a:xfrm>
            <a:off x="779582" y="985057"/>
            <a:ext cx="7567121" cy="3652558"/>
          </a:xfrm>
          <a:prstGeom prst="rect">
            <a:avLst/>
          </a:prstGeom>
          <a:ln w="28575">
            <a:noFill/>
          </a:ln>
        </p:spPr>
      </p:pic>
      <p:sp>
        <p:nvSpPr>
          <p:cNvPr id="7" name="Google Shape;75;p15">
            <a:extLst>
              <a:ext uri="{FF2B5EF4-FFF2-40B4-BE49-F238E27FC236}">
                <a16:creationId xmlns:a16="http://schemas.microsoft.com/office/drawing/2014/main" id="{61871E2D-2588-4CDC-B5FC-6CAD7B862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18308733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3;p16">
            <a:extLst>
              <a:ext uri="{FF2B5EF4-FFF2-40B4-BE49-F238E27FC236}">
                <a16:creationId xmlns:a16="http://schemas.microsoft.com/office/drawing/2014/main" id="{A9E887AA-5E82-45A0-93E3-6376C7C1FFF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44" name="Google Shape;85;p16">
            <a:extLst>
              <a:ext uri="{FF2B5EF4-FFF2-40B4-BE49-F238E27FC236}">
                <a16:creationId xmlns:a16="http://schemas.microsoft.com/office/drawing/2014/main" id="{573ABAFD-9E1B-4A56-9371-5C2450C1D3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1275" y="-701675"/>
            <a:ext cx="0" cy="3622675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Google Shape;84;p16">
            <a:extLst>
              <a:ext uri="{FF2B5EF4-FFF2-40B4-BE49-F238E27FC236}">
                <a16:creationId xmlns:a16="http://schemas.microsoft.com/office/drawing/2014/main" id="{D2362183-C197-47B4-A05F-30A5994DB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2" y="2133601"/>
            <a:ext cx="7021801" cy="93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16. Regularidade Fundiária</a:t>
            </a:r>
            <a:endParaRPr lang="pt-BR" altLang="pt-BR" sz="2500" b="1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8" name="Google Shape;104;p18">
            <a:extLst>
              <a:ext uri="{FF2B5EF4-FFF2-40B4-BE49-F238E27FC236}">
                <a16:creationId xmlns:a16="http://schemas.microsoft.com/office/drawing/2014/main" id="{33BA401F-D226-4B0C-995C-210C36FC0C2C}"/>
              </a:ext>
            </a:extLst>
          </p:cNvPr>
          <p:cNvSpPr txBox="1"/>
          <p:nvPr/>
        </p:nvSpPr>
        <p:spPr>
          <a:xfrm>
            <a:off x="1401762" y="3108962"/>
            <a:ext cx="3696712" cy="16902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Informe se a área onde o Projeto será implantado possui Regularidade Fundiária</a:t>
            </a:r>
          </a:p>
        </p:txBody>
      </p:sp>
      <p:sp>
        <p:nvSpPr>
          <p:cNvPr id="9" name="Google Shape;75;p15">
            <a:extLst>
              <a:ext uri="{FF2B5EF4-FFF2-40B4-BE49-F238E27FC236}">
                <a16:creationId xmlns:a16="http://schemas.microsoft.com/office/drawing/2014/main" id="{270E76A3-91C1-4BBD-B454-D2584D1B1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22486334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" y="269875"/>
            <a:ext cx="591545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16. Regularidade Fundiária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2413957" y="4606019"/>
            <a:ext cx="4316086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Informe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se o projeto possui algum tipo de Regularidade Fundiária e 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salve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para mudar de item.</a:t>
            </a:r>
          </a:p>
        </p:txBody>
      </p:sp>
      <p:pic>
        <p:nvPicPr>
          <p:cNvPr id="7" name="Imagem 6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B1422ED3-7517-402B-A64B-6692FEF8FE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845" b="2924"/>
          <a:stretch/>
        </p:blipFill>
        <p:spPr>
          <a:xfrm>
            <a:off x="583980" y="938932"/>
            <a:ext cx="7976040" cy="3708648"/>
          </a:xfrm>
          <a:prstGeom prst="rect">
            <a:avLst/>
          </a:prstGeom>
          <a:ln w="28575">
            <a:noFill/>
          </a:ln>
        </p:spPr>
      </p:pic>
      <p:sp>
        <p:nvSpPr>
          <p:cNvPr id="8" name="Google Shape;75;p15">
            <a:extLst>
              <a:ext uri="{FF2B5EF4-FFF2-40B4-BE49-F238E27FC236}">
                <a16:creationId xmlns:a16="http://schemas.microsoft.com/office/drawing/2014/main" id="{47112AFD-CE02-4E48-A275-E582590A5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23454035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3;p16">
            <a:extLst>
              <a:ext uri="{FF2B5EF4-FFF2-40B4-BE49-F238E27FC236}">
                <a16:creationId xmlns:a16="http://schemas.microsoft.com/office/drawing/2014/main" id="{A9E887AA-5E82-45A0-93E3-6376C7C1FFF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44" name="Google Shape;85;p16">
            <a:extLst>
              <a:ext uri="{FF2B5EF4-FFF2-40B4-BE49-F238E27FC236}">
                <a16:creationId xmlns:a16="http://schemas.microsoft.com/office/drawing/2014/main" id="{573ABAFD-9E1B-4A56-9371-5C2450C1D3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1275" y="-701675"/>
            <a:ext cx="0" cy="3622675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Google Shape;84;p16">
            <a:extLst>
              <a:ext uri="{FF2B5EF4-FFF2-40B4-BE49-F238E27FC236}">
                <a16:creationId xmlns:a16="http://schemas.microsoft.com/office/drawing/2014/main" id="{D2362183-C197-47B4-A05F-30A5994DB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3" y="2133601"/>
            <a:ext cx="4818928" cy="1385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17. Localizado em Área de Abrangência do IPHAN?</a:t>
            </a:r>
            <a:endParaRPr lang="pt-BR" altLang="pt-BR" sz="2500" b="1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8" name="Google Shape;104;p18">
            <a:extLst>
              <a:ext uri="{FF2B5EF4-FFF2-40B4-BE49-F238E27FC236}">
                <a16:creationId xmlns:a16="http://schemas.microsoft.com/office/drawing/2014/main" id="{33BA401F-D226-4B0C-995C-210C36FC0C2C}"/>
              </a:ext>
            </a:extLst>
          </p:cNvPr>
          <p:cNvSpPr txBox="1"/>
          <p:nvPr/>
        </p:nvSpPr>
        <p:spPr>
          <a:xfrm>
            <a:off x="1401761" y="3532909"/>
            <a:ext cx="5774893" cy="126626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Informe se o Projeto está localizado em área de abrangência do IPHAN.</a:t>
            </a:r>
          </a:p>
        </p:txBody>
      </p:sp>
      <p:sp>
        <p:nvSpPr>
          <p:cNvPr id="9" name="Google Shape;75;p15">
            <a:extLst>
              <a:ext uri="{FF2B5EF4-FFF2-40B4-BE49-F238E27FC236}">
                <a16:creationId xmlns:a16="http://schemas.microsoft.com/office/drawing/2014/main" id="{44748FEE-6067-4C3E-8219-93A77EA27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21046011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" y="269875"/>
            <a:ext cx="7647276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17. Localizado em Área de Abrangência do IPHAN?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1868966" y="4606019"/>
            <a:ext cx="5406068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Informe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se a área pretendida para a execução do projeto é de abrangência do IPHAN e 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salve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para mudar de item.</a:t>
            </a:r>
          </a:p>
        </p:txBody>
      </p:sp>
      <p:pic>
        <p:nvPicPr>
          <p:cNvPr id="8" name="Imagem 7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B72DB3D8-7996-4DF5-93B2-FA3FB1BE40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370" b="4935"/>
          <a:stretch/>
        </p:blipFill>
        <p:spPr>
          <a:xfrm>
            <a:off x="471487" y="974097"/>
            <a:ext cx="8061202" cy="3631922"/>
          </a:xfrm>
          <a:prstGeom prst="rect">
            <a:avLst/>
          </a:prstGeom>
          <a:ln w="28575">
            <a:noFill/>
          </a:ln>
        </p:spPr>
      </p:pic>
      <p:sp>
        <p:nvSpPr>
          <p:cNvPr id="7" name="Google Shape;75;p15">
            <a:extLst>
              <a:ext uri="{FF2B5EF4-FFF2-40B4-BE49-F238E27FC236}">
                <a16:creationId xmlns:a16="http://schemas.microsoft.com/office/drawing/2014/main" id="{5297254C-98D7-4957-AAC8-7E2BBFC22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726367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Google Shape;66;p14">
            <a:extLst>
              <a:ext uri="{FF2B5EF4-FFF2-40B4-BE49-F238E27FC236}">
                <a16:creationId xmlns:a16="http://schemas.microsoft.com/office/drawing/2014/main" id="{3BAD5689-A27F-4B0E-ACD0-9699DE07A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269875"/>
            <a:ext cx="4100512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Passo a Passo</a:t>
            </a:r>
          </a:p>
        </p:txBody>
      </p:sp>
      <p:cxnSp>
        <p:nvCxnSpPr>
          <p:cNvPr id="6148" name="Google Shape;67;p14">
            <a:extLst>
              <a:ext uri="{FF2B5EF4-FFF2-40B4-BE49-F238E27FC236}">
                <a16:creationId xmlns:a16="http://schemas.microsoft.com/office/drawing/2014/main" id="{9BF34A4F-F3F9-4E69-9A02-9BB05BCE90B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946150"/>
            <a:ext cx="0" cy="1836738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8" name="Google Shape;68;p14">
            <a:extLst>
              <a:ext uri="{FF2B5EF4-FFF2-40B4-BE49-F238E27FC236}">
                <a16:creationId xmlns:a16="http://schemas.microsoft.com/office/drawing/2014/main" id="{E72CEBD0-48F3-41C8-89CA-BFC9D69C2E9C}"/>
              </a:ext>
            </a:extLst>
          </p:cNvPr>
          <p:cNvSpPr txBox="1"/>
          <p:nvPr/>
        </p:nvSpPr>
        <p:spPr>
          <a:xfrm>
            <a:off x="3669792" y="1180575"/>
            <a:ext cx="5181600" cy="35781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4º Passo: 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Clique em Acessar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4FC2F3D6-2594-417F-AB0C-4A20236F32F1}"/>
              </a:ext>
            </a:extLst>
          </p:cNvPr>
          <p:cNvPicPr/>
          <p:nvPr/>
        </p:nvPicPr>
        <p:blipFill rotWithShape="1">
          <a:blip r:embed="rId3"/>
          <a:srcRect l="65793" t="17569" r="4927" b="10270"/>
          <a:stretch/>
        </p:blipFill>
        <p:spPr bwMode="auto">
          <a:xfrm>
            <a:off x="592278" y="1115829"/>
            <a:ext cx="2770564" cy="3709284"/>
          </a:xfrm>
          <a:prstGeom prst="rect">
            <a:avLst/>
          </a:prstGeom>
          <a:ln w="12700">
            <a:noFill/>
          </a:ln>
          <a:effectLst>
            <a:glow rad="50800">
              <a:schemeClr val="tx2"/>
            </a:glow>
            <a:softEdge rad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Google Shape;75;p15">
            <a:extLst>
              <a:ext uri="{FF2B5EF4-FFF2-40B4-BE49-F238E27FC236}">
                <a16:creationId xmlns:a16="http://schemas.microsoft.com/office/drawing/2014/main" id="{BEAD781D-5F92-4167-8DFB-62D724C74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22999061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3;p16">
            <a:extLst>
              <a:ext uri="{FF2B5EF4-FFF2-40B4-BE49-F238E27FC236}">
                <a16:creationId xmlns:a16="http://schemas.microsoft.com/office/drawing/2014/main" id="{A9E887AA-5E82-45A0-93E3-6376C7C1FFF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44" name="Google Shape;85;p16">
            <a:extLst>
              <a:ext uri="{FF2B5EF4-FFF2-40B4-BE49-F238E27FC236}">
                <a16:creationId xmlns:a16="http://schemas.microsoft.com/office/drawing/2014/main" id="{573ABAFD-9E1B-4A56-9371-5C2450C1D3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1275" y="-701675"/>
            <a:ext cx="0" cy="3622675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Google Shape;84;p16">
            <a:extLst>
              <a:ext uri="{FF2B5EF4-FFF2-40B4-BE49-F238E27FC236}">
                <a16:creationId xmlns:a16="http://schemas.microsoft.com/office/drawing/2014/main" id="{D2362183-C197-47B4-A05F-30A5994DB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3" y="2133601"/>
            <a:ext cx="6430962" cy="1385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18. Prazo de Execução do Projeto</a:t>
            </a:r>
            <a:endParaRPr lang="pt-BR" altLang="pt-BR" sz="2500" b="1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9" name="Google Shape;104;p18">
            <a:extLst>
              <a:ext uri="{FF2B5EF4-FFF2-40B4-BE49-F238E27FC236}">
                <a16:creationId xmlns:a16="http://schemas.microsoft.com/office/drawing/2014/main" id="{8B5CC275-8420-4069-871A-AB5D0A0AF0FD}"/>
              </a:ext>
            </a:extLst>
          </p:cNvPr>
          <p:cNvSpPr txBox="1"/>
          <p:nvPr/>
        </p:nvSpPr>
        <p:spPr>
          <a:xfrm>
            <a:off x="1401761" y="3108962"/>
            <a:ext cx="6430961" cy="16902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Informe o prazo necessário, em meses, para a total execução do Objeto.</a:t>
            </a:r>
          </a:p>
        </p:txBody>
      </p:sp>
      <p:sp>
        <p:nvSpPr>
          <p:cNvPr id="8" name="Google Shape;75;p15">
            <a:extLst>
              <a:ext uri="{FF2B5EF4-FFF2-40B4-BE49-F238E27FC236}">
                <a16:creationId xmlns:a16="http://schemas.microsoft.com/office/drawing/2014/main" id="{138299BB-C6A7-4E6A-A715-6CF924F53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1264510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" y="269875"/>
            <a:ext cx="7647276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18. Prazo de Execução do Projeto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471487" y="4675294"/>
            <a:ext cx="8061201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Informe, 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em meses, o prazo para a execução do projeto e 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salve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para mudar de item.</a:t>
            </a:r>
          </a:p>
        </p:txBody>
      </p:sp>
      <p:pic>
        <p:nvPicPr>
          <p:cNvPr id="7" name="Imagem 6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01CBCF70-3E1E-4A86-A2FB-49BA3E9BFC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294" b="6187"/>
          <a:stretch/>
        </p:blipFill>
        <p:spPr>
          <a:xfrm>
            <a:off x="541399" y="1039813"/>
            <a:ext cx="8061201" cy="3593146"/>
          </a:xfrm>
          <a:prstGeom prst="rect">
            <a:avLst/>
          </a:prstGeom>
          <a:ln w="28575">
            <a:noFill/>
          </a:ln>
        </p:spPr>
      </p:pic>
      <p:sp>
        <p:nvSpPr>
          <p:cNvPr id="8" name="Google Shape;75;p15">
            <a:extLst>
              <a:ext uri="{FF2B5EF4-FFF2-40B4-BE49-F238E27FC236}">
                <a16:creationId xmlns:a16="http://schemas.microsoft.com/office/drawing/2014/main" id="{6253478D-5245-4E0F-B87A-46646E367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35966995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3;p16">
            <a:extLst>
              <a:ext uri="{FF2B5EF4-FFF2-40B4-BE49-F238E27FC236}">
                <a16:creationId xmlns:a16="http://schemas.microsoft.com/office/drawing/2014/main" id="{A9E887AA-5E82-45A0-93E3-6376C7C1FFF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44" name="Google Shape;85;p16">
            <a:extLst>
              <a:ext uri="{FF2B5EF4-FFF2-40B4-BE49-F238E27FC236}">
                <a16:creationId xmlns:a16="http://schemas.microsoft.com/office/drawing/2014/main" id="{573ABAFD-9E1B-4A56-9371-5C2450C1D3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1275" y="-701675"/>
            <a:ext cx="0" cy="3622675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Google Shape;84;p16">
            <a:extLst>
              <a:ext uri="{FF2B5EF4-FFF2-40B4-BE49-F238E27FC236}">
                <a16:creationId xmlns:a16="http://schemas.microsoft.com/office/drawing/2014/main" id="{D2362183-C197-47B4-A05F-30A5994DB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3" y="2133601"/>
            <a:ext cx="4749655" cy="1385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19. Cronograma Físico-Financeiro - Previsão</a:t>
            </a:r>
            <a:endParaRPr lang="pt-BR" altLang="pt-BR" sz="2500" b="1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9" name="Google Shape;104;p18">
            <a:extLst>
              <a:ext uri="{FF2B5EF4-FFF2-40B4-BE49-F238E27FC236}">
                <a16:creationId xmlns:a16="http://schemas.microsoft.com/office/drawing/2014/main" id="{8B5CC275-8420-4069-871A-AB5D0A0AF0FD}"/>
              </a:ext>
            </a:extLst>
          </p:cNvPr>
          <p:cNvSpPr txBox="1"/>
          <p:nvPr/>
        </p:nvSpPr>
        <p:spPr>
          <a:xfrm>
            <a:off x="1401761" y="3486174"/>
            <a:ext cx="4237039" cy="16902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Informe os valores no Cronograma Físico-Financeiro necessário para a total execução do Objeto.</a:t>
            </a:r>
          </a:p>
        </p:txBody>
      </p:sp>
      <p:sp>
        <p:nvSpPr>
          <p:cNvPr id="8" name="Google Shape;75;p15">
            <a:extLst>
              <a:ext uri="{FF2B5EF4-FFF2-40B4-BE49-F238E27FC236}">
                <a16:creationId xmlns:a16="http://schemas.microsoft.com/office/drawing/2014/main" id="{1BD88952-E152-4871-8CF5-AF10C9607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10758254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" y="269875"/>
            <a:ext cx="7647276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19. Cronograma Físico-Financeiro - Previsão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471487" y="4675294"/>
            <a:ext cx="8061201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Informe 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o período e os valores necessários para execução do projeto e 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salve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para mudar de item.</a:t>
            </a:r>
          </a:p>
        </p:txBody>
      </p:sp>
      <p:pic>
        <p:nvPicPr>
          <p:cNvPr id="8" name="Imagem 7" descr="Interface gráfica do usuário, Aplicativo, Email&#10;&#10;Descrição gerada automaticamente">
            <a:extLst>
              <a:ext uri="{FF2B5EF4-FFF2-40B4-BE49-F238E27FC236}">
                <a16:creationId xmlns:a16="http://schemas.microsoft.com/office/drawing/2014/main" id="{B005A6EB-3EAD-444F-A3D1-27822162FD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439"/>
          <a:stretch/>
        </p:blipFill>
        <p:spPr>
          <a:xfrm>
            <a:off x="512450" y="1053668"/>
            <a:ext cx="7578603" cy="3635481"/>
          </a:xfrm>
          <a:prstGeom prst="rect">
            <a:avLst/>
          </a:prstGeom>
          <a:ln w="28575">
            <a:noFill/>
          </a:ln>
        </p:spPr>
      </p:pic>
      <p:sp>
        <p:nvSpPr>
          <p:cNvPr id="7" name="Google Shape;75;p15">
            <a:extLst>
              <a:ext uri="{FF2B5EF4-FFF2-40B4-BE49-F238E27FC236}">
                <a16:creationId xmlns:a16="http://schemas.microsoft.com/office/drawing/2014/main" id="{37E02760-EAC6-46D8-8DA1-C89D1B890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35207466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3;p16">
            <a:extLst>
              <a:ext uri="{FF2B5EF4-FFF2-40B4-BE49-F238E27FC236}">
                <a16:creationId xmlns:a16="http://schemas.microsoft.com/office/drawing/2014/main" id="{A9E887AA-5E82-45A0-93E3-6376C7C1FFF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44" name="Google Shape;85;p16">
            <a:extLst>
              <a:ext uri="{FF2B5EF4-FFF2-40B4-BE49-F238E27FC236}">
                <a16:creationId xmlns:a16="http://schemas.microsoft.com/office/drawing/2014/main" id="{573ABAFD-9E1B-4A56-9371-5C2450C1D3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1275" y="-701675"/>
            <a:ext cx="0" cy="3622675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Google Shape;84;p16">
            <a:extLst>
              <a:ext uri="{FF2B5EF4-FFF2-40B4-BE49-F238E27FC236}">
                <a16:creationId xmlns:a16="http://schemas.microsoft.com/office/drawing/2014/main" id="{D2362183-C197-47B4-A05F-30A5994DB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3" y="2133601"/>
            <a:ext cx="6841692" cy="900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20. Observações Gerais do Projeto</a:t>
            </a:r>
            <a:endParaRPr lang="pt-BR" altLang="pt-BR" sz="2500" b="1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8" name="Google Shape;104;p18">
            <a:extLst>
              <a:ext uri="{FF2B5EF4-FFF2-40B4-BE49-F238E27FC236}">
                <a16:creationId xmlns:a16="http://schemas.microsoft.com/office/drawing/2014/main" id="{134733B1-8BBF-49D5-A278-0D6DA3FF7ED3}"/>
              </a:ext>
            </a:extLst>
          </p:cNvPr>
          <p:cNvSpPr txBox="1"/>
          <p:nvPr/>
        </p:nvSpPr>
        <p:spPr>
          <a:xfrm>
            <a:off x="1401761" y="3108962"/>
            <a:ext cx="4638821" cy="16902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Utilize este campo caso necessite complementar informações referentes aos itens anteriores do Projeto.</a:t>
            </a:r>
          </a:p>
        </p:txBody>
      </p:sp>
      <p:sp>
        <p:nvSpPr>
          <p:cNvPr id="9" name="Google Shape;75;p15">
            <a:extLst>
              <a:ext uri="{FF2B5EF4-FFF2-40B4-BE49-F238E27FC236}">
                <a16:creationId xmlns:a16="http://schemas.microsoft.com/office/drawing/2014/main" id="{91870115-DB6D-4FB5-BB9A-DFAAB76F4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23501633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" y="269875"/>
            <a:ext cx="7647276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20. Observações Gerais do Projeto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471487" y="4675294"/>
            <a:ext cx="8061201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Escolha 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o item e explique ou complemente a informação do projeto e 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salve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para finalizar.</a:t>
            </a:r>
          </a:p>
        </p:txBody>
      </p:sp>
      <p:pic>
        <p:nvPicPr>
          <p:cNvPr id="7" name="Imagem 6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8A71209F-0EB5-4269-9AF2-415DE66550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992"/>
          <a:stretch/>
        </p:blipFill>
        <p:spPr>
          <a:xfrm>
            <a:off x="638378" y="1010147"/>
            <a:ext cx="7867243" cy="3665147"/>
          </a:xfrm>
          <a:prstGeom prst="rect">
            <a:avLst/>
          </a:prstGeom>
          <a:ln w="28575">
            <a:noFill/>
          </a:ln>
        </p:spPr>
      </p:pic>
      <p:sp>
        <p:nvSpPr>
          <p:cNvPr id="8" name="Google Shape;75;p15">
            <a:extLst>
              <a:ext uri="{FF2B5EF4-FFF2-40B4-BE49-F238E27FC236}">
                <a16:creationId xmlns:a16="http://schemas.microsoft.com/office/drawing/2014/main" id="{6128F3E9-E348-4856-9EE5-622764FB9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22333105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" y="269875"/>
            <a:ext cx="7647276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20. Observações Gerais do Projeto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305016" y="4675294"/>
            <a:ext cx="8533968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Clique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em 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Visualizar Consolidado 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para verificar as informações antes de liberar para assinatura.</a:t>
            </a:r>
          </a:p>
        </p:txBody>
      </p:sp>
      <p:pic>
        <p:nvPicPr>
          <p:cNvPr id="3" name="Imagem 2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34F30E55-2DF2-4CEA-8028-3E4DBCF22C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254"/>
          <a:stretch/>
        </p:blipFill>
        <p:spPr>
          <a:xfrm>
            <a:off x="749702" y="1095192"/>
            <a:ext cx="7644596" cy="3494039"/>
          </a:xfrm>
          <a:prstGeom prst="rect">
            <a:avLst/>
          </a:prstGeom>
        </p:spPr>
      </p:pic>
      <p:sp>
        <p:nvSpPr>
          <p:cNvPr id="7" name="Google Shape;75;p15">
            <a:extLst>
              <a:ext uri="{FF2B5EF4-FFF2-40B4-BE49-F238E27FC236}">
                <a16:creationId xmlns:a16="http://schemas.microsoft.com/office/drawing/2014/main" id="{BB2382ED-9C9A-4418-B9E7-DD4625519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9680551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3;p16">
            <a:extLst>
              <a:ext uri="{FF2B5EF4-FFF2-40B4-BE49-F238E27FC236}">
                <a16:creationId xmlns:a16="http://schemas.microsoft.com/office/drawing/2014/main" id="{A9E887AA-5E82-45A0-93E3-6376C7C1FFF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44" name="Google Shape;85;p16">
            <a:extLst>
              <a:ext uri="{FF2B5EF4-FFF2-40B4-BE49-F238E27FC236}">
                <a16:creationId xmlns:a16="http://schemas.microsoft.com/office/drawing/2014/main" id="{573ABAFD-9E1B-4A56-9371-5C2450C1D3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1275" y="-701675"/>
            <a:ext cx="0" cy="3622675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Google Shape;84;p16">
            <a:extLst>
              <a:ext uri="{FF2B5EF4-FFF2-40B4-BE49-F238E27FC236}">
                <a16:creationId xmlns:a16="http://schemas.microsoft.com/office/drawing/2014/main" id="{D2362183-C197-47B4-A05F-30A5994DB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3" y="2133601"/>
            <a:ext cx="6841692" cy="900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Visualização do Projeto</a:t>
            </a:r>
            <a:endParaRPr lang="pt-BR" altLang="pt-BR" sz="2500" b="1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6" name="Google Shape;75;p15">
            <a:extLst>
              <a:ext uri="{FF2B5EF4-FFF2-40B4-BE49-F238E27FC236}">
                <a16:creationId xmlns:a16="http://schemas.microsoft.com/office/drawing/2014/main" id="{DD1A4233-5B36-40EE-A520-C7D4AD3A3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35953974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" y="269875"/>
            <a:ext cx="7647276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Visualização do Projeto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305016" y="4448959"/>
            <a:ext cx="8533968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Se as informações do projeto estiverem OK, clique em 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Liberar assinatura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, após esta decisão, somente a pessoa que tiver o perfil para assinar é quem poderá assinar e/ou editar o projeto.</a:t>
            </a:r>
          </a:p>
        </p:txBody>
      </p:sp>
      <p:pic>
        <p:nvPicPr>
          <p:cNvPr id="7" name="Imagem 6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50FFD353-D885-44FC-95A9-73510869E9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005"/>
          <a:stretch/>
        </p:blipFill>
        <p:spPr>
          <a:xfrm>
            <a:off x="1007025" y="1039813"/>
            <a:ext cx="6576200" cy="3365604"/>
          </a:xfrm>
          <a:prstGeom prst="rect">
            <a:avLst/>
          </a:prstGeom>
          <a:ln w="28575">
            <a:noFill/>
          </a:ln>
        </p:spPr>
      </p:pic>
      <p:sp>
        <p:nvSpPr>
          <p:cNvPr id="8" name="Google Shape;75;p15">
            <a:extLst>
              <a:ext uri="{FF2B5EF4-FFF2-40B4-BE49-F238E27FC236}">
                <a16:creationId xmlns:a16="http://schemas.microsoft.com/office/drawing/2014/main" id="{AB7675E2-D482-4A2D-B460-16414222B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32351970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3;p16">
            <a:extLst>
              <a:ext uri="{FF2B5EF4-FFF2-40B4-BE49-F238E27FC236}">
                <a16:creationId xmlns:a16="http://schemas.microsoft.com/office/drawing/2014/main" id="{A9E887AA-5E82-45A0-93E3-6376C7C1FFF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44" name="Google Shape;85;p16">
            <a:extLst>
              <a:ext uri="{FF2B5EF4-FFF2-40B4-BE49-F238E27FC236}">
                <a16:creationId xmlns:a16="http://schemas.microsoft.com/office/drawing/2014/main" id="{573ABAFD-9E1B-4A56-9371-5C2450C1D3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1275" y="-701675"/>
            <a:ext cx="0" cy="3622675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Google Shape;84;p16">
            <a:extLst>
              <a:ext uri="{FF2B5EF4-FFF2-40B4-BE49-F238E27FC236}">
                <a16:creationId xmlns:a16="http://schemas.microsoft.com/office/drawing/2014/main" id="{D2362183-C197-47B4-A05F-30A5994DB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3" y="2133601"/>
            <a:ext cx="6841692" cy="900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Consultar Projetos</a:t>
            </a:r>
            <a:endParaRPr lang="pt-BR" altLang="pt-BR" sz="2500" b="1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6" name="Google Shape;75;p15">
            <a:extLst>
              <a:ext uri="{FF2B5EF4-FFF2-40B4-BE49-F238E27FC236}">
                <a16:creationId xmlns:a16="http://schemas.microsoft.com/office/drawing/2014/main" id="{7B3A6581-51E3-4ABF-A23E-3C8CC2CE0C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2307727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269875"/>
            <a:ext cx="4100512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Passo a Passo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4230624" y="4407374"/>
            <a:ext cx="4293276" cy="822993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5º Passo: 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Clique em Projetos para abrir as opções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6º Passo: 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Clique na opção Cadastrar Projetos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sz="1200" kern="0" dirty="0">
              <a:solidFill>
                <a:srgbClr val="666666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" name="Imagem 8" descr="Interface gráfica do usuário, Aplicativo, Site&#10;&#10;Descrição gerada automaticamente">
            <a:extLst>
              <a:ext uri="{FF2B5EF4-FFF2-40B4-BE49-F238E27FC236}">
                <a16:creationId xmlns:a16="http://schemas.microsoft.com/office/drawing/2014/main" id="{BC4427EE-CD1B-4760-BC68-0DE2458950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4454"/>
          <a:stretch/>
        </p:blipFill>
        <p:spPr>
          <a:xfrm>
            <a:off x="251520" y="993968"/>
            <a:ext cx="8640960" cy="3413407"/>
          </a:xfrm>
          <a:prstGeom prst="rect">
            <a:avLst/>
          </a:prstGeom>
          <a:solidFill>
            <a:srgbClr val="3772B8"/>
          </a:solidFill>
          <a:ln w="28575">
            <a:noFill/>
          </a:ln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23B8949F-4056-4048-BBC3-59A27111F24D}"/>
              </a:ext>
            </a:extLst>
          </p:cNvPr>
          <p:cNvSpPr/>
          <p:nvPr/>
        </p:nvSpPr>
        <p:spPr>
          <a:xfrm>
            <a:off x="5468936" y="1618629"/>
            <a:ext cx="916153" cy="23267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Google Shape;75;p15">
            <a:extLst>
              <a:ext uri="{FF2B5EF4-FFF2-40B4-BE49-F238E27FC236}">
                <a16:creationId xmlns:a16="http://schemas.microsoft.com/office/drawing/2014/main" id="{0543FC7D-DF2E-48A1-A6AA-ED3416746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324597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" y="269875"/>
            <a:ext cx="7647276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Consultar Projetos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305016" y="4714117"/>
            <a:ext cx="8533968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Para verificar os projetos cadastrados, clique na opção 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Consultar Projetos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pic>
        <p:nvPicPr>
          <p:cNvPr id="8" name="Imagem 7" descr="Interface gráfica do usuário, Aplicativo, Site&#10;&#10;Descrição gerada automaticamente">
            <a:extLst>
              <a:ext uri="{FF2B5EF4-FFF2-40B4-BE49-F238E27FC236}">
                <a16:creationId xmlns:a16="http://schemas.microsoft.com/office/drawing/2014/main" id="{241B7A25-A46B-4EB5-9FD6-8E04A209E0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8951"/>
          <a:stretch/>
        </p:blipFill>
        <p:spPr>
          <a:xfrm>
            <a:off x="449825" y="1039813"/>
            <a:ext cx="8167701" cy="3461488"/>
          </a:xfrm>
          <a:prstGeom prst="rect">
            <a:avLst/>
          </a:prstGeom>
          <a:solidFill>
            <a:srgbClr val="3772B8"/>
          </a:solidFill>
          <a:ln w="28575">
            <a:noFill/>
          </a:ln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F3CC6769-21E5-4233-897E-08A42116FDF5}"/>
              </a:ext>
            </a:extLst>
          </p:cNvPr>
          <p:cNvSpPr/>
          <p:nvPr/>
        </p:nvSpPr>
        <p:spPr>
          <a:xfrm>
            <a:off x="5399739" y="1396949"/>
            <a:ext cx="832866" cy="23267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Google Shape;75;p15">
            <a:extLst>
              <a:ext uri="{FF2B5EF4-FFF2-40B4-BE49-F238E27FC236}">
                <a16:creationId xmlns:a16="http://schemas.microsoft.com/office/drawing/2014/main" id="{993E9AC6-EF54-4B18-99AA-F1A7FCFD2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55810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331F674D-DE35-4441-9D07-34AD3D3153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t="21798" b="18329"/>
          <a:stretch/>
        </p:blipFill>
        <p:spPr>
          <a:xfrm>
            <a:off x="260826" y="1522458"/>
            <a:ext cx="8640960" cy="2966415"/>
          </a:xfrm>
          <a:prstGeom prst="rect">
            <a:avLst/>
          </a:prstGeom>
          <a:ln w="28575">
            <a:noFill/>
          </a:ln>
        </p:spPr>
      </p:pic>
      <p:pic>
        <p:nvPicPr>
          <p:cNvPr id="10" name="Imagem 9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E9888279-3973-4897-8C4A-52A25D13DF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227" b="45074"/>
          <a:stretch/>
        </p:blipFill>
        <p:spPr>
          <a:xfrm>
            <a:off x="260826" y="859253"/>
            <a:ext cx="8640960" cy="2313710"/>
          </a:xfrm>
          <a:prstGeom prst="rect">
            <a:avLst/>
          </a:prstGeom>
          <a:ln w="28575">
            <a:noFill/>
          </a:ln>
        </p:spPr>
      </p:pic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" y="269875"/>
            <a:ext cx="7647276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Consultar Projetos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305016" y="4716564"/>
            <a:ext cx="8533968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Esta é a área para pesquisar, por assuntos, os projetos cadastrados.</a:t>
            </a:r>
          </a:p>
        </p:txBody>
      </p:sp>
      <p:sp>
        <p:nvSpPr>
          <p:cNvPr id="8" name="Google Shape;75;p15">
            <a:extLst>
              <a:ext uri="{FF2B5EF4-FFF2-40B4-BE49-F238E27FC236}">
                <a16:creationId xmlns:a16="http://schemas.microsoft.com/office/drawing/2014/main" id="{1925CA57-97C9-4252-A7AA-9DF318E1AA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26260245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331F674D-DE35-4441-9D07-34AD3D3153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55111" b="18329"/>
          <a:stretch/>
        </p:blipFill>
        <p:spPr>
          <a:xfrm>
            <a:off x="260826" y="3172963"/>
            <a:ext cx="8640960" cy="1315910"/>
          </a:xfrm>
          <a:prstGeom prst="rect">
            <a:avLst/>
          </a:prstGeom>
          <a:ln w="28575">
            <a:noFill/>
          </a:ln>
        </p:spPr>
      </p:pic>
      <p:pic>
        <p:nvPicPr>
          <p:cNvPr id="10" name="Imagem 9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E9888279-3973-4897-8C4A-52A25D13DF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t="8227" b="45074"/>
          <a:stretch/>
        </p:blipFill>
        <p:spPr>
          <a:xfrm>
            <a:off x="260826" y="859253"/>
            <a:ext cx="8640960" cy="2313710"/>
          </a:xfrm>
          <a:prstGeom prst="rect">
            <a:avLst/>
          </a:prstGeom>
          <a:ln w="28575">
            <a:noFill/>
          </a:ln>
        </p:spPr>
      </p:pic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" y="269875"/>
            <a:ext cx="7647276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Consultar Projetos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305016" y="4716564"/>
            <a:ext cx="8533968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Área contendo as informações de acordo com a pesquisa realizada.</a:t>
            </a:r>
          </a:p>
        </p:txBody>
      </p:sp>
      <p:sp>
        <p:nvSpPr>
          <p:cNvPr id="8" name="Google Shape;75;p15">
            <a:extLst>
              <a:ext uri="{FF2B5EF4-FFF2-40B4-BE49-F238E27FC236}">
                <a16:creationId xmlns:a16="http://schemas.microsoft.com/office/drawing/2014/main" id="{57FBDAF9-7564-4839-B69C-7E630AA4F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8558951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Google Shape;109;p19">
            <a:extLst>
              <a:ext uri="{FF2B5EF4-FFF2-40B4-BE49-F238E27FC236}">
                <a16:creationId xmlns:a16="http://schemas.microsoft.com/office/drawing/2014/main" id="{95E1059C-432E-46E8-AAB0-5E9943060ED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Google Shape;110;p19">
            <a:extLst>
              <a:ext uri="{FF2B5EF4-FFF2-40B4-BE49-F238E27FC236}">
                <a16:creationId xmlns:a16="http://schemas.microsoft.com/office/drawing/2014/main" id="{27ECE7CB-183A-49AD-AA96-10D557A5925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Google Shape;112;p19">
            <a:extLst>
              <a:ext uri="{FF2B5EF4-FFF2-40B4-BE49-F238E27FC236}">
                <a16:creationId xmlns:a16="http://schemas.microsoft.com/office/drawing/2014/main" id="{FBB213D4-B786-4365-92C9-8D60B95DA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89" y="1733550"/>
            <a:ext cx="4301402" cy="2353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0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Dúvidas e/ou sugestões, contate a COREV/SUCAP</a:t>
            </a:r>
          </a:p>
          <a:p>
            <a:pPr eaLnBrk="1" hangingPunct="1">
              <a:buSzPts val="1100"/>
            </a:pPr>
            <a:endParaRPr lang="pt-BR" altLang="pt-BR" sz="1900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  <a:p>
            <a:pPr eaLnBrk="1" hangingPunct="1"/>
            <a:r>
              <a:rPr lang="pt-BR" altLang="pt-BR" sz="13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📱 (61) 3414-6107 / (61) 3414-6252</a:t>
            </a:r>
          </a:p>
          <a:p>
            <a:pPr eaLnBrk="1" hangingPunct="1">
              <a:buSzPts val="1100"/>
            </a:pPr>
            <a:r>
              <a:rPr lang="pt-BR" altLang="pt-BR" sz="13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📩 </a:t>
            </a:r>
            <a:r>
              <a:rPr lang="pt-BR" altLang="pt-BR" sz="1300" dirty="0">
                <a:solidFill>
                  <a:srgbClr val="FFFF00"/>
                </a:solidFill>
                <a:latin typeface="Verdana" panose="020B0604030504040204" pitchFamily="34" charset="0"/>
                <a:sym typeface="Verdana" panose="020B060403050404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gestao.sucap@economia.df.gov.br</a:t>
            </a:r>
            <a:endParaRPr lang="pt-BR" altLang="pt-BR" dirty="0">
              <a:solidFill>
                <a:srgbClr val="FFFF00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  <a:p>
            <a:pPr eaLnBrk="1" hangingPunct="1"/>
            <a:endParaRPr lang="pt-BR" altLang="pt-BR" sz="2000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16391" name="Google Shape;114;p19">
            <a:extLst>
              <a:ext uri="{FF2B5EF4-FFF2-40B4-BE49-F238E27FC236}">
                <a16:creationId xmlns:a16="http://schemas.microsoft.com/office/drawing/2014/main" id="{B431270D-5D55-49D5-A013-C50D1B50A8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3360" y="141288"/>
            <a:ext cx="1158240" cy="338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10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AGOSTO/2021</a:t>
            </a:r>
          </a:p>
        </p:txBody>
      </p:sp>
      <p:cxnSp>
        <p:nvCxnSpPr>
          <p:cNvPr id="16392" name="Google Shape;115;p19">
            <a:extLst>
              <a:ext uri="{FF2B5EF4-FFF2-40B4-BE49-F238E27FC236}">
                <a16:creationId xmlns:a16="http://schemas.microsoft.com/office/drawing/2014/main" id="{B0F894F4-5423-42F1-ABCA-72E89C18C9A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9600" y="-801688"/>
            <a:ext cx="0" cy="3622676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Google Shape;58;p13">
            <a:extLst>
              <a:ext uri="{FF2B5EF4-FFF2-40B4-BE49-F238E27FC236}">
                <a16:creationId xmlns:a16="http://schemas.microsoft.com/office/drawing/2014/main" id="{BF262EB3-2371-4E0D-AF5E-1CED8E5B9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" y="4614863"/>
            <a:ext cx="6332538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0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3;p16">
            <a:extLst>
              <a:ext uri="{FF2B5EF4-FFF2-40B4-BE49-F238E27FC236}">
                <a16:creationId xmlns:a16="http://schemas.microsoft.com/office/drawing/2014/main" id="{A9E887AA-5E82-45A0-93E3-6376C7C1FFF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Google Shape;84;p16">
            <a:extLst>
              <a:ext uri="{FF2B5EF4-FFF2-40B4-BE49-F238E27FC236}">
                <a16:creationId xmlns:a16="http://schemas.microsoft.com/office/drawing/2014/main" id="{DBE3D78B-C1EF-4B66-901E-D6343F2EA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3" y="2133601"/>
            <a:ext cx="6334125" cy="93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1. Eixos Temáticos</a:t>
            </a:r>
            <a:endParaRPr lang="pt-BR" altLang="pt-BR" sz="2500" b="1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cxnSp>
        <p:nvCxnSpPr>
          <p:cNvPr id="10244" name="Google Shape;85;p16">
            <a:extLst>
              <a:ext uri="{FF2B5EF4-FFF2-40B4-BE49-F238E27FC236}">
                <a16:creationId xmlns:a16="http://schemas.microsoft.com/office/drawing/2014/main" id="{573ABAFD-9E1B-4A56-9371-5C2450C1D3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1275" y="-701675"/>
            <a:ext cx="0" cy="3622675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Google Shape;104;p18">
            <a:extLst>
              <a:ext uri="{FF2B5EF4-FFF2-40B4-BE49-F238E27FC236}">
                <a16:creationId xmlns:a16="http://schemas.microsoft.com/office/drawing/2014/main" id="{6BF1A9A0-18FD-448D-9253-93EAE9FD2BD8}"/>
              </a:ext>
            </a:extLst>
          </p:cNvPr>
          <p:cNvSpPr txBox="1"/>
          <p:nvPr/>
        </p:nvSpPr>
        <p:spPr>
          <a:xfrm>
            <a:off x="1401762" y="3108962"/>
            <a:ext cx="5840285" cy="16902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O Plano Estratégico do Distrito Federal compôs a base estratégica do Plano Plurianual do Distrito Federal 2020-2023 (PPA 2020-2023), de forma que a alocação de recursos e a implementação e gestão das políticas públicas do PPA 2020-2023 serão orientados pelos Eixos Temáticos. Escolha o Eixo de acordo com o objeto do seu Projeto.</a:t>
            </a:r>
          </a:p>
        </p:txBody>
      </p:sp>
      <p:sp>
        <p:nvSpPr>
          <p:cNvPr id="7" name="Google Shape;75;p15">
            <a:extLst>
              <a:ext uri="{FF2B5EF4-FFF2-40B4-BE49-F238E27FC236}">
                <a16:creationId xmlns:a16="http://schemas.microsoft.com/office/drawing/2014/main" id="{7726A508-129F-43E1-AB2F-C135CBBE2F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269875"/>
            <a:ext cx="4100512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1. Eixos Temáticos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286517" y="4690368"/>
            <a:ext cx="8570963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Escolha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o Eixo Temático que mais se encaixa na proposição do seu projeto e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salve 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para mudar de item.</a:t>
            </a:r>
          </a:p>
        </p:txBody>
      </p:sp>
      <p:pic>
        <p:nvPicPr>
          <p:cNvPr id="8" name="Imagem 7" descr="Interface gráfica do usuário, Texto, Aplicativo, Site&#10;&#10;Descrição gerada automaticamente">
            <a:extLst>
              <a:ext uri="{FF2B5EF4-FFF2-40B4-BE49-F238E27FC236}">
                <a16:creationId xmlns:a16="http://schemas.microsoft.com/office/drawing/2014/main" id="{68CF83E7-9A42-47B8-9DFF-EA4F920F81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012"/>
          <a:stretch/>
        </p:blipFill>
        <p:spPr>
          <a:xfrm>
            <a:off x="199177" y="1422869"/>
            <a:ext cx="8745642" cy="301508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</p:pic>
      <p:sp>
        <p:nvSpPr>
          <p:cNvPr id="7" name="Google Shape;75;p15">
            <a:extLst>
              <a:ext uri="{FF2B5EF4-FFF2-40B4-BE49-F238E27FC236}">
                <a16:creationId xmlns:a16="http://schemas.microsoft.com/office/drawing/2014/main" id="{577E7214-3451-4D33-9430-2CCE93195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2638484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3;p16">
            <a:extLst>
              <a:ext uri="{FF2B5EF4-FFF2-40B4-BE49-F238E27FC236}">
                <a16:creationId xmlns:a16="http://schemas.microsoft.com/office/drawing/2014/main" id="{A9E887AA-5E82-45A0-93E3-6376C7C1FFF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Google Shape;84;p16">
            <a:extLst>
              <a:ext uri="{FF2B5EF4-FFF2-40B4-BE49-F238E27FC236}">
                <a16:creationId xmlns:a16="http://schemas.microsoft.com/office/drawing/2014/main" id="{DBE3D78B-C1EF-4B66-901E-D6343F2EA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3" y="2133601"/>
            <a:ext cx="6334125" cy="93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2500" dirty="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2. Objeto da Intervenção Pública</a:t>
            </a:r>
            <a:endParaRPr lang="pt-BR" altLang="pt-BR" sz="2500" b="1" dirty="0">
              <a:solidFill>
                <a:srgbClr val="FFFFFF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cxnSp>
        <p:nvCxnSpPr>
          <p:cNvPr id="10244" name="Google Shape;85;p16">
            <a:extLst>
              <a:ext uri="{FF2B5EF4-FFF2-40B4-BE49-F238E27FC236}">
                <a16:creationId xmlns:a16="http://schemas.microsoft.com/office/drawing/2014/main" id="{573ABAFD-9E1B-4A56-9371-5C2450C1D3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1275" y="-701675"/>
            <a:ext cx="0" cy="3622675"/>
          </a:xfrm>
          <a:prstGeom prst="straightConnector1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Google Shape;104;p18">
            <a:extLst>
              <a:ext uri="{FF2B5EF4-FFF2-40B4-BE49-F238E27FC236}">
                <a16:creationId xmlns:a16="http://schemas.microsoft.com/office/drawing/2014/main" id="{6BF1A9A0-18FD-448D-9253-93EAE9FD2BD8}"/>
              </a:ext>
            </a:extLst>
          </p:cNvPr>
          <p:cNvSpPr txBox="1"/>
          <p:nvPr/>
        </p:nvSpPr>
        <p:spPr>
          <a:xfrm>
            <a:off x="1401762" y="3108962"/>
            <a:ext cx="5840285" cy="16902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kern="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Descreva o objeto pretendido de maneira sucinta, precisa, suficiente e clara, de forma a traduzir a real necessidade da Intervenção Pública.</a:t>
            </a:r>
          </a:p>
        </p:txBody>
      </p:sp>
      <p:sp>
        <p:nvSpPr>
          <p:cNvPr id="7" name="Google Shape;75;p15">
            <a:extLst>
              <a:ext uri="{FF2B5EF4-FFF2-40B4-BE49-F238E27FC236}">
                <a16:creationId xmlns:a16="http://schemas.microsoft.com/office/drawing/2014/main" id="{24169B16-3F36-4DAF-90F0-2DABC5AE5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4048808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32474FA3-4F9A-4603-9DAA-53C4D7D524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680"/>
          <a:stretch/>
        </p:blipFill>
        <p:spPr>
          <a:xfrm>
            <a:off x="476002" y="1322473"/>
            <a:ext cx="8191996" cy="3339124"/>
          </a:xfrm>
          <a:prstGeom prst="rect">
            <a:avLst/>
          </a:prstGeom>
          <a:ln w="28575">
            <a:noFill/>
          </a:ln>
        </p:spPr>
      </p:pic>
      <p:sp>
        <p:nvSpPr>
          <p:cNvPr id="14339" name="Google Shape;100;p18">
            <a:extLst>
              <a:ext uri="{FF2B5EF4-FFF2-40B4-BE49-F238E27FC236}">
                <a16:creationId xmlns:a16="http://schemas.microsoft.com/office/drawing/2014/main" id="{22D64E56-C284-4D2B-888E-BD1D5B7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269875"/>
            <a:ext cx="6580476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Banco de Projetos</a:t>
            </a:r>
          </a:p>
          <a:p>
            <a:pPr eaLnBrk="1" hangingPunct="1"/>
            <a:r>
              <a:rPr lang="pt-BR" altLang="pt-BR" sz="1800" b="1" dirty="0">
                <a:solidFill>
                  <a:srgbClr val="0B5394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Item 2. Objeto da Intervenção Pública</a:t>
            </a:r>
          </a:p>
        </p:txBody>
      </p:sp>
      <p:cxnSp>
        <p:nvCxnSpPr>
          <p:cNvPr id="14340" name="Google Shape;101;p18">
            <a:extLst>
              <a:ext uri="{FF2B5EF4-FFF2-40B4-BE49-F238E27FC236}">
                <a16:creationId xmlns:a16="http://schemas.microsoft.com/office/drawing/2014/main" id="{4AB9E356-0501-4C7D-9C51-12446894C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-1220788"/>
            <a:ext cx="0" cy="1835151"/>
          </a:xfrm>
          <a:prstGeom prst="straightConnector1">
            <a:avLst/>
          </a:prstGeom>
          <a:noFill/>
          <a:ln w="19050">
            <a:solidFill>
              <a:srgbClr val="0B53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Google Shape;104;p18">
            <a:extLst>
              <a:ext uri="{FF2B5EF4-FFF2-40B4-BE49-F238E27FC236}">
                <a16:creationId xmlns:a16="http://schemas.microsoft.com/office/drawing/2014/main" id="{DDEBE081-4A08-4323-BCD7-105360236100}"/>
              </a:ext>
            </a:extLst>
          </p:cNvPr>
          <p:cNvSpPr txBox="1"/>
          <p:nvPr/>
        </p:nvSpPr>
        <p:spPr>
          <a:xfrm>
            <a:off x="286517" y="4690368"/>
            <a:ext cx="8570963" cy="61834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Defina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o objeto do projeto e </a:t>
            </a:r>
            <a:r>
              <a:rPr lang="pt-BR" sz="1200" b="1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salve</a:t>
            </a:r>
            <a:r>
              <a:rPr lang="pt-BR" sz="1200" kern="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para mudar de item.</a:t>
            </a:r>
          </a:p>
        </p:txBody>
      </p:sp>
      <p:sp>
        <p:nvSpPr>
          <p:cNvPr id="7" name="Google Shape;75;p15">
            <a:extLst>
              <a:ext uri="{FF2B5EF4-FFF2-40B4-BE49-F238E27FC236}">
                <a16:creationId xmlns:a16="http://schemas.microsoft.com/office/drawing/2014/main" id="{DCF54ACF-69CA-4F23-AE09-C005CF5CE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025" y="76200"/>
            <a:ext cx="1247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800" dirty="0">
                <a:solidFill>
                  <a:srgbClr val="D9D9D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SUCAP/SPLAN/SEEC</a:t>
            </a:r>
          </a:p>
        </p:txBody>
      </p:sp>
    </p:spTree>
    <p:extLst>
      <p:ext uri="{BB962C8B-B14F-4D97-AF65-F5344CB8AC3E}">
        <p14:creationId xmlns:p14="http://schemas.microsoft.com/office/powerpoint/2010/main" val="18563142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1555</Words>
  <Application>Microsoft Office PowerPoint</Application>
  <PresentationFormat>Apresentação na tela (16:9)</PresentationFormat>
  <Paragraphs>218</Paragraphs>
  <Slides>53</Slides>
  <Notes>53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53</vt:i4>
      </vt:variant>
    </vt:vector>
  </HeadingPairs>
  <TitlesOfParts>
    <vt:vector size="56" baseType="lpstr">
      <vt:lpstr>Arial</vt:lpstr>
      <vt:lpstr>Verdana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CMP</dc:creator>
  <cp:lastModifiedBy>Julia Peixoto Medeiros</cp:lastModifiedBy>
  <cp:revision>9</cp:revision>
  <dcterms:modified xsi:type="dcterms:W3CDTF">2026-06-17T18:31:13Z</dcterms:modified>
</cp:coreProperties>
</file>