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0" r:id="rId1"/>
  </p:sldMasterIdLst>
  <p:notesMasterIdLst>
    <p:notesMasterId r:id="rId37"/>
  </p:notesMasterIdLst>
  <p:handoutMasterIdLst>
    <p:handoutMasterId r:id="rId38"/>
  </p:handoutMasterIdLst>
  <p:sldIdLst>
    <p:sldId id="792" r:id="rId2"/>
    <p:sldId id="822" r:id="rId3"/>
    <p:sldId id="823" r:id="rId4"/>
    <p:sldId id="824" r:id="rId5"/>
    <p:sldId id="831" r:id="rId6"/>
    <p:sldId id="826" r:id="rId7"/>
    <p:sldId id="827" r:id="rId8"/>
    <p:sldId id="828" r:id="rId9"/>
    <p:sldId id="829" r:id="rId10"/>
    <p:sldId id="825" r:id="rId11"/>
    <p:sldId id="794" r:id="rId12"/>
    <p:sldId id="846" r:id="rId13"/>
    <p:sldId id="847" r:id="rId14"/>
    <p:sldId id="886" r:id="rId15"/>
    <p:sldId id="890" r:id="rId16"/>
    <p:sldId id="820" r:id="rId17"/>
    <p:sldId id="849" r:id="rId18"/>
    <p:sldId id="852" r:id="rId19"/>
    <p:sldId id="854" r:id="rId20"/>
    <p:sldId id="855" r:id="rId21"/>
    <p:sldId id="858" r:id="rId22"/>
    <p:sldId id="885" r:id="rId23"/>
    <p:sldId id="859" r:id="rId24"/>
    <p:sldId id="884" r:id="rId25"/>
    <p:sldId id="894" r:id="rId26"/>
    <p:sldId id="895" r:id="rId27"/>
    <p:sldId id="889" r:id="rId28"/>
    <p:sldId id="887" r:id="rId29"/>
    <p:sldId id="888" r:id="rId30"/>
    <p:sldId id="892" r:id="rId31"/>
    <p:sldId id="864" r:id="rId32"/>
    <p:sldId id="870" r:id="rId33"/>
    <p:sldId id="874" r:id="rId34"/>
    <p:sldId id="873" r:id="rId35"/>
    <p:sldId id="883" r:id="rId3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00"/>
    <a:srgbClr val="FF9966"/>
    <a:srgbClr val="FFCC00"/>
    <a:srgbClr val="99FF99"/>
    <a:srgbClr val="CC9900"/>
    <a:srgbClr val="CCFF66"/>
    <a:srgbClr val="CC00CC"/>
    <a:srgbClr val="FF00FF"/>
    <a:srgbClr val="FF66CC"/>
    <a:srgbClr val="99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6323" autoAdjust="0"/>
  </p:normalViewPr>
  <p:slideViewPr>
    <p:cSldViewPr>
      <p:cViewPr>
        <p:scale>
          <a:sx n="81" d="100"/>
          <a:sy n="81" d="100"/>
        </p:scale>
        <p:origin x="-8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E5541-8702-433F-A4F9-B3660FB123E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348CD9-8C40-42AE-974E-396101CD07BC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1500" b="1" dirty="0" smtClean="0">
              <a:solidFill>
                <a:schemeClr val="tx1"/>
              </a:solidFill>
            </a:rPr>
            <a:t>Secretaria de Planejamento e Orçamento – </a:t>
          </a:r>
          <a:r>
            <a:rPr lang="pt-BR" sz="1800" b="1" dirty="0" smtClean="0">
              <a:solidFill>
                <a:schemeClr val="tx1"/>
              </a:solidFill>
            </a:rPr>
            <a:t>Órgão Central </a:t>
          </a:r>
          <a:endParaRPr lang="pt-BR" sz="1800" b="1" dirty="0">
            <a:solidFill>
              <a:schemeClr val="tx1"/>
            </a:solidFill>
          </a:endParaRPr>
        </a:p>
      </dgm:t>
    </dgm:pt>
    <dgm:pt modelId="{D01F2001-3573-44AE-B85A-F25A010C45B2}" type="parTrans" cxnId="{B864A642-3F84-436C-BD11-94D6FD9F7AB3}">
      <dgm:prSet/>
      <dgm:spPr/>
      <dgm:t>
        <a:bodyPr/>
        <a:lstStyle/>
        <a:p>
          <a:endParaRPr lang="pt-BR"/>
        </a:p>
      </dgm:t>
    </dgm:pt>
    <dgm:pt modelId="{DB2EF2B1-7EC8-4C9C-BEAA-282F350001A7}" type="sibTrans" cxnId="{B864A642-3F84-436C-BD11-94D6FD9F7AB3}">
      <dgm:prSet/>
      <dgm:spPr/>
      <dgm:t>
        <a:bodyPr/>
        <a:lstStyle/>
        <a:p>
          <a:endParaRPr lang="pt-BR"/>
        </a:p>
      </dgm:t>
    </dgm:pt>
    <dgm:pt modelId="{EE408FE8-0D74-45C5-913E-9050E72E5C8C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sz="2400" dirty="0" smtClean="0">
              <a:solidFill>
                <a:schemeClr val="bg1"/>
              </a:solidFill>
            </a:rPr>
            <a:t>Casa Civil</a:t>
          </a:r>
          <a:endParaRPr lang="pt-BR" sz="2400" dirty="0">
            <a:solidFill>
              <a:schemeClr val="bg1"/>
            </a:solidFill>
          </a:endParaRPr>
        </a:p>
      </dgm:t>
    </dgm:pt>
    <dgm:pt modelId="{F325C727-C84C-4F51-A775-DD34A02EBD5E}" type="parTrans" cxnId="{9BEA4846-58FA-42C4-9849-15F093B932F0}">
      <dgm:prSet custT="1"/>
      <dgm:spPr>
        <a:solidFill>
          <a:srgbClr val="002060"/>
        </a:solidFill>
        <a:ln w="28575">
          <a:solidFill>
            <a:schemeClr val="accent1"/>
          </a:solidFill>
        </a:ln>
      </dgm:spPr>
      <dgm:t>
        <a:bodyPr/>
        <a:lstStyle/>
        <a:p>
          <a:endParaRPr lang="pt-BR" sz="1500" dirty="0">
            <a:solidFill>
              <a:schemeClr val="bg1"/>
            </a:solidFill>
          </a:endParaRPr>
        </a:p>
      </dgm:t>
    </dgm:pt>
    <dgm:pt modelId="{45F18B92-0BBD-435A-81AF-4ECF17D3B84B}" type="sibTrans" cxnId="{9BEA4846-58FA-42C4-9849-15F093B932F0}">
      <dgm:prSet/>
      <dgm:spPr/>
      <dgm:t>
        <a:bodyPr/>
        <a:lstStyle/>
        <a:p>
          <a:endParaRPr lang="pt-BR"/>
        </a:p>
      </dgm:t>
    </dgm:pt>
    <dgm:pt modelId="{53DA0ACF-F5FB-467D-9024-BA21B3EEF752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600" dirty="0" smtClean="0">
              <a:solidFill>
                <a:schemeClr val="bg1"/>
              </a:solidFill>
            </a:rPr>
            <a:t>Secretaria de Administração Pública</a:t>
          </a:r>
          <a:endParaRPr lang="pt-BR" sz="1600" dirty="0">
            <a:solidFill>
              <a:schemeClr val="bg1"/>
            </a:solidFill>
          </a:endParaRPr>
        </a:p>
      </dgm:t>
    </dgm:pt>
    <dgm:pt modelId="{97FAC885-2DED-4D78-9C18-BD9EA9562E78}" type="parTrans" cxnId="{8F25014A-5A09-44D7-AA09-128C6727CEE4}">
      <dgm:prSet custT="1"/>
      <dgm:spPr>
        <a:solidFill>
          <a:srgbClr val="002060"/>
        </a:solidFill>
      </dgm:spPr>
      <dgm:t>
        <a:bodyPr/>
        <a:lstStyle/>
        <a:p>
          <a:endParaRPr lang="pt-BR" sz="1500" dirty="0">
            <a:solidFill>
              <a:schemeClr val="bg1"/>
            </a:solidFill>
          </a:endParaRPr>
        </a:p>
      </dgm:t>
    </dgm:pt>
    <dgm:pt modelId="{613E00CA-F970-4C8E-8EA5-D6D7457E6114}" type="sibTrans" cxnId="{8F25014A-5A09-44D7-AA09-128C6727CEE4}">
      <dgm:prSet/>
      <dgm:spPr/>
      <dgm:t>
        <a:bodyPr/>
        <a:lstStyle/>
        <a:p>
          <a:endParaRPr lang="pt-BR"/>
        </a:p>
      </dgm:t>
    </dgm:pt>
    <dgm:pt modelId="{0F4662EE-B510-474B-932D-80026DD5CE71}">
      <dgm:prSet phldrT="[Texto]" custT="1"/>
      <dgm:spPr>
        <a:solidFill>
          <a:srgbClr val="456327"/>
        </a:solidFill>
      </dgm:spPr>
      <dgm:t>
        <a:bodyPr/>
        <a:lstStyle/>
        <a:p>
          <a:r>
            <a:rPr lang="pt-BR" sz="1800" dirty="0" smtClean="0">
              <a:solidFill>
                <a:schemeClr val="bg1"/>
              </a:solidFill>
            </a:rPr>
            <a:t>Secretaria de Fazenda</a:t>
          </a:r>
          <a:endParaRPr lang="pt-BR" sz="1800" dirty="0">
            <a:solidFill>
              <a:schemeClr val="bg1"/>
            </a:solidFill>
          </a:endParaRPr>
        </a:p>
      </dgm:t>
    </dgm:pt>
    <dgm:pt modelId="{E575F415-F93D-47DE-BF12-A2FC86629DB0}" type="parTrans" cxnId="{41CD4372-0BE7-4421-B852-D17719CC6CD9}">
      <dgm:prSet custT="1"/>
      <dgm:spPr>
        <a:solidFill>
          <a:srgbClr val="002060"/>
        </a:solidFill>
      </dgm:spPr>
      <dgm:t>
        <a:bodyPr/>
        <a:lstStyle/>
        <a:p>
          <a:endParaRPr lang="pt-BR" sz="1500" dirty="0">
            <a:solidFill>
              <a:schemeClr val="bg1"/>
            </a:solidFill>
          </a:endParaRPr>
        </a:p>
      </dgm:t>
    </dgm:pt>
    <dgm:pt modelId="{3222ABE3-A165-400A-9F24-634F322BAF51}" type="sibTrans" cxnId="{41CD4372-0BE7-4421-B852-D17719CC6CD9}">
      <dgm:prSet/>
      <dgm:spPr/>
      <dgm:t>
        <a:bodyPr/>
        <a:lstStyle/>
        <a:p>
          <a:endParaRPr lang="pt-BR"/>
        </a:p>
      </dgm:t>
    </dgm:pt>
    <dgm:pt modelId="{7C5DCF45-B882-443E-8DF3-1B0EA5C80C2E}">
      <dgm:prSet custScaleX="117566" custScaleY="107983"/>
      <dgm:spPr/>
      <dgm:t>
        <a:bodyPr/>
        <a:lstStyle/>
        <a:p>
          <a:endParaRPr lang="pt-BR"/>
        </a:p>
      </dgm:t>
    </dgm:pt>
    <dgm:pt modelId="{9DBD58BE-3572-420B-A9FC-A0837CBBE85E}" type="parTrans" cxnId="{8CD7C6CD-F123-4B95-8BE3-85ED99F8EF0C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546AF971-A8D3-4A1C-BA9A-0563C19B0AB3}" type="sibTrans" cxnId="{8CD7C6CD-F123-4B95-8BE3-85ED99F8EF0C}">
      <dgm:prSet/>
      <dgm:spPr/>
      <dgm:t>
        <a:bodyPr/>
        <a:lstStyle/>
        <a:p>
          <a:endParaRPr lang="pt-BR"/>
        </a:p>
      </dgm:t>
    </dgm:pt>
    <dgm:pt modelId="{5614B9F1-77C5-4164-B6D9-B9345BF37ACE}">
      <dgm:prSet custScaleX="117566" custScaleY="107983"/>
      <dgm:spPr/>
      <dgm:t>
        <a:bodyPr/>
        <a:lstStyle/>
        <a:p>
          <a:endParaRPr lang="pt-BR"/>
        </a:p>
      </dgm:t>
    </dgm:pt>
    <dgm:pt modelId="{4BD2F724-E367-42EB-9785-470400BA6BF3}" type="parTrans" cxnId="{3E796666-395E-4726-AC2D-8BF703693ECA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121D9FF6-8CF3-4E50-BE20-0C35BE0886F6}" type="sibTrans" cxnId="{3E796666-395E-4726-AC2D-8BF703693ECA}">
      <dgm:prSet/>
      <dgm:spPr/>
      <dgm:t>
        <a:bodyPr/>
        <a:lstStyle/>
        <a:p>
          <a:endParaRPr lang="pt-BR"/>
        </a:p>
      </dgm:t>
    </dgm:pt>
    <dgm:pt modelId="{F5BB8154-E5F4-4BEA-B17A-63469D13EDBE}">
      <dgm:prSet custScaleX="103907" custScaleY="98355" custRadScaleRad="83707" custRadScaleInc="-979"/>
      <dgm:spPr/>
      <dgm:t>
        <a:bodyPr/>
        <a:lstStyle/>
        <a:p>
          <a:endParaRPr lang="pt-BR"/>
        </a:p>
      </dgm:t>
    </dgm:pt>
    <dgm:pt modelId="{C30AC83F-5F01-458F-AA86-B246149A34C2}" type="parTrans" cxnId="{9498FA70-10A0-4EA6-BD92-8E394F9E8E88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555462A9-4809-483B-A5F6-6768BED8DA87}" type="sibTrans" cxnId="{9498FA70-10A0-4EA6-BD92-8E394F9E8E88}">
      <dgm:prSet/>
      <dgm:spPr/>
      <dgm:t>
        <a:bodyPr/>
        <a:lstStyle/>
        <a:p>
          <a:endParaRPr lang="pt-BR"/>
        </a:p>
      </dgm:t>
    </dgm:pt>
    <dgm:pt modelId="{7CAF7915-A532-4CD7-811D-1BC62DC15614}">
      <dgm:prSet custScaleX="116489" custScaleY="107983" custRadScaleRad="147397" custRadScaleInc="-48485"/>
      <dgm:spPr/>
      <dgm:t>
        <a:bodyPr/>
        <a:lstStyle/>
        <a:p>
          <a:endParaRPr lang="pt-BR"/>
        </a:p>
      </dgm:t>
    </dgm:pt>
    <dgm:pt modelId="{7256C1ED-F793-4F8D-9627-EB3CEAA707FA}" type="parTrans" cxnId="{68C41864-F554-48B4-8088-3D5C495A9530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4FE46D41-4199-4D14-AA12-5BF5FABC7EF6}" type="sibTrans" cxnId="{68C41864-F554-48B4-8088-3D5C495A9530}">
      <dgm:prSet/>
      <dgm:spPr/>
      <dgm:t>
        <a:bodyPr/>
        <a:lstStyle/>
        <a:p>
          <a:endParaRPr lang="pt-BR"/>
        </a:p>
      </dgm:t>
    </dgm:pt>
    <dgm:pt modelId="{DBA57263-1112-4608-BFEA-43D4C3D4376C}">
      <dgm:prSet custScaleX="116489" custScaleY="107983" custRadScaleRad="147397" custRadScaleInc="-48485"/>
      <dgm:spPr/>
      <dgm:t>
        <a:bodyPr/>
        <a:lstStyle/>
        <a:p>
          <a:endParaRPr lang="pt-BR"/>
        </a:p>
      </dgm:t>
    </dgm:pt>
    <dgm:pt modelId="{3BDDBEEF-7CE4-41E7-B3EE-0635943E34B6}" type="parTrans" cxnId="{5488DD65-0959-472A-AF08-E483205E7FE8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F5CEA9B8-A4A9-4DBC-88E1-C0807BB0609C}" type="sibTrans" cxnId="{5488DD65-0959-472A-AF08-E483205E7FE8}">
      <dgm:prSet/>
      <dgm:spPr/>
      <dgm:t>
        <a:bodyPr/>
        <a:lstStyle/>
        <a:p>
          <a:endParaRPr lang="pt-BR"/>
        </a:p>
      </dgm:t>
    </dgm:pt>
    <dgm:pt modelId="{CBCE96E5-A1C4-4747-A5EE-6BA9C7554C3A}">
      <dgm:prSet custScaleX="103907" custScaleY="98355" custRadScaleRad="83707" custRadScaleInc="-979"/>
      <dgm:spPr/>
      <dgm:t>
        <a:bodyPr/>
        <a:lstStyle/>
        <a:p>
          <a:endParaRPr lang="pt-BR"/>
        </a:p>
      </dgm:t>
    </dgm:pt>
    <dgm:pt modelId="{3AE3D1C1-7243-424F-B244-313F91E05866}" type="parTrans" cxnId="{AEE22B54-B236-4C76-B4BF-4CA637EF64B3}">
      <dgm:prSet custScaleX="2000000" custScaleY="107983"/>
      <dgm:spPr>
        <a:solidFill>
          <a:srgbClr val="002060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194685A5-16DA-4681-8B1D-C2C7D57B0C52}" type="sibTrans" cxnId="{AEE22B54-B236-4C76-B4BF-4CA637EF64B3}">
      <dgm:prSet/>
      <dgm:spPr/>
      <dgm:t>
        <a:bodyPr/>
        <a:lstStyle/>
        <a:p>
          <a:endParaRPr lang="pt-BR"/>
        </a:p>
      </dgm:t>
    </dgm:pt>
    <dgm:pt modelId="{9DCDED62-BF1A-445D-892C-7C4906FBD166}" type="pres">
      <dgm:prSet presAssocID="{A40E5541-8702-433F-A4F9-B3660FB123E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7AB111F-BA11-4DDF-BF1D-2BC30DB809A1}" type="pres">
      <dgm:prSet presAssocID="{18348CD9-8C40-42AE-974E-396101CD07BC}" presName="centerShape" presStyleLbl="node0" presStyleIdx="0" presStyleCnt="1" custScaleX="175930" custScaleY="107983" custLinFactNeighborX="-313" custLinFactNeighborY="14885"/>
      <dgm:spPr/>
      <dgm:t>
        <a:bodyPr/>
        <a:lstStyle/>
        <a:p>
          <a:endParaRPr lang="pt-BR"/>
        </a:p>
      </dgm:t>
    </dgm:pt>
    <dgm:pt modelId="{5E0C53C9-DE72-4783-AEFE-C169CD963EF3}" type="pres">
      <dgm:prSet presAssocID="{F325C727-C84C-4F51-A775-DD34A02EBD5E}" presName="Name9" presStyleLbl="parChTrans1D2" presStyleIdx="0" presStyleCnt="3" custScaleX="2000000" custScaleY="107983"/>
      <dgm:spPr/>
      <dgm:t>
        <a:bodyPr/>
        <a:lstStyle/>
        <a:p>
          <a:endParaRPr lang="pt-BR"/>
        </a:p>
      </dgm:t>
    </dgm:pt>
    <dgm:pt modelId="{66F1FDDA-406B-4FB8-A44D-0DD337258E10}" type="pres">
      <dgm:prSet presAssocID="{F325C727-C84C-4F51-A775-DD34A02EBD5E}" presName="connTx" presStyleLbl="parChTrans1D2" presStyleIdx="0" presStyleCnt="3"/>
      <dgm:spPr/>
      <dgm:t>
        <a:bodyPr/>
        <a:lstStyle/>
        <a:p>
          <a:endParaRPr lang="pt-BR"/>
        </a:p>
      </dgm:t>
    </dgm:pt>
    <dgm:pt modelId="{B24B13D1-897B-410D-806C-8E0380976A12}" type="pres">
      <dgm:prSet presAssocID="{EE408FE8-0D74-45C5-913E-9050E72E5C8C}" presName="node" presStyleLbl="node1" presStyleIdx="0" presStyleCnt="3" custScaleX="134734" custScaleY="98355" custRadScaleRad="74079" custRadScaleInc="-11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0C0CF6-916B-41F5-A991-C89A6ED3E5A9}" type="pres">
      <dgm:prSet presAssocID="{97FAC885-2DED-4D78-9C18-BD9EA9562E78}" presName="Name9" presStyleLbl="parChTrans1D2" presStyleIdx="1" presStyleCnt="3" custScaleX="2000000" custScaleY="107983"/>
      <dgm:spPr/>
      <dgm:t>
        <a:bodyPr/>
        <a:lstStyle/>
        <a:p>
          <a:endParaRPr lang="pt-BR"/>
        </a:p>
      </dgm:t>
    </dgm:pt>
    <dgm:pt modelId="{2DE77C20-7F82-4561-ACE1-0DA1DCBDC897}" type="pres">
      <dgm:prSet presAssocID="{97FAC885-2DED-4D78-9C18-BD9EA9562E78}" presName="connTx" presStyleLbl="parChTrans1D2" presStyleIdx="1" presStyleCnt="3"/>
      <dgm:spPr/>
      <dgm:t>
        <a:bodyPr/>
        <a:lstStyle/>
        <a:p>
          <a:endParaRPr lang="pt-BR"/>
        </a:p>
      </dgm:t>
    </dgm:pt>
    <dgm:pt modelId="{B77C7F5B-1A30-49E5-B6D6-B33676E845A8}" type="pres">
      <dgm:prSet presAssocID="{53DA0ACF-F5FB-467D-9024-BA21B3EEF752}" presName="node" presStyleLbl="node1" presStyleIdx="1" presStyleCnt="3" custScaleX="157992" custScaleY="107983" custRadScaleRad="156488" custRadScaleInc="-317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E75DFC-5308-4683-A2A7-B98D873B842A}" type="pres">
      <dgm:prSet presAssocID="{E575F415-F93D-47DE-BF12-A2FC86629DB0}" presName="Name9" presStyleLbl="parChTrans1D2" presStyleIdx="2" presStyleCnt="3" custScaleX="2000000" custScaleY="107983"/>
      <dgm:spPr/>
      <dgm:t>
        <a:bodyPr/>
        <a:lstStyle/>
        <a:p>
          <a:endParaRPr lang="pt-BR"/>
        </a:p>
      </dgm:t>
    </dgm:pt>
    <dgm:pt modelId="{6EBAF6DD-6220-448D-8815-87B804953388}" type="pres">
      <dgm:prSet presAssocID="{E575F415-F93D-47DE-BF12-A2FC86629DB0}" presName="connTx" presStyleLbl="parChTrans1D2" presStyleIdx="2" presStyleCnt="3"/>
      <dgm:spPr/>
      <dgm:t>
        <a:bodyPr/>
        <a:lstStyle/>
        <a:p>
          <a:endParaRPr lang="pt-BR"/>
        </a:p>
      </dgm:t>
    </dgm:pt>
    <dgm:pt modelId="{315B621A-354E-46FB-98A8-6013CECB8468}" type="pres">
      <dgm:prSet presAssocID="{0F4662EE-B510-474B-932D-80026DD5CE71}" presName="node" presStyleLbl="node1" presStyleIdx="2" presStyleCnt="3" custScaleX="117566" custScaleY="107983" custRadScaleRad="157654" custRadScaleInc="318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F25014A-5A09-44D7-AA09-128C6727CEE4}" srcId="{18348CD9-8C40-42AE-974E-396101CD07BC}" destId="{53DA0ACF-F5FB-467D-9024-BA21B3EEF752}" srcOrd="1" destOrd="0" parTransId="{97FAC885-2DED-4D78-9C18-BD9EA9562E78}" sibTransId="{613E00CA-F970-4C8E-8EA5-D6D7457E6114}"/>
    <dgm:cxn modelId="{9F939C65-F236-4F63-A7B3-4AE6046EA701}" type="presOf" srcId="{97FAC885-2DED-4D78-9C18-BD9EA9562E78}" destId="{D40C0CF6-916B-41F5-A991-C89A6ED3E5A9}" srcOrd="0" destOrd="0" presId="urn:microsoft.com/office/officeart/2005/8/layout/radial1"/>
    <dgm:cxn modelId="{37C4DEB7-98EA-4ED4-B6C9-9330C9DB8D51}" type="presOf" srcId="{E575F415-F93D-47DE-BF12-A2FC86629DB0}" destId="{89E75DFC-5308-4683-A2A7-B98D873B842A}" srcOrd="0" destOrd="0" presId="urn:microsoft.com/office/officeart/2005/8/layout/radial1"/>
    <dgm:cxn modelId="{9498FA70-10A0-4EA6-BD92-8E394F9E8E88}" srcId="{A40E5541-8702-433F-A4F9-B3660FB123E2}" destId="{F5BB8154-E5F4-4BEA-B17A-63469D13EDBE}" srcOrd="3" destOrd="0" parTransId="{C30AC83F-5F01-458F-AA86-B246149A34C2}" sibTransId="{555462A9-4809-483B-A5F6-6768BED8DA87}"/>
    <dgm:cxn modelId="{B1A5776F-9245-4F5B-AF76-CA6675A24C0B}" type="presOf" srcId="{E575F415-F93D-47DE-BF12-A2FC86629DB0}" destId="{6EBAF6DD-6220-448D-8815-87B804953388}" srcOrd="1" destOrd="0" presId="urn:microsoft.com/office/officeart/2005/8/layout/radial1"/>
    <dgm:cxn modelId="{8CD7C6CD-F123-4B95-8BE3-85ED99F8EF0C}" srcId="{A40E5541-8702-433F-A4F9-B3660FB123E2}" destId="{7C5DCF45-B882-443E-8DF3-1B0EA5C80C2E}" srcOrd="1" destOrd="0" parTransId="{9DBD58BE-3572-420B-A9FC-A0837CBBE85E}" sibTransId="{546AF971-A8D3-4A1C-BA9A-0563C19B0AB3}"/>
    <dgm:cxn modelId="{9505C97F-0E58-42C3-B4AD-DD451BD695F5}" type="presOf" srcId="{0F4662EE-B510-474B-932D-80026DD5CE71}" destId="{315B621A-354E-46FB-98A8-6013CECB8468}" srcOrd="0" destOrd="0" presId="urn:microsoft.com/office/officeart/2005/8/layout/radial1"/>
    <dgm:cxn modelId="{41CD4372-0BE7-4421-B852-D17719CC6CD9}" srcId="{18348CD9-8C40-42AE-974E-396101CD07BC}" destId="{0F4662EE-B510-474B-932D-80026DD5CE71}" srcOrd="2" destOrd="0" parTransId="{E575F415-F93D-47DE-BF12-A2FC86629DB0}" sibTransId="{3222ABE3-A165-400A-9F24-634F322BAF51}"/>
    <dgm:cxn modelId="{9BEA4846-58FA-42C4-9849-15F093B932F0}" srcId="{18348CD9-8C40-42AE-974E-396101CD07BC}" destId="{EE408FE8-0D74-45C5-913E-9050E72E5C8C}" srcOrd="0" destOrd="0" parTransId="{F325C727-C84C-4F51-A775-DD34A02EBD5E}" sibTransId="{45F18B92-0BBD-435A-81AF-4ECF17D3B84B}"/>
    <dgm:cxn modelId="{99CA3B9C-76A0-4E55-A7CC-797BAAF5EAAE}" type="presOf" srcId="{53DA0ACF-F5FB-467D-9024-BA21B3EEF752}" destId="{B77C7F5B-1A30-49E5-B6D6-B33676E845A8}" srcOrd="0" destOrd="0" presId="urn:microsoft.com/office/officeart/2005/8/layout/radial1"/>
    <dgm:cxn modelId="{DBC9543A-6846-4E45-96AF-51FD650D323B}" type="presOf" srcId="{EE408FE8-0D74-45C5-913E-9050E72E5C8C}" destId="{B24B13D1-897B-410D-806C-8E0380976A12}" srcOrd="0" destOrd="0" presId="urn:microsoft.com/office/officeart/2005/8/layout/radial1"/>
    <dgm:cxn modelId="{BA8383E6-C421-428C-B4CF-1486283856E4}" type="presOf" srcId="{A40E5541-8702-433F-A4F9-B3660FB123E2}" destId="{9DCDED62-BF1A-445D-892C-7C4906FBD166}" srcOrd="0" destOrd="0" presId="urn:microsoft.com/office/officeart/2005/8/layout/radial1"/>
    <dgm:cxn modelId="{AEE22B54-B236-4C76-B4BF-4CA637EF64B3}" srcId="{A40E5541-8702-433F-A4F9-B3660FB123E2}" destId="{CBCE96E5-A1C4-4747-A5EE-6BA9C7554C3A}" srcOrd="6" destOrd="0" parTransId="{3AE3D1C1-7243-424F-B244-313F91E05866}" sibTransId="{194685A5-16DA-4681-8B1D-C2C7D57B0C52}"/>
    <dgm:cxn modelId="{3E796666-395E-4726-AC2D-8BF703693ECA}" srcId="{A40E5541-8702-433F-A4F9-B3660FB123E2}" destId="{5614B9F1-77C5-4164-B6D9-B9345BF37ACE}" srcOrd="2" destOrd="0" parTransId="{4BD2F724-E367-42EB-9785-470400BA6BF3}" sibTransId="{121D9FF6-8CF3-4E50-BE20-0C35BE0886F6}"/>
    <dgm:cxn modelId="{393C343B-929F-499C-BF33-7785CDF1AD49}" type="presOf" srcId="{F325C727-C84C-4F51-A775-DD34A02EBD5E}" destId="{5E0C53C9-DE72-4783-AEFE-C169CD963EF3}" srcOrd="0" destOrd="0" presId="urn:microsoft.com/office/officeart/2005/8/layout/radial1"/>
    <dgm:cxn modelId="{A37ED9CA-9445-4CAC-9A4E-F9BD1AABD743}" type="presOf" srcId="{97FAC885-2DED-4D78-9C18-BD9EA9562E78}" destId="{2DE77C20-7F82-4561-ACE1-0DA1DCBDC897}" srcOrd="1" destOrd="0" presId="urn:microsoft.com/office/officeart/2005/8/layout/radial1"/>
    <dgm:cxn modelId="{B864A642-3F84-436C-BD11-94D6FD9F7AB3}" srcId="{A40E5541-8702-433F-A4F9-B3660FB123E2}" destId="{18348CD9-8C40-42AE-974E-396101CD07BC}" srcOrd="0" destOrd="0" parTransId="{D01F2001-3573-44AE-B85A-F25A010C45B2}" sibTransId="{DB2EF2B1-7EC8-4C9C-BEAA-282F350001A7}"/>
    <dgm:cxn modelId="{4BA0B158-495C-44D5-9D3A-24B84A3FE110}" type="presOf" srcId="{F325C727-C84C-4F51-A775-DD34A02EBD5E}" destId="{66F1FDDA-406B-4FB8-A44D-0DD337258E10}" srcOrd="1" destOrd="0" presId="urn:microsoft.com/office/officeart/2005/8/layout/radial1"/>
    <dgm:cxn modelId="{5488DD65-0959-472A-AF08-E483205E7FE8}" srcId="{A40E5541-8702-433F-A4F9-B3660FB123E2}" destId="{DBA57263-1112-4608-BFEA-43D4C3D4376C}" srcOrd="5" destOrd="0" parTransId="{3BDDBEEF-7CE4-41E7-B3EE-0635943E34B6}" sibTransId="{F5CEA9B8-A4A9-4DBC-88E1-C0807BB0609C}"/>
    <dgm:cxn modelId="{68C41864-F554-48B4-8088-3D5C495A9530}" srcId="{A40E5541-8702-433F-A4F9-B3660FB123E2}" destId="{7CAF7915-A532-4CD7-811D-1BC62DC15614}" srcOrd="4" destOrd="0" parTransId="{7256C1ED-F793-4F8D-9627-EB3CEAA707FA}" sibTransId="{4FE46D41-4199-4D14-AA12-5BF5FABC7EF6}"/>
    <dgm:cxn modelId="{407493AD-9C51-4B65-AF47-860FF1CDF83F}" type="presOf" srcId="{18348CD9-8C40-42AE-974E-396101CD07BC}" destId="{E7AB111F-BA11-4DDF-BF1D-2BC30DB809A1}" srcOrd="0" destOrd="0" presId="urn:microsoft.com/office/officeart/2005/8/layout/radial1"/>
    <dgm:cxn modelId="{791FDC96-1FAA-4BF3-9A38-FF345D0E54FF}" type="presParOf" srcId="{9DCDED62-BF1A-445D-892C-7C4906FBD166}" destId="{E7AB111F-BA11-4DDF-BF1D-2BC30DB809A1}" srcOrd="0" destOrd="0" presId="urn:microsoft.com/office/officeart/2005/8/layout/radial1"/>
    <dgm:cxn modelId="{BE1D965E-3C39-46AE-B259-132A121D69D0}" type="presParOf" srcId="{9DCDED62-BF1A-445D-892C-7C4906FBD166}" destId="{5E0C53C9-DE72-4783-AEFE-C169CD963EF3}" srcOrd="1" destOrd="0" presId="urn:microsoft.com/office/officeart/2005/8/layout/radial1"/>
    <dgm:cxn modelId="{CFBE9AAB-BD7A-450D-9902-AA7884C18A93}" type="presParOf" srcId="{5E0C53C9-DE72-4783-AEFE-C169CD963EF3}" destId="{66F1FDDA-406B-4FB8-A44D-0DD337258E10}" srcOrd="0" destOrd="0" presId="urn:microsoft.com/office/officeart/2005/8/layout/radial1"/>
    <dgm:cxn modelId="{BF7A7C46-E9AE-40CC-9830-8371A3FB44F7}" type="presParOf" srcId="{9DCDED62-BF1A-445D-892C-7C4906FBD166}" destId="{B24B13D1-897B-410D-806C-8E0380976A12}" srcOrd="2" destOrd="0" presId="urn:microsoft.com/office/officeart/2005/8/layout/radial1"/>
    <dgm:cxn modelId="{363DA06F-841D-4DF0-913A-6CB4B47AC790}" type="presParOf" srcId="{9DCDED62-BF1A-445D-892C-7C4906FBD166}" destId="{D40C0CF6-916B-41F5-A991-C89A6ED3E5A9}" srcOrd="3" destOrd="0" presId="urn:microsoft.com/office/officeart/2005/8/layout/radial1"/>
    <dgm:cxn modelId="{7DFDA37F-C787-40BD-9A5A-823C856E727F}" type="presParOf" srcId="{D40C0CF6-916B-41F5-A991-C89A6ED3E5A9}" destId="{2DE77C20-7F82-4561-ACE1-0DA1DCBDC897}" srcOrd="0" destOrd="0" presId="urn:microsoft.com/office/officeart/2005/8/layout/radial1"/>
    <dgm:cxn modelId="{657CF2D2-C2CB-4723-A15D-052C81F1B204}" type="presParOf" srcId="{9DCDED62-BF1A-445D-892C-7C4906FBD166}" destId="{B77C7F5B-1A30-49E5-B6D6-B33676E845A8}" srcOrd="4" destOrd="0" presId="urn:microsoft.com/office/officeart/2005/8/layout/radial1"/>
    <dgm:cxn modelId="{C2C18FA9-B416-447D-AD3D-5A6D4F449671}" type="presParOf" srcId="{9DCDED62-BF1A-445D-892C-7C4906FBD166}" destId="{89E75DFC-5308-4683-A2A7-B98D873B842A}" srcOrd="5" destOrd="0" presId="urn:microsoft.com/office/officeart/2005/8/layout/radial1"/>
    <dgm:cxn modelId="{07338DA3-3448-4D0D-B54B-96EDF6A72A54}" type="presParOf" srcId="{89E75DFC-5308-4683-A2A7-B98D873B842A}" destId="{6EBAF6DD-6220-448D-8815-87B804953388}" srcOrd="0" destOrd="0" presId="urn:microsoft.com/office/officeart/2005/8/layout/radial1"/>
    <dgm:cxn modelId="{9A08FFA4-E2D9-4668-AE7E-D4292137F80F}" type="presParOf" srcId="{9DCDED62-BF1A-445D-892C-7C4906FBD166}" destId="{315B621A-354E-46FB-98A8-6013CECB8468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B111F-BA11-4DDF-BF1D-2BC30DB809A1}">
      <dsp:nvSpPr>
        <dsp:cNvPr id="0" name=""/>
        <dsp:cNvSpPr/>
      </dsp:nvSpPr>
      <dsp:spPr>
        <a:xfrm>
          <a:off x="4640104" y="2273587"/>
          <a:ext cx="2441933" cy="1498819"/>
        </a:xfrm>
        <a:prstGeom prst="ellipse">
          <a:avLst/>
        </a:prstGeom>
        <a:solidFill>
          <a:srgbClr val="FFC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1"/>
              </a:solidFill>
            </a:rPr>
            <a:t>Secretaria de Planejamento e Orçamento – </a:t>
          </a:r>
          <a:r>
            <a:rPr lang="pt-BR" sz="1800" b="1" kern="1200" dirty="0" smtClean="0">
              <a:solidFill>
                <a:schemeClr val="tx1"/>
              </a:solidFill>
            </a:rPr>
            <a:t>Órgão Central 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4640104" y="2273587"/>
        <a:ext cx="2441933" cy="1498819"/>
      </dsp:txXfrm>
    </dsp:sp>
    <dsp:sp modelId="{5E0C53C9-DE72-4783-AEFE-C169CD963EF3}">
      <dsp:nvSpPr>
        <dsp:cNvPr id="0" name=""/>
        <dsp:cNvSpPr/>
      </dsp:nvSpPr>
      <dsp:spPr>
        <a:xfrm rot="16192321">
          <a:off x="5636198" y="2040499"/>
          <a:ext cx="445402" cy="20776"/>
        </a:xfrm>
        <a:custGeom>
          <a:avLst/>
          <a:gdLst/>
          <a:ahLst/>
          <a:cxnLst/>
          <a:rect l="0" t="0" r="0" b="0"/>
          <a:pathLst>
            <a:path>
              <a:moveTo>
                <a:pt x="0" y="10388"/>
              </a:moveTo>
              <a:lnTo>
                <a:pt x="445402" y="10388"/>
              </a:lnTo>
            </a:path>
          </a:pathLst>
        </a:custGeom>
        <a:noFill/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 dirty="0">
            <a:solidFill>
              <a:schemeClr val="bg1"/>
            </a:solidFill>
          </a:endParaRPr>
        </a:p>
      </dsp:txBody>
      <dsp:txXfrm rot="16192321">
        <a:off x="5636198" y="2038863"/>
        <a:ext cx="445402" cy="24047"/>
      </dsp:txXfrm>
    </dsp:sp>
    <dsp:sp modelId="{B24B13D1-897B-410D-806C-8E0380976A12}">
      <dsp:nvSpPr>
        <dsp:cNvPr id="0" name=""/>
        <dsp:cNvSpPr/>
      </dsp:nvSpPr>
      <dsp:spPr>
        <a:xfrm>
          <a:off x="4921813" y="463006"/>
          <a:ext cx="1870127" cy="1365181"/>
        </a:xfrm>
        <a:prstGeom prst="ellipse">
          <a:avLst/>
        </a:prstGeom>
        <a:solidFill>
          <a:schemeClr val="accent3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bg1"/>
              </a:solidFill>
            </a:rPr>
            <a:t>Casa Civil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4921813" y="463006"/>
        <a:ext cx="1870127" cy="1365181"/>
      </dsp:txXfrm>
    </dsp:sp>
    <dsp:sp modelId="{D40C0CF6-916B-41F5-A991-C89A6ED3E5A9}">
      <dsp:nvSpPr>
        <dsp:cNvPr id="0" name=""/>
        <dsp:cNvSpPr/>
      </dsp:nvSpPr>
      <dsp:spPr>
        <a:xfrm rot="7">
          <a:off x="7082037" y="3012612"/>
          <a:ext cx="471360" cy="20776"/>
        </a:xfrm>
        <a:custGeom>
          <a:avLst/>
          <a:gdLst/>
          <a:ahLst/>
          <a:cxnLst/>
          <a:rect l="0" t="0" r="0" b="0"/>
          <a:pathLst>
            <a:path>
              <a:moveTo>
                <a:pt x="0" y="10388"/>
              </a:moveTo>
              <a:lnTo>
                <a:pt x="471360" y="1038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 dirty="0">
            <a:solidFill>
              <a:schemeClr val="bg1"/>
            </a:solidFill>
          </a:endParaRPr>
        </a:p>
      </dsp:txBody>
      <dsp:txXfrm rot="7">
        <a:off x="7082037" y="3010275"/>
        <a:ext cx="471360" cy="25449"/>
      </dsp:txXfrm>
    </dsp:sp>
    <dsp:sp modelId="{B77C7F5B-1A30-49E5-B6D6-B33676E845A8}">
      <dsp:nvSpPr>
        <dsp:cNvPr id="0" name=""/>
        <dsp:cNvSpPr/>
      </dsp:nvSpPr>
      <dsp:spPr>
        <a:xfrm>
          <a:off x="7553397" y="2273593"/>
          <a:ext cx="2192951" cy="1498819"/>
        </a:xfrm>
        <a:prstGeom prst="ellipse">
          <a:avLst/>
        </a:prstGeom>
        <a:solidFill>
          <a:srgbClr val="00206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solidFill>
                <a:schemeClr val="bg1"/>
              </a:solidFill>
            </a:rPr>
            <a:t>Secretaria de Administração Pública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7553397" y="2273593"/>
        <a:ext cx="2192951" cy="1498819"/>
      </dsp:txXfrm>
    </dsp:sp>
    <dsp:sp modelId="{89E75DFC-5308-4683-A2A7-B98D873B842A}">
      <dsp:nvSpPr>
        <dsp:cNvPr id="0" name=""/>
        <dsp:cNvSpPr/>
      </dsp:nvSpPr>
      <dsp:spPr>
        <a:xfrm rot="10799999">
          <a:off x="3889349" y="3012609"/>
          <a:ext cx="750754" cy="20776"/>
        </a:xfrm>
        <a:custGeom>
          <a:avLst/>
          <a:gdLst/>
          <a:ahLst/>
          <a:cxnLst/>
          <a:rect l="0" t="0" r="0" b="0"/>
          <a:pathLst>
            <a:path>
              <a:moveTo>
                <a:pt x="0" y="10388"/>
              </a:moveTo>
              <a:lnTo>
                <a:pt x="750754" y="1038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 dirty="0">
            <a:solidFill>
              <a:schemeClr val="bg1"/>
            </a:solidFill>
          </a:endParaRPr>
        </a:p>
      </dsp:txBody>
      <dsp:txXfrm rot="10799999">
        <a:off x="3889349" y="3002730"/>
        <a:ext cx="750754" cy="40534"/>
      </dsp:txXfrm>
    </dsp:sp>
    <dsp:sp modelId="{315B621A-354E-46FB-98A8-6013CECB8468}">
      <dsp:nvSpPr>
        <dsp:cNvPr id="0" name=""/>
        <dsp:cNvSpPr/>
      </dsp:nvSpPr>
      <dsp:spPr>
        <a:xfrm>
          <a:off x="2257516" y="2273588"/>
          <a:ext cx="1631832" cy="1498819"/>
        </a:xfrm>
        <a:prstGeom prst="ellipse">
          <a:avLst/>
        </a:prstGeom>
        <a:solidFill>
          <a:srgbClr val="456327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bg1"/>
              </a:solidFill>
            </a:rPr>
            <a:t>Secretaria de Fazenda</a:t>
          </a:r>
          <a:endParaRPr lang="pt-BR" sz="1800" kern="1200" dirty="0">
            <a:solidFill>
              <a:schemeClr val="bg1"/>
            </a:solidFill>
          </a:endParaRPr>
        </a:p>
      </dsp:txBody>
      <dsp:txXfrm>
        <a:off x="2257516" y="2273588"/>
        <a:ext cx="1631832" cy="1498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034" tIns="45017" rIns="90034" bIns="450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034" tIns="45017" rIns="90034" bIns="450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58032F-07A8-48B8-8FD5-4151DEB06A59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034" tIns="45017" rIns="90034" bIns="450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0034" tIns="45017" rIns="90034" bIns="450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81AF1D-0C1C-4BEF-BC20-F64D10CCCC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46135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034" tIns="45017" rIns="90034" bIns="450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034" tIns="45017" rIns="90034" bIns="450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ECA68-777C-4908-824E-3FBCDC0235FF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34" tIns="45017" rIns="90034" bIns="45017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4050"/>
          </a:xfrm>
          <a:prstGeom prst="rect">
            <a:avLst/>
          </a:prstGeom>
        </p:spPr>
        <p:txBody>
          <a:bodyPr vert="horz" lIns="90034" tIns="45017" rIns="90034" bIns="45017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034" tIns="45017" rIns="90034" bIns="450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0034" tIns="45017" rIns="90034" bIns="450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41BEDF-3B80-4990-9B90-21697E244A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54788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806264-9555-4638-A181-643B608E7910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90AED2-18F3-4716-BEAD-CEF94D94DE06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317517-186A-4174-BC90-482E55AEB8A0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7D98D-EAC1-4EBC-9784-108AE5EE120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BADDA-04E2-4719-9E0A-55F49C92ACAA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BD9936-5DE8-42BF-8C74-8B92A424BC04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7B3D33-ED4B-49F7-B9BD-1A33B0405CBC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0AAB7-EB28-47A8-8B5E-5F39A4817D6A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D5B428-F78D-4CDB-B8BF-893C443DB838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DE86A7-D2D6-40B3-A989-BA8DDE3094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7175C-2AD6-43C7-8810-7EED6206E0AD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52B959-1297-4E8B-9512-02C11044BEE1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7175C-2AD6-43C7-8810-7EED6206E0AD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7175C-2AD6-43C7-8810-7EED6206E0AD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ED6A36-6F2C-4603-8E27-66797AE2C604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69421-0154-4099-B18B-1F0726D6B4B3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28C377-A2ED-45F3-9FB1-63B6835A9374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4FC9EA-EE04-4CA4-9F55-9A9493F7F8B3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2411E5-64F2-43C7-A007-122E0D44376B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03165C-28FF-4229-9C97-860614B91041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B38197-EDB5-47C7-9DBE-3D4E74430E20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5379A8-D93A-4BCF-9879-D3AFD80844ED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65A63-742F-475B-A289-915EBBA0A0B0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491E66-3722-45B4-B188-CADDB0AD3E7B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7C915-C500-498A-9486-08911E22DBD9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26C0C5-1C11-4077-B371-7CAA2C42A184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62372E-EC7C-48C9-819B-D1BA3C49EB26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01EF4E-1A5A-4736-AADF-C2D3DC1E7991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BD683A-49B4-4F73-BCB7-9286FA2D923C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1A9D00-FA40-4544-B2D8-965BF39B7C88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1800" smtClean="0"/>
              <a:t>No primerio tópico do nosso roteiro a proposta é apresentar a execução orçamentária do exercício de 2012 abrangendo o comportamento das receitas e despesas  realizadas.</a:t>
            </a:r>
          </a:p>
          <a:p>
            <a:r>
              <a:rPr lang="pt-BR" altLang="pt-BR" sz="1800" smtClean="0"/>
              <a:t>Para falar do ano de 2012  é necessário rever a expectativa do cenário macro econômico para elaboração da proposta orçamentária e os índices efetivados no exercício. 2012 foi o ano em  o cenário previsto era de forte crescimento do PIB, queda da inflação, aumento da renda, pleno emprego onde a estimativa de cresc. Do PIB era de 4,5%, e de inflação de 4,0%.</a:t>
            </a:r>
          </a:p>
          <a:p>
            <a:r>
              <a:rPr lang="pt-BR" altLang="pt-BR" sz="1800" smtClean="0"/>
              <a:t>Piora da crise internacional e queda do PIB agropecuário foram alguns dos fatores que levaram que o pib variasse apenas 0,9% e a inflação apurada em 5,8%.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411192-970F-437F-994F-52D1E7B66778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3862-88C6-438A-A8C6-8BC9BD8627B8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4295-E4AB-4EA5-8548-0FDFB68F61B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E83CD-9CB2-4BDA-8D96-32B4E911B553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14FF-F55E-403E-A9F0-42A5D581D5E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0C4F-BEC8-4ACA-BFF9-8A83FD755CCE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4AAF-9B15-4723-A03D-F6E7F7C97A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D0AA-61C7-475C-8945-4B1D79B9153E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FE1A-AEE2-4C0E-A1AB-EDE64B00372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B258-C162-4881-9150-1FBC61CAC58F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A9CC-8295-4939-AEFE-53C13030067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2E29-4240-406F-9519-0912D09CDC38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B0973-866F-4209-AE47-197E56AB6D9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FD8DC-1BCE-4648-A562-19D9E50624D7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D815-0B98-49ED-8993-7891D50B01C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D63D-16B9-4494-A320-43F2E54A8774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AD89-9C6C-4523-A83E-CE5478DA85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73F6-49CF-4073-BCC5-8CFC427F902A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45A3A-0608-4815-BE87-9B4C7D28BC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4B53-A30D-437F-999D-EC2BB6ADC460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CE6F-910E-4D79-9F08-4477E75D4EA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8D80-D5CE-4331-B1AF-02AC2A92BB0D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9B32-BE01-422C-A051-EF4285E211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2AF4601-C652-448A-AD8E-6425214DD07C}" type="datetimeFigureOut">
              <a:rPr lang="pt-BR"/>
              <a:pPr>
                <a:defRPr/>
              </a:pPr>
              <a:t>11/06/2014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243BA1C-1DD2-4EC9-B28C-A2F56E1A2DC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1" r:id="rId1"/>
    <p:sldLayoutId id="2147484822" r:id="rId2"/>
    <p:sldLayoutId id="2147484831" r:id="rId3"/>
    <p:sldLayoutId id="2147484823" r:id="rId4"/>
    <p:sldLayoutId id="2147484824" r:id="rId5"/>
    <p:sldLayoutId id="2147484825" r:id="rId6"/>
    <p:sldLayoutId id="2147484826" r:id="rId7"/>
    <p:sldLayoutId id="2147484827" r:id="rId8"/>
    <p:sldLayoutId id="2147484828" r:id="rId9"/>
    <p:sldLayoutId id="2147484829" r:id="rId10"/>
    <p:sldLayoutId id="2147484830" r:id="rId11"/>
  </p:sldLayoutIdLst>
  <p:transition spd="slow">
    <p:cover/>
  </p:transition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plan.df.gov.br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rcamento@seplan.df.gov.b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DISTRITO FEDERAL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Estado de Planejamento e Orçamento</a:t>
            </a:r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1196975"/>
            <a:ext cx="9144000" cy="36513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-11113" y="3141663"/>
            <a:ext cx="9144001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PLOA 2015</a:t>
            </a:r>
          </a:p>
        </p:txBody>
      </p:sp>
      <p:sp>
        <p:nvSpPr>
          <p:cNvPr id="3081" name="Text Box 24"/>
          <p:cNvSpPr txBox="1">
            <a:spLocks noChangeArrowheads="1"/>
          </p:cNvSpPr>
          <p:nvPr/>
        </p:nvSpPr>
        <p:spPr bwMode="auto">
          <a:xfrm>
            <a:off x="34925" y="5995988"/>
            <a:ext cx="910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400" b="1">
                <a:solidFill>
                  <a:srgbClr val="333300"/>
                </a:solidFill>
              </a:rPr>
              <a:t>REUNIÃO TÉCNICA COM OS SETORIAIS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CRONOGRAMA RESUMIDO DO PROCESSO</a:t>
            </a:r>
          </a:p>
        </p:txBody>
      </p:sp>
      <p:sp>
        <p:nvSpPr>
          <p:cNvPr id="13319" name="Rectangle 19"/>
          <p:cNvSpPr>
            <a:spLocks noChangeArrowheads="1"/>
          </p:cNvSpPr>
          <p:nvPr/>
        </p:nvSpPr>
        <p:spPr bwMode="auto">
          <a:xfrm flipV="1">
            <a:off x="-30163" y="6597352"/>
            <a:ext cx="9144001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34938" y="980728"/>
          <a:ext cx="8874125" cy="5400599"/>
        </p:xfrm>
        <a:graphic>
          <a:graphicData uri="http://schemas.openxmlformats.org/drawingml/2006/table">
            <a:tbl>
              <a:tblPr/>
              <a:tblGrid>
                <a:gridCol w="5299182"/>
                <a:gridCol w="948052"/>
                <a:gridCol w="802347"/>
                <a:gridCol w="955616"/>
                <a:gridCol w="868928"/>
              </a:tblGrid>
              <a:tr h="3381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AGO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SET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46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Seleção dos Subtítulos no SIGGO pelas Unidades Orçamentárias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 a 27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47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Reunião </a:t>
                      </a:r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Abertura do Processo de </a:t>
                      </a:r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Elaboração  </a:t>
                      </a:r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Orçamento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6835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Cadastramento das Receitas Próprias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a 20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900" b="0" i="1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9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Audiência Pública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17</a:t>
                      </a:r>
                      <a:endParaRPr lang="pt-BR" sz="19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8017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Envio das </a:t>
                      </a:r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Projeções de Receita e Renúncia </a:t>
                      </a:r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Tributária, Financeira</a:t>
                      </a:r>
                      <a:r>
                        <a:rPr lang="pt-BR" sz="1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 Creditícia</a:t>
                      </a:r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ao Órgão</a:t>
                      </a:r>
                      <a:r>
                        <a:rPr lang="pt-BR" sz="1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Central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770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Fixação de tetos para as Unidades Orçamentárias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 a 30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24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Cadastramento das Propostas Setoriais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4331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Confecção do Projeto de Lei e Anexos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9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a 05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75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Encaminhamento do PLOA à </a:t>
                      </a:r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CLDF 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17" marR="5617" marT="5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42875" y="6371481"/>
            <a:ext cx="87169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000099"/>
                </a:solidFill>
                <a:latin typeface="+mn-lt"/>
                <a:cs typeface="+mn-cs"/>
              </a:rPr>
              <a:t>Portaria nº 89 de 29/04/2014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-27384"/>
            <a:ext cx="9144000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pt-BR" sz="28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INSTRUÇÕES P/ ELABORAÇÃO PLOA</a:t>
            </a:r>
          </a:p>
        </p:txBody>
      </p:sp>
      <p:sp>
        <p:nvSpPr>
          <p:cNvPr id="14340" name="Rectangle 17"/>
          <p:cNvSpPr>
            <a:spLocks noChangeArrowheads="1"/>
          </p:cNvSpPr>
          <p:nvPr/>
        </p:nvSpPr>
        <p:spPr bwMode="auto">
          <a:xfrm>
            <a:off x="0" y="1196975"/>
            <a:ext cx="9144000" cy="36513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4341" name="Rectangle 18"/>
          <p:cNvSpPr>
            <a:spLocks noChangeArrowheads="1"/>
          </p:cNvSpPr>
          <p:nvPr/>
        </p:nvSpPr>
        <p:spPr bwMode="auto">
          <a:xfrm>
            <a:off x="1588" y="677703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4342" name="Rectangle 19"/>
          <p:cNvSpPr>
            <a:spLocks noChangeArrowheads="1"/>
          </p:cNvSpPr>
          <p:nvPr/>
        </p:nvSpPr>
        <p:spPr bwMode="auto">
          <a:xfrm flipV="1">
            <a:off x="1588" y="6453188"/>
            <a:ext cx="9144000" cy="254000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8859838" y="6453188"/>
            <a:ext cx="2841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graphicFrame>
        <p:nvGraphicFramePr>
          <p:cNvPr id="10" name="Espaço Reservado para Conteúdo 4"/>
          <p:cNvGraphicFramePr>
            <a:graphicFrameLocks/>
          </p:cNvGraphicFramePr>
          <p:nvPr/>
        </p:nvGraphicFramePr>
        <p:xfrm>
          <a:off x="0" y="764710"/>
          <a:ext cx="9144000" cy="7310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0"/>
                <a:gridCol w="4572000"/>
              </a:tblGrid>
              <a:tr h="24959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LDO - Lei de Diretrizes Orçamentárias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MPO - Manual de Planejamento e Orçamento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Estabelece Diretrizes Orçamentárias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Instruções orçamentárias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MSG/TEXTO PLDO/EXPOSIÇÃO DE MOTIVOS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I – as prioridades e metas da administração pública;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 - Conceitos, Fundamentos, Estrutura e Classificação Orçamentárias da Receita e da Despesa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II – a organização e estrutura dos orçamentos;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II - Planejamento no Processo Orçamentário (PPA) conceitos, mapeamento de programas e ações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III – as diretrizes gerais e específicas para elaboração dos orçamentos;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III </a:t>
                      </a:r>
                      <a:r>
                        <a:rPr lang="pt-BR" sz="1200" u="none" strike="noStrike" dirty="0" smtClean="0">
                          <a:effectLst/>
                        </a:rPr>
                        <a:t>.1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-</a:t>
                      </a:r>
                      <a:r>
                        <a:rPr lang="pt-BR" sz="1200" u="none" strike="noStrike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Instruções específicas para a Elaboração da Proposta Orçamentária: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IV – as disposições relativas a despesas com pessoal e encargos sociais;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Modalidade de Aplicação 91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V – as diretrizes para as alterações e execução do orçamento;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Identificados de Uso - IDUSO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VI – a política de aplicação do agente financeiro oficial de fomento;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Tetos orçamentários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VII – as disposições sobre alterações na legislação tributária;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Precedência na Alocação dos Recursos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VIII – as disposições sobre política tarifária;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Encargos Previdenciários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 dirty="0">
                          <a:effectLst/>
                        </a:rPr>
                        <a:t>IX – as disposições finais.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968" marR="6968" marT="69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Precatórios Judiciários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Metas Físicas e Financeiras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ANEXOS: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Publicidade e Propaganda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I - Metas e </a:t>
                      </a:r>
                      <a:r>
                        <a:rPr lang="pt-BR" sz="1200" u="none" strike="noStrike" dirty="0" err="1">
                          <a:effectLst/>
                        </a:rPr>
                        <a:t>Priopridades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Reserva de Contingência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II - Metas Fiscais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Recursos de Transferências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III - Avaliação do Cumprimento das Metas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Taxa pelo Poder de Polícia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IV - Pessoal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Taxa pela Prestação de Serviços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V - Metas Comparadas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Preço Público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VI - Margem de Expansão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III.2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-</a:t>
                      </a:r>
                      <a:r>
                        <a:rPr lang="pt-BR" sz="1200" u="none" strike="noStrike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Instruções Gerais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- Anexo VII - Evolução  do Patrimônio Líquido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Padronização de Programas e Ações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VIII - Origem e Aplicação de Alienações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Informações sobre os Programas de Gestão, Manutenção e Serviços do Estado </a:t>
                      </a:r>
                      <a:endParaRPr lang="pt-BR" sz="12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Despesas com Manutenção</a:t>
                      </a:r>
                      <a:r>
                        <a:rPr lang="pt-B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dos Serviços Gerais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IX de </a:t>
                      </a:r>
                      <a:r>
                        <a:rPr lang="pt-BR" sz="1200" u="none" strike="noStrike" dirty="0" err="1">
                          <a:effectLst/>
                        </a:rPr>
                        <a:t>Avaliação</a:t>
                      </a:r>
                      <a:r>
                        <a:rPr lang="pt-BR" sz="1200" u="none" strike="noStrike" dirty="0">
                          <a:effectLst/>
                        </a:rPr>
                        <a:t> Atuarial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    Despesas relacionadas à tecnologia da informação e comunicação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 ANEXO X - Receita  e Despesa RPPS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IV  - Telas de Elaboração do Orçamento no SIGGO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36070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XI - Renúncia Tributária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V - Execução Orçamentária - Alterações Orçamentárias no Exercício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Renúncia de Benefícios Creditícios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VI - Telas de Alterações Orçamentárias do SIGGO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de Riscos Fiscais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VII - Tabelas de Apoio da Elaboração da Proposta Orçamentária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Anexo de Projetos em Andamento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VIII - Tabelas de Apoio da Execução Orçamentária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183727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- Ações de Conservação do Patrimônio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IX - Legislação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  <a:tr h="27992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6968" marR="6968" marT="69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68" marR="6968" marT="6970" marB="0" anchor="b"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8859838" y="6453188"/>
            <a:ext cx="2841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395288" y="981075"/>
            <a:ext cx="8364537" cy="2565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09537" algn="l" eaLnBrk="1" fontAlgn="auto" hangingPunct="1">
              <a:spcAft>
                <a:spcPts val="0"/>
              </a:spcAft>
              <a:defRPr/>
            </a:pPr>
            <a:endParaRPr lang="pt-B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-36513" y="3805238"/>
            <a:ext cx="9144001" cy="598487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52413" y="380523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332656"/>
            <a:ext cx="9105900" cy="6408712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395288" y="981075"/>
            <a:ext cx="8364537" cy="2565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09537" algn="l" eaLnBrk="1" fontAlgn="auto" hangingPunct="1">
              <a:spcAft>
                <a:spcPts val="0"/>
              </a:spcAft>
              <a:defRPr/>
            </a:pPr>
            <a:endParaRPr lang="pt-B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441" name="Rectangle 4"/>
          <p:cNvSpPr>
            <a:spLocks noChangeArrowheads="1"/>
          </p:cNvSpPr>
          <p:nvPr/>
        </p:nvSpPr>
        <p:spPr bwMode="auto">
          <a:xfrm>
            <a:off x="-36513" y="3805238"/>
            <a:ext cx="9144001" cy="598487"/>
          </a:xfrm>
          <a:prstGeom prst="rect">
            <a:avLst/>
          </a:prstGeom>
          <a:gradFill rotWithShape="1">
            <a:gsLst>
              <a:gs pos="0">
                <a:srgbClr val="CAC992"/>
              </a:gs>
              <a:gs pos="100000">
                <a:srgbClr val="E8E7C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52413" y="3805238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 bwMode="auto">
          <a:xfrm>
            <a:off x="366713" y="4513263"/>
            <a:ext cx="8393112" cy="20669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109537" algn="l" eaLnBrk="1" fontAlgn="auto" hangingPunct="1">
              <a:spcAft>
                <a:spcPts val="0"/>
              </a:spcAft>
              <a:defRPr/>
            </a:pPr>
            <a:endParaRPr lang="pt-B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760" indent="-256032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760" indent="-256032" algn="l" eaLnBrk="1" fontAlgn="auto" hangingPunct="1">
              <a:spcAft>
                <a:spcPts val="0"/>
              </a:spcAft>
              <a:defRPr/>
            </a:pPr>
            <a:endParaRPr lang="pt-B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4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1"/>
            <a:ext cx="9002713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96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de seta reta 4"/>
          <p:cNvCxnSpPr/>
          <p:nvPr/>
        </p:nvCxnSpPr>
        <p:spPr>
          <a:xfrm flipH="1">
            <a:off x="1691680" y="4725144"/>
            <a:ext cx="1008112" cy="504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4283968" y="4905164"/>
            <a:ext cx="576064" cy="54006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9601805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1513" name="Espaço Reservado para Conteúdo 2"/>
          <p:cNvSpPr txBox="1">
            <a:spLocks/>
          </p:cNvSpPr>
          <p:nvPr/>
        </p:nvSpPr>
        <p:spPr bwMode="auto">
          <a:xfrm>
            <a:off x="357188" y="1571625"/>
            <a:ext cx="83915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3400">
                <a:solidFill>
                  <a:srgbClr val="898989"/>
                </a:solidFill>
              </a:rPr>
              <a:t> </a:t>
            </a:r>
            <a:r>
              <a:rPr lang="pt-BR" altLang="pt-BR" sz="3400" b="1">
                <a:solidFill>
                  <a:srgbClr val="0000FF"/>
                </a:solidFill>
              </a:rPr>
              <a:t>	</a:t>
            </a:r>
          </a:p>
        </p:txBody>
      </p:sp>
      <p:pic>
        <p:nvPicPr>
          <p:cNvPr id="21514" name="Imagem 3"/>
          <p:cNvPicPr>
            <a:picLocks noChangeAspect="1" noChangeArrowheads="1"/>
          </p:cNvPicPr>
          <p:nvPr/>
        </p:nvPicPr>
        <p:blipFill>
          <a:blip r:embed="rId3" cstate="print"/>
          <a:srcRect l="20471" t="15482" r="33060" b="22803"/>
          <a:stretch>
            <a:fillRect/>
          </a:stretch>
        </p:blipFill>
        <p:spPr bwMode="auto">
          <a:xfrm>
            <a:off x="144016" y="476672"/>
            <a:ext cx="889248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ipse 11"/>
          <p:cNvSpPr/>
          <p:nvPr/>
        </p:nvSpPr>
        <p:spPr>
          <a:xfrm>
            <a:off x="5651500" y="2420938"/>
            <a:ext cx="1800225" cy="115252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IDENTIFICAÇÕES NO PT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9" name="Espaço Reservado para Conteúdo 2"/>
          <p:cNvSpPr txBox="1">
            <a:spLocks/>
          </p:cNvSpPr>
          <p:nvPr/>
        </p:nvSpPr>
        <p:spPr bwMode="auto">
          <a:xfrm>
            <a:off x="357188" y="1571625"/>
            <a:ext cx="839152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3400">
                <a:solidFill>
                  <a:srgbClr val="898989"/>
                </a:solidFill>
              </a:rPr>
              <a:t> </a:t>
            </a:r>
            <a:r>
              <a:rPr lang="pt-BR" altLang="pt-BR" sz="3400" b="1">
                <a:solidFill>
                  <a:srgbClr val="0000FF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(*) </a:t>
            </a:r>
            <a:r>
              <a:rPr lang="pt-BR" altLang="pt-BR" sz="2400">
                <a:solidFill>
                  <a:srgbClr val="898989"/>
                </a:solidFill>
              </a:rPr>
              <a:t>Prioridades LDO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(**)</a:t>
            </a:r>
            <a:r>
              <a:rPr lang="pt-BR" altLang="pt-BR" sz="2400">
                <a:solidFill>
                  <a:srgbClr val="898989"/>
                </a:solidFill>
              </a:rPr>
              <a:t> Projetos em Andamento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(***)</a:t>
            </a:r>
            <a:r>
              <a:rPr lang="pt-BR" altLang="pt-BR" sz="2400">
                <a:solidFill>
                  <a:srgbClr val="898989"/>
                </a:solidFill>
              </a:rPr>
              <a:t> Conservação do Patrimônio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(EP) </a:t>
            </a:r>
            <a:r>
              <a:rPr lang="pt-BR" altLang="pt-BR" sz="2400">
                <a:solidFill>
                  <a:srgbClr val="898989"/>
                </a:solidFill>
              </a:rPr>
              <a:t>– Emendas Parlamentares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(EPE) </a:t>
            </a:r>
            <a:r>
              <a:rPr lang="pt-BR" altLang="pt-BR" sz="2400">
                <a:solidFill>
                  <a:srgbClr val="898989"/>
                </a:solidFill>
              </a:rPr>
              <a:t>– Emendas Parlamentares na Execução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(OCA) </a:t>
            </a:r>
            <a:r>
              <a:rPr lang="pt-BR" altLang="pt-BR" sz="2400">
                <a:solidFill>
                  <a:srgbClr val="898989"/>
                </a:solidFill>
              </a:rPr>
              <a:t>– Orçamento da Criança e Adolescente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r>
              <a:rPr lang="pt-BR" altLang="pt-BR" sz="2400" b="1">
                <a:solidFill>
                  <a:srgbClr val="0000FF"/>
                </a:solidFill>
              </a:rPr>
              <a:t>(PEDF) </a:t>
            </a:r>
            <a:r>
              <a:rPr lang="pt-BR" altLang="pt-BR" sz="2400">
                <a:solidFill>
                  <a:srgbClr val="898989"/>
                </a:solidFill>
              </a:rPr>
              <a:t>– Projetos Estruturantes do Distrito Federal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2400">
                <a:solidFill>
                  <a:srgbClr val="898989"/>
                </a:solidFill>
              </a:rPr>
              <a:t>	</a:t>
            </a:r>
            <a:endParaRPr lang="pt-BR" altLang="pt-BR" sz="3400" b="1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t-BR" altLang="pt-BR" sz="3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7" name="Espaço Reservado para Conteúdo 2"/>
          <p:cNvSpPr txBox="1">
            <a:spLocks/>
          </p:cNvSpPr>
          <p:nvPr/>
        </p:nvSpPr>
        <p:spPr bwMode="auto">
          <a:xfrm>
            <a:off x="357188" y="2565400"/>
            <a:ext cx="839152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3600" b="1">
                <a:solidFill>
                  <a:srgbClr val="0000FF"/>
                </a:solidFill>
                <a:latin typeface="Century Gothic" pitchFamily="34" charset="0"/>
              </a:rPr>
              <a:t>OUTROS ESCLARECIMENTOS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-27383"/>
            <a:ext cx="9144000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4000" b="1" dirty="0" smtClean="0">
                <a:solidFill>
                  <a:srgbClr val="666633"/>
                </a:solidFill>
              </a:rPr>
              <a:t>SENTENÇAS JUDICIAIS</a:t>
            </a:r>
            <a:endParaRPr lang="pt-BR" altLang="pt-BR" sz="4000" b="1" dirty="0">
              <a:solidFill>
                <a:srgbClr val="666633"/>
              </a:solidFill>
              <a:latin typeface="Calibri" pitchFamily="34" charset="0"/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Espaço Reservado para Conteúdo 2"/>
          <p:cNvSpPr txBox="1">
            <a:spLocks/>
          </p:cNvSpPr>
          <p:nvPr/>
        </p:nvSpPr>
        <p:spPr bwMode="auto">
          <a:xfrm>
            <a:off x="251521" y="1196752"/>
            <a:ext cx="8733730" cy="489654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342900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Função:  28 – Encargos Especiais;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 err="1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Subfunção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:  846 – Outros Encargos Especiais;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Programa:  0001 – Operações especiais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b="1" dirty="0">
              <a:solidFill>
                <a:srgbClr val="0000FF"/>
              </a:solidFill>
              <a:latin typeface="Century Gothic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b="1" dirty="0">
                <a:solidFill>
                  <a:srgbClr val="0000FF"/>
                </a:solidFill>
                <a:latin typeface="Century Gothic"/>
              </a:rPr>
              <a:t>3120.91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–  Natureza Alimentar (Pessoal)</a:t>
            </a:r>
          </a:p>
          <a:p>
            <a:pPr marL="1787525" indent="-1787525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b="1" dirty="0">
                <a:solidFill>
                  <a:srgbClr val="0000FF"/>
                </a:solidFill>
                <a:latin typeface="Century Gothic"/>
              </a:rPr>
              <a:t>3320.91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–  Natureza não Alimentar (Dívida com pessoa jurídica</a:t>
            </a:r>
            <a:endParaRPr lang="pt-BR" altLang="pt-BR" sz="3600" b="1" dirty="0" smtClean="0">
              <a:solidFill>
                <a:srgbClr val="0000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650" y="1720850"/>
            <a:ext cx="8104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1"/>
            <a:ext cx="9144000" cy="9807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4000" b="1" dirty="0" smtClean="0">
                <a:solidFill>
                  <a:srgbClr val="666633"/>
                </a:solidFill>
              </a:rPr>
              <a:t>SENTENÇAS JUDICIAIS</a:t>
            </a:r>
            <a:endParaRPr lang="pt-BR" altLang="pt-BR" sz="4000" b="1" dirty="0">
              <a:solidFill>
                <a:srgbClr val="666633"/>
              </a:solidFill>
              <a:latin typeface="Calibri" pitchFamily="34" charset="0"/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Espaço Reservado para Conteúdo 2"/>
          <p:cNvSpPr txBox="1">
            <a:spLocks/>
          </p:cNvSpPr>
          <p:nvPr/>
        </p:nvSpPr>
        <p:spPr bwMode="auto">
          <a:xfrm>
            <a:off x="107504" y="1412776"/>
            <a:ext cx="8877747" cy="489654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342900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000FF"/>
                </a:solidFill>
                <a:latin typeface="Century Gothic"/>
              </a:rPr>
              <a:t>PRECATÓRIOS JUDICIAIS:</a:t>
            </a:r>
            <a:endParaRPr lang="pt-BR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u="sng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Precatórios da Administração Direta, Autárquica e Fundacional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= </a:t>
            </a:r>
            <a:r>
              <a:rPr lang="pt-BR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SEF (sob a coordenação 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e controle </a:t>
            </a:r>
            <a:r>
              <a:rPr lang="pt-BR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da  PRG)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 smtClean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u="sng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Precatórios do Poder Legislativo 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= nas respectivas UO’S: CLDF e TCDF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b="1" dirty="0" err="1">
                <a:solidFill>
                  <a:srgbClr val="C00000"/>
                </a:solidFill>
                <a:latin typeface="Century Gothic"/>
              </a:rPr>
              <a:t>Obs</a:t>
            </a:r>
            <a:r>
              <a:rPr lang="pt-BR" b="1" dirty="0">
                <a:solidFill>
                  <a:srgbClr val="C00000"/>
                </a:solidFill>
                <a:latin typeface="Century Gothic"/>
              </a:rPr>
              <a:t>: </a:t>
            </a:r>
            <a:r>
              <a:rPr lang="pt-BR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a forma de transferência dependerá da forma como foi proferida a sentença, ou seja poderá ocorrer na modalidade 90 ou não.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rgbClr val="0000FF"/>
              </a:solidFill>
              <a:latin typeface="Century Gothic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650" y="1720850"/>
            <a:ext cx="8104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-1285916" y="520700"/>
          <a:ext cx="12025336" cy="4132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Título 1"/>
          <p:cNvSpPr>
            <a:spLocks noGrp="1"/>
          </p:cNvSpPr>
          <p:nvPr>
            <p:ph type="title"/>
          </p:nvPr>
        </p:nvSpPr>
        <p:spPr>
          <a:xfrm>
            <a:off x="571500" y="1350963"/>
            <a:ext cx="3071813" cy="925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rgbClr val="C00000"/>
                </a:solidFill>
              </a:rPr>
              <a:t>QUEM FAZ?</a:t>
            </a:r>
          </a:p>
        </p:txBody>
      </p:sp>
      <p:sp>
        <p:nvSpPr>
          <p:cNvPr id="4100" name="CaixaDeTexto 4"/>
          <p:cNvSpPr txBox="1">
            <a:spLocks noChangeArrowheads="1"/>
          </p:cNvSpPr>
          <p:nvPr/>
        </p:nvSpPr>
        <p:spPr bwMode="auto">
          <a:xfrm>
            <a:off x="6317878" y="1252538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b="1" dirty="0"/>
              <a:t>GOVERNADOR</a:t>
            </a:r>
          </a:p>
        </p:txBody>
      </p:sp>
      <p:sp>
        <p:nvSpPr>
          <p:cNvPr id="8" name="Elipse 7"/>
          <p:cNvSpPr/>
          <p:nvPr/>
        </p:nvSpPr>
        <p:spPr>
          <a:xfrm>
            <a:off x="2987824" y="4775671"/>
            <a:ext cx="3384376" cy="13176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104" name="CaixaDeTexto 10"/>
          <p:cNvSpPr txBox="1">
            <a:spLocks noChangeArrowheads="1"/>
          </p:cNvSpPr>
          <p:nvPr/>
        </p:nvSpPr>
        <p:spPr bwMode="auto">
          <a:xfrm>
            <a:off x="3707904" y="4943128"/>
            <a:ext cx="1944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b="1" dirty="0"/>
              <a:t>Unidades Orçamentárias</a:t>
            </a:r>
          </a:p>
        </p:txBody>
      </p:sp>
      <p:sp>
        <p:nvSpPr>
          <p:cNvPr id="56" name="Seta para a direita 55"/>
          <p:cNvSpPr/>
          <p:nvPr/>
        </p:nvSpPr>
        <p:spPr>
          <a:xfrm>
            <a:off x="5833467" y="1185863"/>
            <a:ext cx="466725" cy="220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57" name="Seta para a esquerda 56"/>
          <p:cNvSpPr/>
          <p:nvPr/>
        </p:nvSpPr>
        <p:spPr>
          <a:xfrm>
            <a:off x="5796136" y="1452563"/>
            <a:ext cx="466725" cy="169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27" name="Conector reto 26"/>
          <p:cNvCxnSpPr/>
          <p:nvPr/>
        </p:nvCxnSpPr>
        <p:spPr>
          <a:xfrm>
            <a:off x="7235825" y="5322888"/>
            <a:ext cx="0" cy="4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" y="-27384"/>
            <a:ext cx="9144000" cy="8096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3200" dirty="0" smtClean="0">
                <a:solidFill>
                  <a:srgbClr val="666633"/>
                </a:solidFill>
                <a:latin typeface="Arial" charset="0"/>
              </a:rPr>
              <a:t>                       </a:t>
            </a:r>
            <a:r>
              <a:rPr lang="pt-BR" altLang="pt-BR" sz="2800" b="1" dirty="0" smtClean="0">
                <a:solidFill>
                  <a:srgbClr val="666633"/>
                </a:solidFill>
                <a:latin typeface="Arial" charset="0"/>
              </a:rPr>
              <a:t>AGENTES ENVOLVIDOS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4716016" y="4293096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4000" b="1" dirty="0" smtClean="0">
                <a:solidFill>
                  <a:srgbClr val="666633"/>
                </a:solidFill>
              </a:rPr>
              <a:t>SENTENÇAS JUDICIAIS</a:t>
            </a:r>
            <a:endParaRPr lang="pt-BR" altLang="pt-BR" sz="4000" b="1" dirty="0">
              <a:solidFill>
                <a:srgbClr val="666633"/>
              </a:solidFill>
              <a:latin typeface="Calibri" pitchFamily="34" charset="0"/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Espaço Reservado para Conteúdo 2"/>
          <p:cNvSpPr txBox="1">
            <a:spLocks/>
          </p:cNvSpPr>
          <p:nvPr/>
        </p:nvSpPr>
        <p:spPr bwMode="auto">
          <a:xfrm>
            <a:off x="251520" y="1556792"/>
            <a:ext cx="8784976" cy="482453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000FF"/>
                </a:solidFill>
              </a:rPr>
              <a:t>SENTENÇAS JUDICIAIS: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Sentenças Judiciais das </a:t>
            </a:r>
            <a:r>
              <a:rPr lang="pt-BR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Empresas Públicas e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Sociedades de Economia Mista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 nas </a:t>
            </a:r>
            <a:r>
              <a:rPr lang="pt-BR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UO’s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responsáveis pelos débitos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rgbClr val="0000FF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rgbClr val="0000FF"/>
                </a:solidFill>
              </a:rPr>
              <a:t>Requisições de Pequeno Valor – RPV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Administração Direta = SEF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Autarquias e Fundações = na própria UO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650" y="1720850"/>
            <a:ext cx="810418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b="1" dirty="0">
                <a:solidFill>
                  <a:srgbClr val="666633"/>
                </a:solidFill>
                <a:latin typeface="Calibri" panose="020F0502020204030204" pitchFamily="34" charset="0"/>
              </a:rPr>
              <a:t>OPERAÇÕES DE CRÉDITO</a:t>
            </a: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52" name="Retângulo 1"/>
          <p:cNvSpPr>
            <a:spLocks noChangeArrowheads="1"/>
          </p:cNvSpPr>
          <p:nvPr/>
        </p:nvSpPr>
        <p:spPr bwMode="auto">
          <a:xfrm>
            <a:off x="323850" y="1720850"/>
            <a:ext cx="8535988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As receitas e despesas de operações de crédito terão como base as informações da SEF, SEPLAN (SUCAP) e CACI, podendo sofrer cortes ou alterações em função da política de Governo. </a:t>
            </a:r>
            <a:endParaRPr lang="pt-BR" alt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ORIENTAÇÃO DO MIP -  MANUAL DE INSTRUÇÃO DE PLEITOS - STN</a:t>
            </a: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b="1" dirty="0" smtClean="0">
                <a:solidFill>
                  <a:srgbClr val="666633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PUBLICIDADE E PROPAGANDA</a:t>
            </a:r>
            <a:endParaRPr lang="pt-BR" sz="4000" dirty="0">
              <a:solidFill>
                <a:srgbClr val="666633"/>
              </a:solidFill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6" name="Retângulo 2"/>
          <p:cNvSpPr>
            <a:spLocks noChangeArrowheads="1"/>
          </p:cNvSpPr>
          <p:nvPr/>
        </p:nvSpPr>
        <p:spPr bwMode="auto">
          <a:xfrm>
            <a:off x="377825" y="2276475"/>
            <a:ext cx="8391525" cy="252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" indent="14288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Evitar a </a:t>
            </a: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realização de despesas com publicidade e propaganda fora da ação 8505, utilizando-se do </a:t>
            </a:r>
            <a:r>
              <a:rPr lang="pt-BR" altLang="pt-B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subelemento</a:t>
            </a: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88. </a:t>
            </a:r>
          </a:p>
          <a:p>
            <a:pPr marL="95250" eaLnBrk="0" hangingPunct="0">
              <a:spcBef>
                <a:spcPct val="20000"/>
              </a:spcBef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Decisão do TCDF: 1589/2014</a:t>
            </a:r>
          </a:p>
          <a:p>
            <a:pPr marL="95250" indent="14288" eaLnBrk="0" hangingPunct="0">
              <a:spcBef>
                <a:spcPct val="20000"/>
              </a:spcBef>
              <a:buFont typeface="Arial" charset="0"/>
              <a:buChar char="•"/>
            </a:pP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95250" indent="14288" eaLnBrk="0" hangingPunct="0">
              <a:spcBef>
                <a:spcPct val="20000"/>
              </a:spcBef>
              <a:buFont typeface="Arial" charset="0"/>
              <a:buChar char="•"/>
            </a:pP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0266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b="1" dirty="0">
                <a:solidFill>
                  <a:srgbClr val="666633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MANUTENÇÃO</a:t>
            </a:r>
            <a:endParaRPr lang="pt-BR" sz="4000" dirty="0">
              <a:solidFill>
                <a:srgbClr val="666633"/>
              </a:solidFill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6" name="Retângulo 2"/>
          <p:cNvSpPr>
            <a:spLocks noChangeArrowheads="1"/>
          </p:cNvSpPr>
          <p:nvPr/>
        </p:nvSpPr>
        <p:spPr bwMode="auto">
          <a:xfrm>
            <a:off x="377825" y="2276475"/>
            <a:ext cx="8391525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" indent="14288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Evitar a utilização da ação </a:t>
            </a:r>
            <a:r>
              <a:rPr lang="pt-BR" alt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Manutenção de Serviços Administrativos Gerais </a:t>
            </a: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para qualquer finalidade. </a:t>
            </a:r>
            <a:endParaRPr lang="pt-BR" alt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438150" indent="-342900" eaLnBrk="0" hangingPunct="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Grupo de trabalho para elaborar plano de conservação do patrimônio público, as  </a:t>
            </a: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5400" b="1" dirty="0" smtClean="0">
                <a:solidFill>
                  <a:srgbClr val="666633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INFORMÁTICA</a:t>
            </a:r>
            <a:endParaRPr lang="pt-BR" sz="2800" dirty="0">
              <a:solidFill>
                <a:srgbClr val="666633"/>
              </a:solidFill>
            </a:endParaRPr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0" y="1196975"/>
            <a:ext cx="9144000" cy="36513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1588" y="6848872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525344"/>
            <a:ext cx="9144000" cy="3600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6" name="Retângulo 2"/>
          <p:cNvSpPr>
            <a:spLocks noChangeArrowheads="1"/>
          </p:cNvSpPr>
          <p:nvPr/>
        </p:nvSpPr>
        <p:spPr bwMode="auto">
          <a:xfrm>
            <a:off x="377825" y="2276475"/>
            <a:ext cx="8391525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" indent="14288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 </a:t>
            </a: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aquisição ou desenvolvimento de softwares, por serem considerados investimentos, utiliza-se a natureza </a:t>
            </a:r>
            <a:r>
              <a:rPr lang="pt-BR" alt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4.4.90.39.</a:t>
            </a:r>
            <a:r>
              <a:rPr lang="pt-BR" alt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 </a:t>
            </a:r>
            <a:endParaRPr lang="pt-BR" alt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marL="438150" indent="-342900" eaLnBrk="0" hangingPunct="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t-BR" alt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Orientação do MCASP – Manual de Contabilidade Aplicada ao Setor Público - STN</a:t>
            </a: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81847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QUANTITATIVO DE UO’S</a:t>
            </a:r>
          </a:p>
          <a:p>
            <a:pPr algn="ctr">
              <a:defRPr/>
            </a:pPr>
            <a:endParaRPr lang="pt-BR" sz="36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7695414"/>
              </p:ext>
            </p:extLst>
          </p:nvPr>
        </p:nvGraphicFramePr>
        <p:xfrm>
          <a:off x="136971" y="1052732"/>
          <a:ext cx="8899525" cy="5184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7473"/>
                <a:gridCol w="1108113"/>
                <a:gridCol w="1263939"/>
              </a:tblGrid>
              <a:tr h="518513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u="none" strike="noStrike" dirty="0">
                          <a:effectLst/>
                        </a:rPr>
                        <a:t>UNIDADES ORÇAMENTÁRIAS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u="none" strike="noStrike" dirty="0" smtClean="0">
                          <a:effectLst/>
                        </a:rPr>
                        <a:t>2013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200" u="none" strike="noStrike" dirty="0" smtClean="0">
                          <a:effectLst/>
                        </a:rPr>
                        <a:t>2014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Secretaria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 smtClean="0">
                          <a:effectLst/>
                        </a:rPr>
                        <a:t>27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29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Fundo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33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35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Empresa Estatal Dependente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Empresa Estatal não Dependente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14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17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Fundação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796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>
                          <a:effectLst/>
                        </a:rPr>
                        <a:t>Região Administrativa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31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31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>
                          <a:effectLst/>
                        </a:rPr>
                        <a:t>Agência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smtClean="0">
                          <a:effectLst/>
                        </a:rPr>
                        <a:t>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400" u="none" strike="noStrike" dirty="0" smtClean="0">
                          <a:effectLst/>
                        </a:rPr>
                        <a:t>Outras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19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85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TOTAL</a:t>
                      </a:r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 smtClean="0">
                          <a:effectLst/>
                        </a:rPr>
                        <a:t>138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2400" u="none" strike="noStrike" dirty="0">
                          <a:effectLst/>
                        </a:rPr>
                        <a:t>146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PANORAMA DA REGIONALIZAÇÃO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0487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50825" y="1268761"/>
          <a:ext cx="8569324" cy="4773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4836"/>
                <a:gridCol w="1245127"/>
                <a:gridCol w="1171884"/>
                <a:gridCol w="1011136"/>
                <a:gridCol w="1296249"/>
                <a:gridCol w="915294"/>
                <a:gridCol w="1244798"/>
              </a:tblGrid>
              <a:tr h="7393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</a:rPr>
                        <a:t>CÓDIGO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PART.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</a:rPr>
                        <a:t>2013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PART.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</a:rPr>
                        <a:t>2014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PART.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5" marB="0" anchor="ctr">
                    <a:solidFill>
                      <a:srgbClr val="CCCC00"/>
                    </a:solidFill>
                  </a:tcPr>
                </a:tc>
              </a:tr>
              <a:tr h="1567476">
                <a:tc>
                  <a:txBody>
                    <a:bodyPr/>
                    <a:lstStyle/>
                    <a:p>
                      <a:pPr algn="ctr" fontAlgn="b"/>
                      <a:endParaRPr lang="pt-BR" sz="24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pt-BR" sz="24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1.266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endParaRPr lang="pt-BR" sz="24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pt-BR" sz="24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t-BR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1.384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endParaRPr lang="pt-BR" sz="2400" b="1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t-BR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  <a:r>
                        <a:rPr lang="pt-BR" sz="24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t-BR" sz="2400" b="1" dirty="0" smtClean="0">
                          <a:latin typeface="Calibri" panose="020F0502020204030204" pitchFamily="34" charset="0"/>
                        </a:rPr>
                        <a:t>1.190</a:t>
                      </a:r>
                      <a:endParaRPr lang="pt-BR" sz="2400" b="1" dirty="0"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b="1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t-BR" sz="2400" b="1" dirty="0" smtClean="0">
                          <a:latin typeface="Calibri" panose="020F0502020204030204" pitchFamily="34" charset="0"/>
                        </a:rPr>
                        <a:t>45%</a:t>
                      </a:r>
                      <a:endParaRPr lang="pt-BR" sz="2400" b="1" dirty="0"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332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OUTRAS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1.931                 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61%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59%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Calibri" panose="020F0502020204030204" pitchFamily="34" charset="0"/>
                        </a:rPr>
                        <a:t>1.486</a:t>
                      </a:r>
                      <a:endParaRPr lang="pt-BR" sz="2400" b="1" dirty="0"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Calibri" panose="020F0502020204030204" pitchFamily="34" charset="0"/>
                        </a:rPr>
                        <a:t>56%</a:t>
                      </a:r>
                      <a:endParaRPr lang="pt-BR" sz="2400" b="1" dirty="0"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3321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3.197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3.311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endParaRPr lang="pt-BR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Calibri" panose="020F0502020204030204" pitchFamily="34" charset="0"/>
                        </a:rPr>
                        <a:t>2.676</a:t>
                      </a:r>
                      <a:endParaRPr lang="pt-BR" sz="2400" b="1" dirty="0"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79512" y="6156012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</a:rPr>
              <a:t>É a identificação da Região Administrativa na qual o gasto está sendo realizado.</a:t>
            </a:r>
            <a:endParaRPr lang="pt-BR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PRECEDÊNCIA NA ALOCAÇÃO DOS RECURSOS</a:t>
            </a: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252413" y="981075"/>
            <a:ext cx="8640067" cy="280796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Despesas Obrigatórias Constitucionais ou Legais;</a:t>
            </a: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Projetos em Andamento;</a:t>
            </a: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Despesas de Conservação do Patrimônio Público;</a:t>
            </a: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Metas e Prioridades da LDO;</a:t>
            </a: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Limites Mínimos de Educação, Saúde, FAP e FAC; Fundo da Criança e do Adolescente</a:t>
            </a:r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0" y="4077072"/>
            <a:ext cx="9107488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52413" y="410931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GARANTIA </a:t>
            </a: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RECURSOS</a:t>
            </a: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 bwMode="auto">
          <a:xfrm>
            <a:off x="179512" y="4797152"/>
            <a:ext cx="8712968" cy="20882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Orçamento Participativo; </a:t>
            </a:r>
          </a:p>
          <a:p>
            <a:pPr marL="365760" indent="-256032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Contrapartidas de Contratos e Convênios;</a:t>
            </a:r>
          </a:p>
          <a:p>
            <a:pPr marL="365760" indent="-256032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Despesas com Idosos;</a:t>
            </a:r>
            <a:endParaRPr lang="pt-BR" b="1" dirty="0" smtClean="0">
              <a:solidFill>
                <a:schemeClr val="tx1"/>
              </a:solidFill>
            </a:endParaRPr>
          </a:p>
          <a:p>
            <a:pPr marL="365760" indent="-256032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 marL="365760" indent="-256032" algn="l" eaLnBrk="1" fontAlgn="auto" hangingPunct="1">
              <a:spcAft>
                <a:spcPts val="0"/>
              </a:spcAft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365125" indent="-255588"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fontAlgn="b">
              <a:buFont typeface="Courier New" pitchFamily="49" charset="0"/>
              <a:buNone/>
              <a:defRPr/>
            </a:pPr>
            <a:r>
              <a:rPr lang="pt-BR" sz="2800" b="1" dirty="0">
                <a:solidFill>
                  <a:srgbClr val="666633"/>
                </a:solidFill>
                <a:cs typeface="Arial" charset="0"/>
              </a:rPr>
              <a:t>PARTICIPAÇÃO DAS VINCULAÇÕES NA </a:t>
            </a:r>
            <a:r>
              <a:rPr lang="pt-BR" sz="2800" b="1" dirty="0" smtClean="0">
                <a:solidFill>
                  <a:srgbClr val="666633"/>
                </a:solidFill>
                <a:cs typeface="Arial" charset="0"/>
              </a:rPr>
              <a:t>RECEITA</a:t>
            </a:r>
          </a:p>
          <a:p>
            <a:pPr marL="457200" lvl="1" indent="0" algn="ctr" fontAlgn="b">
              <a:buFont typeface="Courier New" pitchFamily="49" charset="0"/>
              <a:buNone/>
              <a:defRPr/>
            </a:pPr>
            <a:r>
              <a:rPr lang="pt-BR" sz="2000" b="1" dirty="0" smtClean="0">
                <a:solidFill>
                  <a:srgbClr val="666633"/>
                </a:solidFill>
                <a:cs typeface="Arial" charset="0"/>
              </a:rPr>
              <a:t> (dados preliminares)</a:t>
            </a:r>
            <a:endParaRPr lang="pt-BR" sz="2000" b="1" dirty="0">
              <a:solidFill>
                <a:srgbClr val="666633"/>
              </a:solidFill>
              <a:latin typeface="Calibri"/>
              <a:cs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4869381"/>
              </p:ext>
            </p:extLst>
          </p:nvPr>
        </p:nvGraphicFramePr>
        <p:xfrm>
          <a:off x="179513" y="1340768"/>
          <a:ext cx="8784976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8377"/>
                <a:gridCol w="2630374"/>
                <a:gridCol w="2016225"/>
              </a:tblGrid>
              <a:tr h="7245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 2105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 smtClean="0">
                          <a:effectLst/>
                        </a:rPr>
                        <a:t>(</a:t>
                      </a:r>
                      <a:r>
                        <a:rPr lang="pt-BR" sz="2400" b="1" u="none" strike="noStrike" dirty="0">
                          <a:effectLst/>
                        </a:rPr>
                        <a:t>base PLDO/2015)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b="1" u="none" strike="noStrike" dirty="0" smtClean="0">
                          <a:effectLst/>
                        </a:rPr>
                        <a:t>23.178.450.578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59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smtClean="0">
                          <a:effectLst/>
                        </a:rPr>
                        <a:t>EDUCAÇÃO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smtClean="0">
                          <a:effectLst/>
                        </a:rPr>
                        <a:t>25</a:t>
                      </a:r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     </a:t>
                      </a:r>
                      <a:r>
                        <a:rPr lang="pt-BR" sz="2000" b="1" u="none" strike="noStrike" dirty="0" smtClean="0">
                          <a:effectLst/>
                        </a:rPr>
                        <a:t>3.779.776.224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68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SAÚDE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>
                          <a:effectLst/>
                        </a:rPr>
                        <a:t>15 e 12% 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       </a:t>
                      </a:r>
                      <a:r>
                        <a:rPr lang="pt-BR" sz="2000" b="1" u="none" strike="noStrike" dirty="0" smtClean="0">
                          <a:effectLst/>
                        </a:rPr>
                        <a:t>1.972.045.152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92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FAP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0,5% da RCL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154.590.480 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3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FAC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0,3% da RCL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            </a:t>
                      </a:r>
                      <a:r>
                        <a:rPr lang="pt-BR" sz="2000" b="1" u="none" strike="noStrike" dirty="0" smtClean="0">
                          <a:effectLst/>
                        </a:rPr>
                        <a:t>57.971.430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031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RESERVA DE CONTINGENCIA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3% da RCL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         </a:t>
                      </a:r>
                      <a:r>
                        <a:rPr lang="pt-BR" sz="2000" b="1" u="none" strike="noStrike" dirty="0" smtClean="0">
                          <a:effectLst/>
                        </a:rPr>
                        <a:t>579.714.301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329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FUNDO</a:t>
                      </a:r>
                      <a:r>
                        <a:rPr lang="pt-BR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CRIANÇA E DO ADOLESCNETE</a:t>
                      </a:r>
                      <a:endParaRPr lang="pt-BR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0,3%   da RECEITA TRIBUTÁRIA LÍQUIDA</a:t>
                      </a:r>
                      <a:endParaRPr lang="pt-BR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pt-BR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pt-BR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42.681.244 </a:t>
                      </a:r>
                      <a:endParaRPr lang="pt-BR" sz="20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25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PRECATÓRIOS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1,5% da RCL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1" u="none" strike="noStrike" dirty="0">
                          <a:effectLst/>
                        </a:rPr>
                        <a:t>         </a:t>
                      </a:r>
                      <a:r>
                        <a:rPr lang="pt-BR" sz="2000" b="1" u="none" strike="noStrike" dirty="0" smtClean="0">
                          <a:effectLst/>
                        </a:rPr>
                        <a:t>289.857.151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8" marR="9528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77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 smtClean="0">
                          <a:effectLst/>
                        </a:rPr>
                        <a:t>TOTAL </a:t>
                      </a:r>
                      <a:r>
                        <a:rPr lang="pt-BR" sz="2000" b="1" u="none" strike="noStrike" dirty="0">
                          <a:effectLst/>
                        </a:rPr>
                        <a:t>DA  RECEITA VINCULADA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8" marR="9528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6.876.635.981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1905929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METODOLOGIA DE DEFINIÇÃO DOS TETOS ORÇAMENTÁRIOS</a:t>
            </a:r>
          </a:p>
          <a:p>
            <a:pPr algn="ctr">
              <a:defRPr/>
            </a:pPr>
            <a:endParaRPr lang="pt-BR" sz="24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1124744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Série histórica da despesa realizada (2012-2014);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Levantamento do custo anual das despesas:</a:t>
            </a:r>
          </a:p>
          <a:p>
            <a:r>
              <a:rPr lang="pt-BR" sz="2000" dirty="0"/>
              <a:t>   </a:t>
            </a:r>
            <a:r>
              <a:rPr lang="pt-BR" sz="2000" dirty="0" smtClean="0"/>
              <a:t>  - </a:t>
            </a:r>
            <a:r>
              <a:rPr lang="pt-BR" sz="2000" dirty="0"/>
              <a:t>Pessoal</a:t>
            </a:r>
          </a:p>
          <a:p>
            <a:r>
              <a:rPr lang="pt-BR" sz="2000" dirty="0"/>
              <a:t>     </a:t>
            </a:r>
            <a:r>
              <a:rPr lang="pt-BR" sz="2000" dirty="0" smtClean="0"/>
              <a:t>- </a:t>
            </a:r>
            <a:r>
              <a:rPr lang="pt-BR" sz="2000" dirty="0"/>
              <a:t>Precatórios</a:t>
            </a:r>
          </a:p>
          <a:p>
            <a:r>
              <a:rPr lang="pt-BR" sz="2000" dirty="0"/>
              <a:t>     </a:t>
            </a:r>
            <a:r>
              <a:rPr lang="pt-BR" sz="2000" dirty="0" smtClean="0"/>
              <a:t>- </a:t>
            </a:r>
            <a:r>
              <a:rPr lang="pt-BR" sz="2000" dirty="0"/>
              <a:t>Demais Despesas Obrigatórias de Caráter Continuado</a:t>
            </a:r>
          </a:p>
          <a:p>
            <a:r>
              <a:rPr lang="pt-BR" sz="2000" dirty="0"/>
              <a:t>     </a:t>
            </a:r>
            <a:r>
              <a:rPr lang="pt-BR" sz="2000" dirty="0" smtClean="0"/>
              <a:t>- </a:t>
            </a:r>
            <a:r>
              <a:rPr lang="pt-BR" sz="2000" dirty="0"/>
              <a:t>Dívida (juros e amortização)</a:t>
            </a:r>
          </a:p>
          <a:p>
            <a:r>
              <a:rPr lang="pt-BR" sz="2000" dirty="0"/>
              <a:t>    </a:t>
            </a:r>
            <a:r>
              <a:rPr lang="pt-BR" sz="2000" dirty="0" smtClean="0"/>
              <a:t> - </a:t>
            </a:r>
            <a:r>
              <a:rPr lang="pt-BR" sz="2000" dirty="0"/>
              <a:t>PASEP </a:t>
            </a:r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  - </a:t>
            </a:r>
            <a:r>
              <a:rPr lang="pt-BR" sz="2000" dirty="0"/>
              <a:t>Manutenção dos Serviços </a:t>
            </a:r>
            <a:r>
              <a:rPr lang="pt-BR" sz="2000" dirty="0" smtClean="0"/>
              <a:t>Gerais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- </a:t>
            </a:r>
            <a:r>
              <a:rPr lang="pt-BR" sz="2000" dirty="0"/>
              <a:t>Concessão de </a:t>
            </a:r>
            <a:r>
              <a:rPr lang="pt-BR" sz="2000" dirty="0" smtClean="0"/>
              <a:t>Benefícios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- </a:t>
            </a:r>
            <a:r>
              <a:rPr lang="pt-BR" sz="2000" dirty="0"/>
              <a:t>Ressarcimento, Indenizações, </a:t>
            </a:r>
            <a:r>
              <a:rPr lang="pt-BR" sz="2000" dirty="0" smtClean="0"/>
              <a:t>Restituições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- </a:t>
            </a:r>
            <a:r>
              <a:rPr lang="pt-BR" sz="2000" dirty="0"/>
              <a:t>Despesas </a:t>
            </a:r>
            <a:r>
              <a:rPr lang="pt-BR" sz="2000" dirty="0" smtClean="0"/>
              <a:t>Relevantes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- </a:t>
            </a:r>
            <a:r>
              <a:rPr lang="pt-BR" sz="2000" dirty="0"/>
              <a:t>PEDF (Casa Civil</a:t>
            </a:r>
            <a:r>
              <a:rPr lang="pt-BR" sz="2000" dirty="0" smtClean="0"/>
              <a:t>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Conservação do Patrimônio Público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Projetos em Andamento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Prioridades de LDO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Análise das peculiaridades, interferências, </a:t>
            </a:r>
            <a:r>
              <a:rPr lang="pt-BR" sz="2000" dirty="0" err="1"/>
              <a:t>etc</a:t>
            </a:r>
            <a:endParaRPr lang="pt-BR" sz="20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t-BR" sz="2000" dirty="0"/>
              <a:t>Participação do Custo de cada UO no orçamento total (exercício anterior</a:t>
            </a:r>
            <a:r>
              <a:rPr lang="pt-BR" sz="2000" dirty="0" smtClean="0"/>
              <a:t>)</a:t>
            </a:r>
            <a:endParaRPr lang="pt-BR" sz="2000" dirty="0"/>
          </a:p>
          <a:p>
            <a:endParaRPr lang="pt-BR" sz="20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-11113" y="-77788"/>
            <a:ext cx="9144001" cy="11969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4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889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MÓDULOS DO PLOA</a:t>
            </a:r>
          </a:p>
        </p:txBody>
      </p:sp>
      <p:sp>
        <p:nvSpPr>
          <p:cNvPr id="615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9" name="Espaço Reservado para Conteúdo 2"/>
          <p:cNvSpPr txBox="1">
            <a:spLocks/>
          </p:cNvSpPr>
          <p:nvPr/>
        </p:nvSpPr>
        <p:spPr bwMode="auto">
          <a:xfrm>
            <a:off x="428625" y="5229225"/>
            <a:ext cx="8229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pt-BR" altLang="pt-BR" sz="2400" b="1">
                <a:solidFill>
                  <a:srgbClr val="898989"/>
                </a:solidFill>
                <a:latin typeface="Century Gothic" pitchFamily="34" charset="0"/>
              </a:rPr>
              <a:t>Período de Elaboração 04/04 a 15/09</a:t>
            </a:r>
          </a:p>
        </p:txBody>
      </p:sp>
      <p:pic>
        <p:nvPicPr>
          <p:cNvPr id="12" name="Picture 4" descr="C:\Users\tiago.barbosa\Pictures\livro 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" contrast="3000"/>
          </a:blip>
          <a:srcRect/>
          <a:stretch>
            <a:fillRect/>
          </a:stretch>
        </p:blipFill>
        <p:spPr bwMode="auto">
          <a:xfrm>
            <a:off x="1835696" y="1643052"/>
            <a:ext cx="1656471" cy="3370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C:\Users\tiago.barbosa\Pictures\livro 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60348" y="2351905"/>
            <a:ext cx="1343700" cy="254076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14" name="Picture 3" descr="C:\Users\tiago.barbosa\Pictures\livro 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02945" y="2351906"/>
            <a:ext cx="1285279" cy="24373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5133" name="Picture 6" descr="C:\Users\tiago.barbosa\Pictures\livro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163" y="2379663"/>
            <a:ext cx="1228725" cy="2513012"/>
          </a:xfrm>
          <a:prstGeom prst="rect">
            <a:avLst/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tiago.barbosa\Pictures\livro 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9204" y="2492896"/>
            <a:ext cx="1285279" cy="2098819"/>
          </a:xfrm>
          <a:prstGeom prst="rect">
            <a:avLst/>
          </a:prstGeom>
          <a:noFill/>
        </p:spPr>
      </p:pic>
      <p:sp>
        <p:nvSpPr>
          <p:cNvPr id="17" name="CaixaDeTexto 16"/>
          <p:cNvSpPr txBox="1"/>
          <p:nvPr/>
        </p:nvSpPr>
        <p:spPr>
          <a:xfrm>
            <a:off x="2550076" y="2285992"/>
            <a:ext cx="800219" cy="178595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rgbClr val="002060"/>
                </a:solidFill>
                <a:latin typeface="+mn-lt"/>
                <a:cs typeface="+mn-cs"/>
              </a:rPr>
              <a:t>PLOA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211960" y="2794608"/>
            <a:ext cx="615553" cy="17145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latin typeface="Arial" pitchFamily="34" charset="0"/>
                <a:cs typeface="Arial" pitchFamily="34" charset="0"/>
              </a:rPr>
              <a:t>Demonst.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dirty="0">
                <a:latin typeface="Arial" pitchFamily="34" charset="0"/>
                <a:cs typeface="Arial" pitchFamily="34" charset="0"/>
              </a:rPr>
              <a:t>Complementares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813167" y="3100511"/>
            <a:ext cx="677108" cy="10715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QDD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Fisc/Seg.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071541" y="3143250"/>
            <a:ext cx="430887" cy="120908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Mensagem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7489702" y="2969031"/>
            <a:ext cx="738664" cy="1557519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QDD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  <a:cs typeface="+mn-cs"/>
              </a:rPr>
              <a:t>Investimento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1"/>
            <a:ext cx="9144000" cy="10527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3600" b="1" dirty="0">
                <a:solidFill>
                  <a:srgbClr val="666633"/>
                </a:solidFill>
              </a:rPr>
              <a:t>ORÇAMENTO </a:t>
            </a:r>
            <a:r>
              <a:rPr lang="pt-BR" sz="3600" b="1" dirty="0" smtClean="0">
                <a:solidFill>
                  <a:srgbClr val="666633"/>
                </a:solidFill>
              </a:rPr>
              <a:t>PARTICIPATIVO</a:t>
            </a:r>
            <a:endParaRPr lang="pt-BR" sz="3600" dirty="0">
              <a:solidFill>
                <a:srgbClr val="666633"/>
              </a:solidFill>
            </a:endParaRPr>
          </a:p>
        </p:txBody>
      </p:sp>
      <p:sp>
        <p:nvSpPr>
          <p:cNvPr id="21511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800" name="Retângulo 1"/>
          <p:cNvSpPr>
            <a:spLocks noChangeArrowheads="1"/>
          </p:cNvSpPr>
          <p:nvPr/>
        </p:nvSpPr>
        <p:spPr bwMode="auto">
          <a:xfrm>
            <a:off x="539552" y="1989138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algn="just">
              <a:buFont typeface="Arial" charset="0"/>
              <a:buNone/>
            </a:pPr>
            <a:r>
              <a:rPr lang="pt-BR" altLang="pt-BR" sz="2800" dirty="0" smtClean="0"/>
              <a:t>Levantamento do que não foi atendido e do que seja passível de atendimento. </a:t>
            </a:r>
          </a:p>
          <a:p>
            <a:pPr marL="177800" algn="just">
              <a:buFont typeface="Arial" charset="0"/>
              <a:buNone/>
            </a:pPr>
            <a:r>
              <a:rPr lang="pt-BR" altLang="pt-BR" sz="2800" dirty="0" smtClean="0"/>
              <a:t>Previsão de conclusão – agosto.</a:t>
            </a:r>
          </a:p>
          <a:p>
            <a:pPr marL="177800" algn="just">
              <a:buFont typeface="Arial" charset="0"/>
              <a:buNone/>
            </a:pPr>
            <a:r>
              <a:rPr lang="pt-BR" altLang="pt-BR" sz="2800" dirty="0" smtClean="0"/>
              <a:t>ANEXO </a:t>
            </a:r>
            <a:r>
              <a:rPr lang="pt-BR" altLang="pt-BR" sz="2800" dirty="0"/>
              <a:t>ESPECÍFICO.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3200" b="1" dirty="0" smtClean="0">
                <a:solidFill>
                  <a:srgbClr val="666633"/>
                </a:solidFill>
                <a:latin typeface="Arial" charset="0"/>
              </a:rPr>
              <a:t>Receitas</a:t>
            </a:r>
            <a:endParaRPr lang="pt-BR" altLang="pt-BR" sz="3200" b="1" i="1" dirty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 flipV="1">
            <a:off x="1588" y="6524625"/>
            <a:ext cx="9144000" cy="127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6" name="Rectangle 15"/>
          <p:cNvSpPr>
            <a:spLocks noChangeArrowheads="1"/>
          </p:cNvSpPr>
          <p:nvPr/>
        </p:nvSpPr>
        <p:spPr bwMode="auto">
          <a:xfrm>
            <a:off x="8859838" y="6453188"/>
            <a:ext cx="2841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pic>
        <p:nvPicPr>
          <p:cNvPr id="4096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1075"/>
            <a:ext cx="8964488" cy="568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-14288"/>
            <a:ext cx="9144000" cy="9810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800" b="1" dirty="0" smtClean="0">
                <a:solidFill>
                  <a:srgbClr val="666633"/>
                </a:solidFill>
                <a:latin typeface="Arial" charset="0"/>
              </a:rPr>
              <a:t>Despesas</a:t>
            </a:r>
            <a:endParaRPr lang="pt-BR" altLang="pt-BR" sz="2800" b="1" dirty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41988" name="Rectangle 18"/>
          <p:cNvSpPr>
            <a:spLocks noChangeArrowheads="1"/>
          </p:cNvSpPr>
          <p:nvPr/>
        </p:nvSpPr>
        <p:spPr bwMode="auto">
          <a:xfrm>
            <a:off x="20638" y="6840538"/>
            <a:ext cx="9144000" cy="34925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 flipV="1">
            <a:off x="0" y="6669360"/>
            <a:ext cx="9144000" cy="2160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92" name="Retângulo 1"/>
          <p:cNvSpPr>
            <a:spLocks noChangeArrowheads="1"/>
          </p:cNvSpPr>
          <p:nvPr/>
        </p:nvSpPr>
        <p:spPr bwMode="auto">
          <a:xfrm>
            <a:off x="0" y="6021388"/>
            <a:ext cx="6997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t"/>
            <a:r>
              <a:rPr lang="pt-BR" altLang="pt-BR">
                <a:solidFill>
                  <a:srgbClr val="000000"/>
                </a:solidFill>
                <a:latin typeface="Calibri" pitchFamily="34" charset="0"/>
              </a:rPr>
              <a:t>Obs: A Dotação Autorizada de fontes de Superávit em 2014 R$ 757.737</a:t>
            </a:r>
          </a:p>
        </p:txBody>
      </p:sp>
      <p:grpSp>
        <p:nvGrpSpPr>
          <p:cNvPr id="41995" name="Group 11"/>
          <p:cNvGrpSpPr>
            <a:grpSpLocks noChangeAspect="1"/>
          </p:cNvGrpSpPr>
          <p:nvPr/>
        </p:nvGrpSpPr>
        <p:grpSpPr bwMode="auto">
          <a:xfrm>
            <a:off x="96838" y="1069975"/>
            <a:ext cx="9348788" cy="4914899"/>
            <a:chOff x="61" y="674"/>
            <a:chExt cx="5889" cy="3096"/>
          </a:xfrm>
        </p:grpSpPr>
        <p:sp>
          <p:nvSpPr>
            <p:cNvPr id="4199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68" y="681"/>
              <a:ext cx="5552" cy="3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68" y="681"/>
              <a:ext cx="5534" cy="477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68" y="1151"/>
              <a:ext cx="5534" cy="939"/>
            </a:xfrm>
            <a:prstGeom prst="rect">
              <a:avLst/>
            </a:prstGeom>
            <a:solidFill>
              <a:srgbClr val="DEE7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68" y="2082"/>
              <a:ext cx="5534" cy="940"/>
            </a:xfrm>
            <a:prstGeom prst="rect">
              <a:avLst/>
            </a:prstGeom>
            <a:solidFill>
              <a:srgbClr val="EFF3E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68" y="3014"/>
              <a:ext cx="5534" cy="734"/>
            </a:xfrm>
            <a:prstGeom prst="rect">
              <a:avLst/>
            </a:prstGeom>
            <a:solidFill>
              <a:srgbClr val="DEE7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804" y="798"/>
              <a:ext cx="876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Despesas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1" name="Rectangle 17"/>
            <p:cNvSpPr>
              <a:spLocks noChangeArrowheads="1"/>
            </p:cNvSpPr>
            <p:nvPr/>
          </p:nvSpPr>
          <p:spPr bwMode="auto">
            <a:xfrm>
              <a:off x="2634" y="710"/>
              <a:ext cx="526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2013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2501" y="967"/>
              <a:ext cx="77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(Executado)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3748" y="710"/>
              <a:ext cx="1087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2014             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3524" y="967"/>
              <a:ext cx="9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(Lei + Créditos)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4863" y="710"/>
              <a:ext cx="1087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2015             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4561" y="967"/>
              <a:ext cx="112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(Estimativa PLDO)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96" y="1165"/>
              <a:ext cx="1500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Despesas Correntes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8" name="Rectangle 24"/>
            <p:cNvSpPr>
              <a:spLocks noChangeArrowheads="1"/>
            </p:cNvSpPr>
            <p:nvPr/>
          </p:nvSpPr>
          <p:spPr bwMode="auto">
            <a:xfrm>
              <a:off x="2543" y="1165"/>
              <a:ext cx="8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15.510.823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3657" y="1165"/>
              <a:ext cx="8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16.189.240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0" name="Rectangle 26"/>
            <p:cNvSpPr>
              <a:spLocks noChangeArrowheads="1"/>
            </p:cNvSpPr>
            <p:nvPr/>
          </p:nvSpPr>
          <p:spPr bwMode="auto">
            <a:xfrm>
              <a:off x="4772" y="1165"/>
              <a:ext cx="8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16.652.839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1" name="Rectangle 27"/>
            <p:cNvSpPr>
              <a:spLocks noChangeArrowheads="1"/>
            </p:cNvSpPr>
            <p:nvPr/>
          </p:nvSpPr>
          <p:spPr bwMode="auto">
            <a:xfrm>
              <a:off x="96" y="1407"/>
              <a:ext cx="206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Pessoal e Encargos Sociais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2" name="Rectangle 28"/>
            <p:cNvSpPr>
              <a:spLocks noChangeArrowheads="1"/>
            </p:cNvSpPr>
            <p:nvPr/>
          </p:nvSpPr>
          <p:spPr bwMode="auto">
            <a:xfrm>
              <a:off x="2627" y="1407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9.582.583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3" name="Rectangle 29"/>
            <p:cNvSpPr>
              <a:spLocks noChangeArrowheads="1"/>
            </p:cNvSpPr>
            <p:nvPr/>
          </p:nvSpPr>
          <p:spPr bwMode="auto">
            <a:xfrm>
              <a:off x="3657" y="1407"/>
              <a:ext cx="85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10.128.893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4" name="Rectangle 30"/>
            <p:cNvSpPr>
              <a:spLocks noChangeArrowheads="1"/>
            </p:cNvSpPr>
            <p:nvPr/>
          </p:nvSpPr>
          <p:spPr bwMode="auto">
            <a:xfrm>
              <a:off x="4772" y="1407"/>
              <a:ext cx="85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11.454.859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5" name="Rectangle 31"/>
            <p:cNvSpPr>
              <a:spLocks noChangeArrowheads="1"/>
            </p:cNvSpPr>
            <p:nvPr/>
          </p:nvSpPr>
          <p:spPr bwMode="auto">
            <a:xfrm>
              <a:off x="96" y="1635"/>
              <a:ext cx="208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Juros e Encargos da Dívida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6" name="Rectangle 32"/>
            <p:cNvSpPr>
              <a:spLocks noChangeArrowheads="1"/>
            </p:cNvSpPr>
            <p:nvPr/>
          </p:nvSpPr>
          <p:spPr bwMode="auto">
            <a:xfrm>
              <a:off x="2753" y="1635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160.576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7" name="Rectangle 33"/>
            <p:cNvSpPr>
              <a:spLocks noChangeArrowheads="1"/>
            </p:cNvSpPr>
            <p:nvPr/>
          </p:nvSpPr>
          <p:spPr bwMode="auto">
            <a:xfrm>
              <a:off x="3867" y="1635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150.927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8" name="Rectangle 34"/>
            <p:cNvSpPr>
              <a:spLocks noChangeArrowheads="1"/>
            </p:cNvSpPr>
            <p:nvPr/>
          </p:nvSpPr>
          <p:spPr bwMode="auto">
            <a:xfrm>
              <a:off x="4982" y="1635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187.868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9" name="Rectangle 35"/>
            <p:cNvSpPr>
              <a:spLocks noChangeArrowheads="1"/>
            </p:cNvSpPr>
            <p:nvPr/>
          </p:nvSpPr>
          <p:spPr bwMode="auto">
            <a:xfrm>
              <a:off x="96" y="1862"/>
              <a:ext cx="213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Outras Despesas Correntes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0" name="Rectangle 36"/>
            <p:cNvSpPr>
              <a:spLocks noChangeArrowheads="1"/>
            </p:cNvSpPr>
            <p:nvPr/>
          </p:nvSpPr>
          <p:spPr bwMode="auto">
            <a:xfrm>
              <a:off x="2627" y="1862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5.767.665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>
              <a:off x="3741" y="1862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5.909.420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>
              <a:off x="4856" y="1862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5.010.112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3" name="Rectangle 39"/>
            <p:cNvSpPr>
              <a:spLocks noChangeArrowheads="1"/>
            </p:cNvSpPr>
            <p:nvPr/>
          </p:nvSpPr>
          <p:spPr bwMode="auto">
            <a:xfrm>
              <a:off x="96" y="2097"/>
              <a:ext cx="151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Despesas de Capital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4" name="Rectangle 40"/>
            <p:cNvSpPr>
              <a:spLocks noChangeArrowheads="1"/>
            </p:cNvSpPr>
            <p:nvPr/>
          </p:nvSpPr>
          <p:spPr bwMode="auto">
            <a:xfrm>
              <a:off x="2627" y="2097"/>
              <a:ext cx="77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2.622.266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5" name="Rectangle 41"/>
            <p:cNvSpPr>
              <a:spLocks noChangeArrowheads="1"/>
            </p:cNvSpPr>
            <p:nvPr/>
          </p:nvSpPr>
          <p:spPr bwMode="auto">
            <a:xfrm>
              <a:off x="3741" y="2097"/>
              <a:ext cx="77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6.151.513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>
              <a:off x="4856" y="2097"/>
              <a:ext cx="77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5.886.728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7" name="Rectangle 43"/>
            <p:cNvSpPr>
              <a:spLocks noChangeArrowheads="1"/>
            </p:cNvSpPr>
            <p:nvPr/>
          </p:nvSpPr>
          <p:spPr bwMode="auto">
            <a:xfrm>
              <a:off x="96" y="2339"/>
              <a:ext cx="1248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Investimentos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8" name="Rectangle 44"/>
            <p:cNvSpPr>
              <a:spLocks noChangeArrowheads="1"/>
            </p:cNvSpPr>
            <p:nvPr/>
          </p:nvSpPr>
          <p:spPr bwMode="auto">
            <a:xfrm>
              <a:off x="2627" y="2339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2.180.610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9" name="Rectangle 45"/>
            <p:cNvSpPr>
              <a:spLocks noChangeArrowheads="1"/>
            </p:cNvSpPr>
            <p:nvPr/>
          </p:nvSpPr>
          <p:spPr bwMode="auto">
            <a:xfrm>
              <a:off x="3741" y="2339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5.724.337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0" name="Rectangle 46"/>
            <p:cNvSpPr>
              <a:spLocks noChangeArrowheads="1"/>
            </p:cNvSpPr>
            <p:nvPr/>
          </p:nvSpPr>
          <p:spPr bwMode="auto">
            <a:xfrm>
              <a:off x="4856" y="2339"/>
              <a:ext cx="771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5.436.122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1" name="Rectangle 47"/>
            <p:cNvSpPr>
              <a:spLocks noChangeArrowheads="1"/>
            </p:cNvSpPr>
            <p:nvPr/>
          </p:nvSpPr>
          <p:spPr bwMode="auto">
            <a:xfrm>
              <a:off x="96" y="2567"/>
              <a:ext cx="174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Inversões Financeiras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2" name="Rectangle 48"/>
            <p:cNvSpPr>
              <a:spLocks noChangeArrowheads="1"/>
            </p:cNvSpPr>
            <p:nvPr/>
          </p:nvSpPr>
          <p:spPr bwMode="auto">
            <a:xfrm>
              <a:off x="2753" y="2567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275.996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3" name="Rectangle 49"/>
            <p:cNvSpPr>
              <a:spLocks noChangeArrowheads="1"/>
            </p:cNvSpPr>
            <p:nvPr/>
          </p:nvSpPr>
          <p:spPr bwMode="auto">
            <a:xfrm>
              <a:off x="3867" y="2567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245.203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4" name="Rectangle 50"/>
            <p:cNvSpPr>
              <a:spLocks noChangeArrowheads="1"/>
            </p:cNvSpPr>
            <p:nvPr/>
          </p:nvSpPr>
          <p:spPr bwMode="auto">
            <a:xfrm>
              <a:off x="4982" y="2567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250.068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5" name="Rectangle 51"/>
            <p:cNvSpPr>
              <a:spLocks noChangeArrowheads="1"/>
            </p:cNvSpPr>
            <p:nvPr/>
          </p:nvSpPr>
          <p:spPr bwMode="auto">
            <a:xfrm>
              <a:off x="96" y="2794"/>
              <a:ext cx="181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Amortização da Dívida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6" name="Rectangle 52"/>
            <p:cNvSpPr>
              <a:spLocks noChangeArrowheads="1"/>
            </p:cNvSpPr>
            <p:nvPr/>
          </p:nvSpPr>
          <p:spPr bwMode="auto">
            <a:xfrm>
              <a:off x="2753" y="2794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165.660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7" name="Rectangle 53"/>
            <p:cNvSpPr>
              <a:spLocks noChangeArrowheads="1"/>
            </p:cNvSpPr>
            <p:nvPr/>
          </p:nvSpPr>
          <p:spPr bwMode="auto">
            <a:xfrm>
              <a:off x="3867" y="2794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181.973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8" name="Rectangle 54"/>
            <p:cNvSpPr>
              <a:spLocks noChangeArrowheads="1"/>
            </p:cNvSpPr>
            <p:nvPr/>
          </p:nvSpPr>
          <p:spPr bwMode="auto">
            <a:xfrm>
              <a:off x="4982" y="2794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200.538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9" name="Rectangle 55"/>
            <p:cNvSpPr>
              <a:spLocks noChangeArrowheads="1"/>
            </p:cNvSpPr>
            <p:nvPr/>
          </p:nvSpPr>
          <p:spPr bwMode="auto">
            <a:xfrm>
              <a:off x="96" y="3029"/>
              <a:ext cx="208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Reserva Orçamentária RPPS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0" name="Rectangle 56"/>
            <p:cNvSpPr>
              <a:spLocks noChangeArrowheads="1"/>
            </p:cNvSpPr>
            <p:nvPr/>
          </p:nvSpPr>
          <p:spPr bwMode="auto">
            <a:xfrm>
              <a:off x="3216" y="3029"/>
              <a:ext cx="17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1" name="Rectangle 57"/>
            <p:cNvSpPr>
              <a:spLocks noChangeArrowheads="1"/>
            </p:cNvSpPr>
            <p:nvPr/>
          </p:nvSpPr>
          <p:spPr bwMode="auto">
            <a:xfrm>
              <a:off x="3867" y="3029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443.689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2" name="Rectangle 58"/>
            <p:cNvSpPr>
              <a:spLocks noChangeArrowheads="1"/>
            </p:cNvSpPr>
            <p:nvPr/>
          </p:nvSpPr>
          <p:spPr bwMode="auto">
            <a:xfrm>
              <a:off x="4982" y="3029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445.645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3" name="Rectangle 59"/>
            <p:cNvSpPr>
              <a:spLocks noChangeArrowheads="1"/>
            </p:cNvSpPr>
            <p:nvPr/>
          </p:nvSpPr>
          <p:spPr bwMode="auto">
            <a:xfrm>
              <a:off x="96" y="3271"/>
              <a:ext cx="1844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Reserva de Contingência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4" name="Rectangle 60"/>
            <p:cNvSpPr>
              <a:spLocks noChangeArrowheads="1"/>
            </p:cNvSpPr>
            <p:nvPr/>
          </p:nvSpPr>
          <p:spPr bwMode="auto">
            <a:xfrm>
              <a:off x="3216" y="3271"/>
              <a:ext cx="17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5" name="Rectangle 61"/>
            <p:cNvSpPr>
              <a:spLocks noChangeArrowheads="1"/>
            </p:cNvSpPr>
            <p:nvPr/>
          </p:nvSpPr>
          <p:spPr bwMode="auto">
            <a:xfrm>
              <a:off x="3969" y="3271"/>
              <a:ext cx="49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11.000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6" name="Rectangle 62"/>
            <p:cNvSpPr>
              <a:spLocks noChangeArrowheads="1"/>
            </p:cNvSpPr>
            <p:nvPr/>
          </p:nvSpPr>
          <p:spPr bwMode="auto">
            <a:xfrm>
              <a:off x="4982" y="3271"/>
              <a:ext cx="6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193.238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7" name="Rectangle 63"/>
            <p:cNvSpPr>
              <a:spLocks noChangeArrowheads="1"/>
            </p:cNvSpPr>
            <p:nvPr/>
          </p:nvSpPr>
          <p:spPr bwMode="auto">
            <a:xfrm>
              <a:off x="874" y="3513"/>
              <a:ext cx="73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 O T A L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8" name="Rectangle 64"/>
            <p:cNvSpPr>
              <a:spLocks noChangeArrowheads="1"/>
            </p:cNvSpPr>
            <p:nvPr/>
          </p:nvSpPr>
          <p:spPr bwMode="auto">
            <a:xfrm>
              <a:off x="2543" y="3513"/>
              <a:ext cx="8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18.133.090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49" name="Rectangle 65"/>
            <p:cNvSpPr>
              <a:spLocks noChangeArrowheads="1"/>
            </p:cNvSpPr>
            <p:nvPr/>
          </p:nvSpPr>
          <p:spPr bwMode="auto">
            <a:xfrm>
              <a:off x="3657" y="3513"/>
              <a:ext cx="81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22.795.442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50" name="Rectangle 66"/>
            <p:cNvSpPr>
              <a:spLocks noChangeArrowheads="1"/>
            </p:cNvSpPr>
            <p:nvPr/>
          </p:nvSpPr>
          <p:spPr bwMode="auto">
            <a:xfrm>
              <a:off x="4772" y="3513"/>
              <a:ext cx="86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23.178.451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 flipV="1">
              <a:off x="68" y="6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2" name="Rectangle 68"/>
            <p:cNvSpPr>
              <a:spLocks noChangeArrowheads="1"/>
            </p:cNvSpPr>
            <p:nvPr/>
          </p:nvSpPr>
          <p:spPr bwMode="auto">
            <a:xfrm>
              <a:off x="68" y="67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 flipV="1">
              <a:off x="2269" y="6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4" name="Rectangle 70"/>
            <p:cNvSpPr>
              <a:spLocks noChangeArrowheads="1"/>
            </p:cNvSpPr>
            <p:nvPr/>
          </p:nvSpPr>
          <p:spPr bwMode="auto">
            <a:xfrm>
              <a:off x="2269" y="67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 flipV="1">
              <a:off x="3384" y="6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6" name="Rectangle 72"/>
            <p:cNvSpPr>
              <a:spLocks noChangeArrowheads="1"/>
            </p:cNvSpPr>
            <p:nvPr/>
          </p:nvSpPr>
          <p:spPr bwMode="auto">
            <a:xfrm>
              <a:off x="3384" y="67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 flipV="1">
              <a:off x="4498" y="6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8" name="Rectangle 74"/>
            <p:cNvSpPr>
              <a:spLocks noChangeArrowheads="1"/>
            </p:cNvSpPr>
            <p:nvPr/>
          </p:nvSpPr>
          <p:spPr bwMode="auto">
            <a:xfrm>
              <a:off x="4498" y="67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59" name="Line 75"/>
            <p:cNvSpPr>
              <a:spLocks noChangeShapeType="1"/>
            </p:cNvSpPr>
            <p:nvPr/>
          </p:nvSpPr>
          <p:spPr bwMode="auto">
            <a:xfrm flipV="1">
              <a:off x="5613" y="68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0" name="Rectangle 76"/>
            <p:cNvSpPr>
              <a:spLocks noChangeArrowheads="1"/>
            </p:cNvSpPr>
            <p:nvPr/>
          </p:nvSpPr>
          <p:spPr bwMode="auto">
            <a:xfrm>
              <a:off x="5613" y="67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1" name="Rectangle 77"/>
            <p:cNvSpPr>
              <a:spLocks noChangeArrowheads="1"/>
            </p:cNvSpPr>
            <p:nvPr/>
          </p:nvSpPr>
          <p:spPr bwMode="auto">
            <a:xfrm>
              <a:off x="61" y="674"/>
              <a:ext cx="14" cy="4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>
              <a:off x="2262" y="688"/>
              <a:ext cx="14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>
              <a:off x="3377" y="688"/>
              <a:ext cx="14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4491" y="688"/>
              <a:ext cx="14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5" name="Rectangle 81"/>
            <p:cNvSpPr>
              <a:spLocks noChangeArrowheads="1"/>
            </p:cNvSpPr>
            <p:nvPr/>
          </p:nvSpPr>
          <p:spPr bwMode="auto">
            <a:xfrm>
              <a:off x="5606" y="688"/>
              <a:ext cx="14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6" name="Rectangle 82"/>
            <p:cNvSpPr>
              <a:spLocks noChangeArrowheads="1"/>
            </p:cNvSpPr>
            <p:nvPr/>
          </p:nvSpPr>
          <p:spPr bwMode="auto">
            <a:xfrm>
              <a:off x="61" y="1165"/>
              <a:ext cx="14" cy="18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7" name="Rectangle 83"/>
            <p:cNvSpPr>
              <a:spLocks noChangeArrowheads="1"/>
            </p:cNvSpPr>
            <p:nvPr/>
          </p:nvSpPr>
          <p:spPr bwMode="auto">
            <a:xfrm>
              <a:off x="2262" y="1165"/>
              <a:ext cx="14" cy="18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8" name="Rectangle 84"/>
            <p:cNvSpPr>
              <a:spLocks noChangeArrowheads="1"/>
            </p:cNvSpPr>
            <p:nvPr/>
          </p:nvSpPr>
          <p:spPr bwMode="auto">
            <a:xfrm>
              <a:off x="3377" y="1165"/>
              <a:ext cx="14" cy="18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69" name="Rectangle 85"/>
            <p:cNvSpPr>
              <a:spLocks noChangeArrowheads="1"/>
            </p:cNvSpPr>
            <p:nvPr/>
          </p:nvSpPr>
          <p:spPr bwMode="auto">
            <a:xfrm>
              <a:off x="4491" y="1165"/>
              <a:ext cx="14" cy="18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0" name="Rectangle 86"/>
            <p:cNvSpPr>
              <a:spLocks noChangeArrowheads="1"/>
            </p:cNvSpPr>
            <p:nvPr/>
          </p:nvSpPr>
          <p:spPr bwMode="auto">
            <a:xfrm>
              <a:off x="5606" y="1165"/>
              <a:ext cx="14" cy="18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1" name="Rectangle 87"/>
            <p:cNvSpPr>
              <a:spLocks noChangeArrowheads="1"/>
            </p:cNvSpPr>
            <p:nvPr/>
          </p:nvSpPr>
          <p:spPr bwMode="auto">
            <a:xfrm>
              <a:off x="61" y="3029"/>
              <a:ext cx="1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2262" y="3029"/>
              <a:ext cx="1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3377" y="3029"/>
              <a:ext cx="1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4" name="Rectangle 90"/>
            <p:cNvSpPr>
              <a:spLocks noChangeArrowheads="1"/>
            </p:cNvSpPr>
            <p:nvPr/>
          </p:nvSpPr>
          <p:spPr bwMode="auto">
            <a:xfrm>
              <a:off x="4491" y="3029"/>
              <a:ext cx="1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5" name="Rectangle 91"/>
            <p:cNvSpPr>
              <a:spLocks noChangeArrowheads="1"/>
            </p:cNvSpPr>
            <p:nvPr/>
          </p:nvSpPr>
          <p:spPr bwMode="auto">
            <a:xfrm>
              <a:off x="5606" y="3029"/>
              <a:ext cx="14" cy="2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6" name="Rectangle 92"/>
            <p:cNvSpPr>
              <a:spLocks noChangeArrowheads="1"/>
            </p:cNvSpPr>
            <p:nvPr/>
          </p:nvSpPr>
          <p:spPr bwMode="auto">
            <a:xfrm>
              <a:off x="61" y="3271"/>
              <a:ext cx="1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7" name="Rectangle 93"/>
            <p:cNvSpPr>
              <a:spLocks noChangeArrowheads="1"/>
            </p:cNvSpPr>
            <p:nvPr/>
          </p:nvSpPr>
          <p:spPr bwMode="auto">
            <a:xfrm>
              <a:off x="2262" y="3271"/>
              <a:ext cx="1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8" name="Rectangle 94"/>
            <p:cNvSpPr>
              <a:spLocks noChangeArrowheads="1"/>
            </p:cNvSpPr>
            <p:nvPr/>
          </p:nvSpPr>
          <p:spPr bwMode="auto">
            <a:xfrm>
              <a:off x="3377" y="3271"/>
              <a:ext cx="1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79" name="Rectangle 95"/>
            <p:cNvSpPr>
              <a:spLocks noChangeArrowheads="1"/>
            </p:cNvSpPr>
            <p:nvPr/>
          </p:nvSpPr>
          <p:spPr bwMode="auto">
            <a:xfrm>
              <a:off x="4491" y="3271"/>
              <a:ext cx="1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0" name="Rectangle 96"/>
            <p:cNvSpPr>
              <a:spLocks noChangeArrowheads="1"/>
            </p:cNvSpPr>
            <p:nvPr/>
          </p:nvSpPr>
          <p:spPr bwMode="auto">
            <a:xfrm>
              <a:off x="5606" y="3271"/>
              <a:ext cx="1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1" name="Line 97"/>
            <p:cNvSpPr>
              <a:spLocks noChangeShapeType="1"/>
            </p:cNvSpPr>
            <p:nvPr/>
          </p:nvSpPr>
          <p:spPr bwMode="auto">
            <a:xfrm>
              <a:off x="68" y="37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2" name="Rectangle 98"/>
            <p:cNvSpPr>
              <a:spLocks noChangeArrowheads="1"/>
            </p:cNvSpPr>
            <p:nvPr/>
          </p:nvSpPr>
          <p:spPr bwMode="auto">
            <a:xfrm>
              <a:off x="68" y="374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3" name="Line 99"/>
            <p:cNvSpPr>
              <a:spLocks noChangeShapeType="1"/>
            </p:cNvSpPr>
            <p:nvPr/>
          </p:nvSpPr>
          <p:spPr bwMode="auto">
            <a:xfrm>
              <a:off x="2269" y="37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2269" y="374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5" name="Line 101"/>
            <p:cNvSpPr>
              <a:spLocks noChangeShapeType="1"/>
            </p:cNvSpPr>
            <p:nvPr/>
          </p:nvSpPr>
          <p:spPr bwMode="auto">
            <a:xfrm>
              <a:off x="3384" y="37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3384" y="374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7" name="Line 103"/>
            <p:cNvSpPr>
              <a:spLocks noChangeShapeType="1"/>
            </p:cNvSpPr>
            <p:nvPr/>
          </p:nvSpPr>
          <p:spPr bwMode="auto">
            <a:xfrm>
              <a:off x="4498" y="37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4498" y="374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89" name="Line 105"/>
            <p:cNvSpPr>
              <a:spLocks noChangeShapeType="1"/>
            </p:cNvSpPr>
            <p:nvPr/>
          </p:nvSpPr>
          <p:spPr bwMode="auto">
            <a:xfrm>
              <a:off x="5613" y="374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5613" y="374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75" y="674"/>
              <a:ext cx="555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61" y="1143"/>
              <a:ext cx="5566" cy="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75" y="2075"/>
              <a:ext cx="5552" cy="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61" y="3007"/>
              <a:ext cx="5566" cy="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61" y="3249"/>
              <a:ext cx="5566" cy="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75" y="3491"/>
              <a:ext cx="5552" cy="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097" name="Rectangle 113"/>
            <p:cNvSpPr>
              <a:spLocks noChangeArrowheads="1"/>
            </p:cNvSpPr>
            <p:nvPr/>
          </p:nvSpPr>
          <p:spPr bwMode="auto">
            <a:xfrm>
              <a:off x="75" y="3733"/>
              <a:ext cx="5552" cy="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-14288"/>
            <a:ext cx="9144000" cy="9810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2800" b="1" dirty="0" smtClean="0">
                <a:solidFill>
                  <a:srgbClr val="666633"/>
                </a:solidFill>
                <a:latin typeface="Arial" charset="0"/>
              </a:rPr>
              <a:t>Balanço Orçamentário</a:t>
            </a:r>
            <a:endParaRPr lang="pt-BR" altLang="pt-BR" sz="2800" b="1" dirty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 flipV="1">
            <a:off x="1588" y="6597351"/>
            <a:ext cx="9144000" cy="26064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5" name="Retângulo 1"/>
          <p:cNvSpPr>
            <a:spLocks noChangeArrowheads="1"/>
          </p:cNvSpPr>
          <p:nvPr/>
        </p:nvSpPr>
        <p:spPr bwMode="auto">
          <a:xfrm>
            <a:off x="14103" y="5722939"/>
            <a:ext cx="8665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t"/>
            <a:r>
              <a:rPr lang="pt-BR" altLang="pt-BR" dirty="0">
                <a:solidFill>
                  <a:srgbClr val="000000"/>
                </a:solidFill>
                <a:latin typeface="Calibri" pitchFamily="34" charset="0"/>
              </a:rPr>
              <a:t>Valores nominais em mil reais</a:t>
            </a:r>
            <a:r>
              <a:rPr lang="pt-BR" altLang="pt-BR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  <a:endParaRPr lang="pt-BR" altLang="pt-BR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43019" name="Group 11"/>
          <p:cNvGrpSpPr>
            <a:grpSpLocks noChangeAspect="1"/>
          </p:cNvGrpSpPr>
          <p:nvPr/>
        </p:nvGrpSpPr>
        <p:grpSpPr bwMode="auto">
          <a:xfrm>
            <a:off x="23812" y="1041401"/>
            <a:ext cx="9599613" cy="4735513"/>
            <a:chOff x="15" y="656"/>
            <a:chExt cx="6047" cy="2983"/>
          </a:xfrm>
        </p:grpSpPr>
        <p:sp>
          <p:nvSpPr>
            <p:cNvPr id="4301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2" y="663"/>
              <a:ext cx="5719" cy="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22" y="663"/>
              <a:ext cx="5719" cy="463"/>
            </a:xfrm>
            <a:prstGeom prst="rect">
              <a:avLst/>
            </a:prstGeom>
            <a:solidFill>
              <a:srgbClr val="9BBB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22" y="1119"/>
              <a:ext cx="5719" cy="676"/>
            </a:xfrm>
            <a:prstGeom prst="rect">
              <a:avLst/>
            </a:prstGeom>
            <a:solidFill>
              <a:srgbClr val="DEE7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22" y="1788"/>
              <a:ext cx="5719" cy="1132"/>
            </a:xfrm>
            <a:prstGeom prst="rect">
              <a:avLst/>
            </a:prstGeom>
            <a:solidFill>
              <a:srgbClr val="EFF3E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22" y="2913"/>
              <a:ext cx="5719" cy="698"/>
            </a:xfrm>
            <a:prstGeom prst="rect">
              <a:avLst/>
            </a:prstGeom>
            <a:solidFill>
              <a:srgbClr val="DEE7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78" y="777"/>
              <a:ext cx="1738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Receitas e Despesas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2707" y="691"/>
              <a:ext cx="534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2013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2572" y="941"/>
              <a:ext cx="74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(Executado)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3839" y="691"/>
              <a:ext cx="1090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2014             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3612" y="941"/>
              <a:ext cx="91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(Lei + Créditos)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4972" y="691"/>
              <a:ext cx="1090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2015              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4666" y="941"/>
              <a:ext cx="108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7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(Estimativa PLDO)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50" y="1133"/>
              <a:ext cx="75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Receitas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2" name="Rectangle 24"/>
            <p:cNvSpPr>
              <a:spLocks noChangeArrowheads="1"/>
            </p:cNvSpPr>
            <p:nvPr/>
          </p:nvSpPr>
          <p:spPr bwMode="auto">
            <a:xfrm>
              <a:off x="2614" y="1133"/>
              <a:ext cx="9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16.901.516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3" name="Rectangle 25"/>
            <p:cNvSpPr>
              <a:spLocks noChangeArrowheads="1"/>
            </p:cNvSpPr>
            <p:nvPr/>
          </p:nvSpPr>
          <p:spPr bwMode="auto">
            <a:xfrm>
              <a:off x="3747" y="1133"/>
              <a:ext cx="77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21.667.978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4879" y="1133"/>
              <a:ext cx="9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23.178.451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50" y="1361"/>
              <a:ext cx="100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Correntes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6" name="Rectangle 28"/>
            <p:cNvSpPr>
              <a:spLocks noChangeArrowheads="1"/>
            </p:cNvSpPr>
            <p:nvPr/>
          </p:nvSpPr>
          <p:spPr bwMode="auto">
            <a:xfrm>
              <a:off x="2614" y="1361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16.297.336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>
              <a:off x="3747" y="1361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18.270.554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8" name="Rectangle 30"/>
            <p:cNvSpPr>
              <a:spLocks noChangeArrowheads="1"/>
            </p:cNvSpPr>
            <p:nvPr/>
          </p:nvSpPr>
          <p:spPr bwMode="auto">
            <a:xfrm>
              <a:off x="4879" y="1361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19.882.107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9" name="Rectangle 31"/>
            <p:cNvSpPr>
              <a:spLocks noChangeArrowheads="1"/>
            </p:cNvSpPr>
            <p:nvPr/>
          </p:nvSpPr>
          <p:spPr bwMode="auto">
            <a:xfrm>
              <a:off x="50" y="1582"/>
              <a:ext cx="79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Capital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>
              <a:off x="2828" y="1582"/>
              <a:ext cx="67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604.180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1" name="Rectangle 33"/>
            <p:cNvSpPr>
              <a:spLocks noChangeArrowheads="1"/>
            </p:cNvSpPr>
            <p:nvPr/>
          </p:nvSpPr>
          <p:spPr bwMode="auto">
            <a:xfrm>
              <a:off x="3832" y="1582"/>
              <a:ext cx="8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3.397.424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2" name="Rectangle 34"/>
            <p:cNvSpPr>
              <a:spLocks noChangeArrowheads="1"/>
            </p:cNvSpPr>
            <p:nvPr/>
          </p:nvSpPr>
          <p:spPr bwMode="auto">
            <a:xfrm>
              <a:off x="4965" y="1582"/>
              <a:ext cx="8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3.296.344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3" name="Rectangle 35"/>
            <p:cNvSpPr>
              <a:spLocks noChangeArrowheads="1"/>
            </p:cNvSpPr>
            <p:nvPr/>
          </p:nvSpPr>
          <p:spPr bwMode="auto">
            <a:xfrm>
              <a:off x="50" y="1802"/>
              <a:ext cx="81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Despesas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4" name="Rectangle 36"/>
            <p:cNvSpPr>
              <a:spLocks noChangeArrowheads="1"/>
            </p:cNvSpPr>
            <p:nvPr/>
          </p:nvSpPr>
          <p:spPr bwMode="auto">
            <a:xfrm>
              <a:off x="2614" y="1802"/>
              <a:ext cx="9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18.133.090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5" name="Rectangle 37"/>
            <p:cNvSpPr>
              <a:spLocks noChangeArrowheads="1"/>
            </p:cNvSpPr>
            <p:nvPr/>
          </p:nvSpPr>
          <p:spPr bwMode="auto">
            <a:xfrm>
              <a:off x="3747" y="1802"/>
              <a:ext cx="77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22.340.753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6" name="Rectangle 38"/>
            <p:cNvSpPr>
              <a:spLocks noChangeArrowheads="1"/>
            </p:cNvSpPr>
            <p:nvPr/>
          </p:nvSpPr>
          <p:spPr bwMode="auto">
            <a:xfrm>
              <a:off x="4879" y="1802"/>
              <a:ext cx="9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23.178.451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7" name="Rectangle 39"/>
            <p:cNvSpPr>
              <a:spLocks noChangeArrowheads="1"/>
            </p:cNvSpPr>
            <p:nvPr/>
          </p:nvSpPr>
          <p:spPr bwMode="auto">
            <a:xfrm>
              <a:off x="50" y="2030"/>
              <a:ext cx="100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Correntes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8" name="Rectangle 40"/>
            <p:cNvSpPr>
              <a:spLocks noChangeArrowheads="1"/>
            </p:cNvSpPr>
            <p:nvPr/>
          </p:nvSpPr>
          <p:spPr bwMode="auto">
            <a:xfrm>
              <a:off x="2614" y="2030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15.510.823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49" name="Rectangle 41"/>
            <p:cNvSpPr>
              <a:spLocks noChangeArrowheads="1"/>
            </p:cNvSpPr>
            <p:nvPr/>
          </p:nvSpPr>
          <p:spPr bwMode="auto">
            <a:xfrm>
              <a:off x="3747" y="2030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16.189.240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0" name="Rectangle 42"/>
            <p:cNvSpPr>
              <a:spLocks noChangeArrowheads="1"/>
            </p:cNvSpPr>
            <p:nvPr/>
          </p:nvSpPr>
          <p:spPr bwMode="auto">
            <a:xfrm>
              <a:off x="4879" y="2030"/>
              <a:ext cx="90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16.652.839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1" name="Rectangle 43"/>
            <p:cNvSpPr>
              <a:spLocks noChangeArrowheads="1"/>
            </p:cNvSpPr>
            <p:nvPr/>
          </p:nvSpPr>
          <p:spPr bwMode="auto">
            <a:xfrm>
              <a:off x="50" y="2251"/>
              <a:ext cx="79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Capital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2" name="Rectangle 44"/>
            <p:cNvSpPr>
              <a:spLocks noChangeArrowheads="1"/>
            </p:cNvSpPr>
            <p:nvPr/>
          </p:nvSpPr>
          <p:spPr bwMode="auto">
            <a:xfrm>
              <a:off x="2700" y="2251"/>
              <a:ext cx="8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2.622.266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3" name="Rectangle 45"/>
            <p:cNvSpPr>
              <a:spLocks noChangeArrowheads="1"/>
            </p:cNvSpPr>
            <p:nvPr/>
          </p:nvSpPr>
          <p:spPr bwMode="auto">
            <a:xfrm>
              <a:off x="3832" y="2251"/>
              <a:ext cx="8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6.151.513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4" name="Rectangle 46"/>
            <p:cNvSpPr>
              <a:spLocks noChangeArrowheads="1"/>
            </p:cNvSpPr>
            <p:nvPr/>
          </p:nvSpPr>
          <p:spPr bwMode="auto">
            <a:xfrm>
              <a:off x="4965" y="2251"/>
              <a:ext cx="81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5.886.728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5" name="Rectangle 47"/>
            <p:cNvSpPr>
              <a:spLocks noChangeArrowheads="1"/>
            </p:cNvSpPr>
            <p:nvPr/>
          </p:nvSpPr>
          <p:spPr bwMode="auto">
            <a:xfrm>
              <a:off x="50" y="2472"/>
              <a:ext cx="219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Reserva Orçamentária RPPS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6" name="Rectangle 48"/>
            <p:cNvSpPr>
              <a:spLocks noChangeArrowheads="1"/>
            </p:cNvSpPr>
            <p:nvPr/>
          </p:nvSpPr>
          <p:spPr bwMode="auto">
            <a:xfrm>
              <a:off x="3298" y="2472"/>
              <a:ext cx="18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7" name="Rectangle 49"/>
            <p:cNvSpPr>
              <a:spLocks noChangeArrowheads="1"/>
            </p:cNvSpPr>
            <p:nvPr/>
          </p:nvSpPr>
          <p:spPr bwMode="auto">
            <a:xfrm>
              <a:off x="3961" y="2472"/>
              <a:ext cx="68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443.689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8" name="Rectangle 50"/>
            <p:cNvSpPr>
              <a:spLocks noChangeArrowheads="1"/>
            </p:cNvSpPr>
            <p:nvPr/>
          </p:nvSpPr>
          <p:spPr bwMode="auto">
            <a:xfrm>
              <a:off x="5093" y="2472"/>
              <a:ext cx="68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445.645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9" name="Rectangle 51"/>
            <p:cNvSpPr>
              <a:spLocks noChangeArrowheads="1"/>
            </p:cNvSpPr>
            <p:nvPr/>
          </p:nvSpPr>
          <p:spPr bwMode="auto">
            <a:xfrm>
              <a:off x="50" y="2699"/>
              <a:ext cx="195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Reserva de Contingência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0" name="Rectangle 52"/>
            <p:cNvSpPr>
              <a:spLocks noChangeArrowheads="1"/>
            </p:cNvSpPr>
            <p:nvPr/>
          </p:nvSpPr>
          <p:spPr bwMode="auto">
            <a:xfrm>
              <a:off x="3298" y="2699"/>
              <a:ext cx="18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1" name="Rectangle 53"/>
            <p:cNvSpPr>
              <a:spLocks noChangeArrowheads="1"/>
            </p:cNvSpPr>
            <p:nvPr/>
          </p:nvSpPr>
          <p:spPr bwMode="auto">
            <a:xfrm>
              <a:off x="4038" y="2699"/>
              <a:ext cx="475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sz="2100" b="1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11</a:t>
              </a: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.000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2" name="Rectangle 54"/>
            <p:cNvSpPr>
              <a:spLocks noChangeArrowheads="1"/>
            </p:cNvSpPr>
            <p:nvPr/>
          </p:nvSpPr>
          <p:spPr bwMode="auto">
            <a:xfrm>
              <a:off x="5093" y="2699"/>
              <a:ext cx="68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193.238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3" name="Rectangle 55"/>
            <p:cNvSpPr>
              <a:spLocks noChangeArrowheads="1"/>
            </p:cNvSpPr>
            <p:nvPr/>
          </p:nvSpPr>
          <p:spPr bwMode="auto">
            <a:xfrm>
              <a:off x="50" y="2927"/>
              <a:ext cx="180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Resultado do Exercício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4" name="Rectangle 56"/>
            <p:cNvSpPr>
              <a:spLocks noChangeArrowheads="1"/>
            </p:cNvSpPr>
            <p:nvPr/>
          </p:nvSpPr>
          <p:spPr bwMode="auto">
            <a:xfrm>
              <a:off x="2650" y="2927"/>
              <a:ext cx="87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-1.231.574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5" name="Rectangle 57"/>
            <p:cNvSpPr>
              <a:spLocks noChangeArrowheads="1"/>
            </p:cNvSpPr>
            <p:nvPr/>
          </p:nvSpPr>
          <p:spPr bwMode="auto">
            <a:xfrm>
              <a:off x="3782" y="2927"/>
              <a:ext cx="74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-1.127.464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6" name="Rectangle 58"/>
            <p:cNvSpPr>
              <a:spLocks noChangeArrowheads="1"/>
            </p:cNvSpPr>
            <p:nvPr/>
          </p:nvSpPr>
          <p:spPr bwMode="auto">
            <a:xfrm>
              <a:off x="5563" y="2927"/>
              <a:ext cx="18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7" name="Rectangle 59"/>
            <p:cNvSpPr>
              <a:spLocks noChangeArrowheads="1"/>
            </p:cNvSpPr>
            <p:nvPr/>
          </p:nvSpPr>
          <p:spPr bwMode="auto">
            <a:xfrm>
              <a:off x="50" y="3155"/>
              <a:ext cx="235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Saldo de Exercícios Anteriores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8" name="Rectangle 60"/>
            <p:cNvSpPr>
              <a:spLocks noChangeArrowheads="1"/>
            </p:cNvSpPr>
            <p:nvPr/>
          </p:nvSpPr>
          <p:spPr bwMode="auto">
            <a:xfrm>
              <a:off x="2828" y="3155"/>
              <a:ext cx="68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974.944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9" name="Rectangle 61"/>
            <p:cNvSpPr>
              <a:spLocks noChangeArrowheads="1"/>
            </p:cNvSpPr>
            <p:nvPr/>
          </p:nvSpPr>
          <p:spPr bwMode="auto">
            <a:xfrm>
              <a:off x="50" y="3383"/>
              <a:ext cx="1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Superávit / Défict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70" name="Rectangle 62"/>
            <p:cNvSpPr>
              <a:spLocks noChangeArrowheads="1"/>
            </p:cNvSpPr>
            <p:nvPr/>
          </p:nvSpPr>
          <p:spPr bwMode="auto">
            <a:xfrm>
              <a:off x="2778" y="3383"/>
              <a:ext cx="7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-256.630</a:t>
              </a:r>
              <a:endPara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71" name="Line 63"/>
            <p:cNvSpPr>
              <a:spLocks noChangeShapeType="1"/>
            </p:cNvSpPr>
            <p:nvPr/>
          </p:nvSpPr>
          <p:spPr bwMode="auto">
            <a:xfrm flipV="1">
              <a:off x="22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2" name="Rectangle 64"/>
            <p:cNvSpPr>
              <a:spLocks noChangeArrowheads="1"/>
            </p:cNvSpPr>
            <p:nvPr/>
          </p:nvSpPr>
          <p:spPr bwMode="auto">
            <a:xfrm>
              <a:off x="22" y="65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3" name="Line 65"/>
            <p:cNvSpPr>
              <a:spLocks noChangeShapeType="1"/>
            </p:cNvSpPr>
            <p:nvPr/>
          </p:nvSpPr>
          <p:spPr bwMode="auto">
            <a:xfrm flipV="1">
              <a:off x="2337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4" name="Rectangle 66"/>
            <p:cNvSpPr>
              <a:spLocks noChangeArrowheads="1"/>
            </p:cNvSpPr>
            <p:nvPr/>
          </p:nvSpPr>
          <p:spPr bwMode="auto">
            <a:xfrm>
              <a:off x="2337" y="65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5" name="Line 67"/>
            <p:cNvSpPr>
              <a:spLocks noChangeShapeType="1"/>
            </p:cNvSpPr>
            <p:nvPr/>
          </p:nvSpPr>
          <p:spPr bwMode="auto">
            <a:xfrm flipV="1">
              <a:off x="3469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6" name="Rectangle 68"/>
            <p:cNvSpPr>
              <a:spLocks noChangeArrowheads="1"/>
            </p:cNvSpPr>
            <p:nvPr/>
          </p:nvSpPr>
          <p:spPr bwMode="auto">
            <a:xfrm>
              <a:off x="3469" y="65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7" name="Line 69"/>
            <p:cNvSpPr>
              <a:spLocks noChangeShapeType="1"/>
            </p:cNvSpPr>
            <p:nvPr/>
          </p:nvSpPr>
          <p:spPr bwMode="auto">
            <a:xfrm flipV="1">
              <a:off x="4602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8" name="Rectangle 70"/>
            <p:cNvSpPr>
              <a:spLocks noChangeArrowheads="1"/>
            </p:cNvSpPr>
            <p:nvPr/>
          </p:nvSpPr>
          <p:spPr bwMode="auto">
            <a:xfrm>
              <a:off x="4602" y="65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79" name="Rectangle 71"/>
            <p:cNvSpPr>
              <a:spLocks noChangeArrowheads="1"/>
            </p:cNvSpPr>
            <p:nvPr/>
          </p:nvSpPr>
          <p:spPr bwMode="auto">
            <a:xfrm>
              <a:off x="29" y="656"/>
              <a:ext cx="571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0" name="Line 72"/>
            <p:cNvSpPr>
              <a:spLocks noChangeShapeType="1"/>
            </p:cNvSpPr>
            <p:nvPr/>
          </p:nvSpPr>
          <p:spPr bwMode="auto">
            <a:xfrm flipV="1">
              <a:off x="5734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1" name="Rectangle 73"/>
            <p:cNvSpPr>
              <a:spLocks noChangeArrowheads="1"/>
            </p:cNvSpPr>
            <p:nvPr/>
          </p:nvSpPr>
          <p:spPr bwMode="auto">
            <a:xfrm>
              <a:off x="5734" y="65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2" name="Rectangle 74"/>
            <p:cNvSpPr>
              <a:spLocks noChangeArrowheads="1"/>
            </p:cNvSpPr>
            <p:nvPr/>
          </p:nvSpPr>
          <p:spPr bwMode="auto">
            <a:xfrm>
              <a:off x="15" y="1112"/>
              <a:ext cx="5726" cy="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3" name="Rectangle 75"/>
            <p:cNvSpPr>
              <a:spLocks noChangeArrowheads="1"/>
            </p:cNvSpPr>
            <p:nvPr/>
          </p:nvSpPr>
          <p:spPr bwMode="auto">
            <a:xfrm>
              <a:off x="15" y="656"/>
              <a:ext cx="14" cy="4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4" name="Rectangle 76"/>
            <p:cNvSpPr>
              <a:spLocks noChangeArrowheads="1"/>
            </p:cNvSpPr>
            <p:nvPr/>
          </p:nvSpPr>
          <p:spPr bwMode="auto">
            <a:xfrm>
              <a:off x="2330" y="670"/>
              <a:ext cx="14" cy="4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5" name="Rectangle 77"/>
            <p:cNvSpPr>
              <a:spLocks noChangeArrowheads="1"/>
            </p:cNvSpPr>
            <p:nvPr/>
          </p:nvSpPr>
          <p:spPr bwMode="auto">
            <a:xfrm>
              <a:off x="3462" y="670"/>
              <a:ext cx="14" cy="4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6" name="Rectangle 78"/>
            <p:cNvSpPr>
              <a:spLocks noChangeArrowheads="1"/>
            </p:cNvSpPr>
            <p:nvPr/>
          </p:nvSpPr>
          <p:spPr bwMode="auto">
            <a:xfrm>
              <a:off x="4594" y="670"/>
              <a:ext cx="15" cy="4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7" name="Rectangle 79"/>
            <p:cNvSpPr>
              <a:spLocks noChangeArrowheads="1"/>
            </p:cNvSpPr>
            <p:nvPr/>
          </p:nvSpPr>
          <p:spPr bwMode="auto">
            <a:xfrm>
              <a:off x="5727" y="670"/>
              <a:ext cx="14" cy="4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8" name="Rectangle 80"/>
            <p:cNvSpPr>
              <a:spLocks noChangeArrowheads="1"/>
            </p:cNvSpPr>
            <p:nvPr/>
          </p:nvSpPr>
          <p:spPr bwMode="auto">
            <a:xfrm>
              <a:off x="29" y="1781"/>
              <a:ext cx="2301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89" name="Rectangle 81"/>
            <p:cNvSpPr>
              <a:spLocks noChangeArrowheads="1"/>
            </p:cNvSpPr>
            <p:nvPr/>
          </p:nvSpPr>
          <p:spPr bwMode="auto">
            <a:xfrm>
              <a:off x="2330" y="1781"/>
              <a:ext cx="3411" cy="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0" name="Rectangle 82"/>
            <p:cNvSpPr>
              <a:spLocks noChangeArrowheads="1"/>
            </p:cNvSpPr>
            <p:nvPr/>
          </p:nvSpPr>
          <p:spPr bwMode="auto">
            <a:xfrm>
              <a:off x="2330" y="1133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1" name="Rectangle 83"/>
            <p:cNvSpPr>
              <a:spLocks noChangeArrowheads="1"/>
            </p:cNvSpPr>
            <p:nvPr/>
          </p:nvSpPr>
          <p:spPr bwMode="auto">
            <a:xfrm>
              <a:off x="3462" y="1133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2" name="Rectangle 84"/>
            <p:cNvSpPr>
              <a:spLocks noChangeArrowheads="1"/>
            </p:cNvSpPr>
            <p:nvPr/>
          </p:nvSpPr>
          <p:spPr bwMode="auto">
            <a:xfrm>
              <a:off x="4594" y="1133"/>
              <a:ext cx="15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3" name="Rectangle 85"/>
            <p:cNvSpPr>
              <a:spLocks noChangeArrowheads="1"/>
            </p:cNvSpPr>
            <p:nvPr/>
          </p:nvSpPr>
          <p:spPr bwMode="auto">
            <a:xfrm>
              <a:off x="5727" y="1133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4" name="Rectangle 86"/>
            <p:cNvSpPr>
              <a:spLocks noChangeArrowheads="1"/>
            </p:cNvSpPr>
            <p:nvPr/>
          </p:nvSpPr>
          <p:spPr bwMode="auto">
            <a:xfrm>
              <a:off x="15" y="2450"/>
              <a:ext cx="5726" cy="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5" name="Rectangle 87"/>
            <p:cNvSpPr>
              <a:spLocks noChangeArrowheads="1"/>
            </p:cNvSpPr>
            <p:nvPr/>
          </p:nvSpPr>
          <p:spPr bwMode="auto">
            <a:xfrm>
              <a:off x="15" y="1133"/>
              <a:ext cx="14" cy="131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6" name="Rectangle 88"/>
            <p:cNvSpPr>
              <a:spLocks noChangeArrowheads="1"/>
            </p:cNvSpPr>
            <p:nvPr/>
          </p:nvSpPr>
          <p:spPr bwMode="auto">
            <a:xfrm>
              <a:off x="2330" y="1802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7" name="Rectangle 89"/>
            <p:cNvSpPr>
              <a:spLocks noChangeArrowheads="1"/>
            </p:cNvSpPr>
            <p:nvPr/>
          </p:nvSpPr>
          <p:spPr bwMode="auto">
            <a:xfrm>
              <a:off x="3462" y="1802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8" name="Rectangle 90"/>
            <p:cNvSpPr>
              <a:spLocks noChangeArrowheads="1"/>
            </p:cNvSpPr>
            <p:nvPr/>
          </p:nvSpPr>
          <p:spPr bwMode="auto">
            <a:xfrm>
              <a:off x="4594" y="1802"/>
              <a:ext cx="15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099" name="Rectangle 91"/>
            <p:cNvSpPr>
              <a:spLocks noChangeArrowheads="1"/>
            </p:cNvSpPr>
            <p:nvPr/>
          </p:nvSpPr>
          <p:spPr bwMode="auto">
            <a:xfrm>
              <a:off x="15" y="2678"/>
              <a:ext cx="5726" cy="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0" name="Rectangle 92"/>
            <p:cNvSpPr>
              <a:spLocks noChangeArrowheads="1"/>
            </p:cNvSpPr>
            <p:nvPr/>
          </p:nvSpPr>
          <p:spPr bwMode="auto">
            <a:xfrm>
              <a:off x="5727" y="1802"/>
              <a:ext cx="14" cy="6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1" name="Rectangle 93"/>
            <p:cNvSpPr>
              <a:spLocks noChangeArrowheads="1"/>
            </p:cNvSpPr>
            <p:nvPr/>
          </p:nvSpPr>
          <p:spPr bwMode="auto">
            <a:xfrm>
              <a:off x="15" y="2472"/>
              <a:ext cx="14" cy="2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2" name="Rectangle 94"/>
            <p:cNvSpPr>
              <a:spLocks noChangeArrowheads="1"/>
            </p:cNvSpPr>
            <p:nvPr/>
          </p:nvSpPr>
          <p:spPr bwMode="auto">
            <a:xfrm>
              <a:off x="2330" y="2472"/>
              <a:ext cx="14" cy="2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3" name="Rectangle 95"/>
            <p:cNvSpPr>
              <a:spLocks noChangeArrowheads="1"/>
            </p:cNvSpPr>
            <p:nvPr/>
          </p:nvSpPr>
          <p:spPr bwMode="auto">
            <a:xfrm>
              <a:off x="3462" y="2472"/>
              <a:ext cx="14" cy="2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4" name="Rectangle 96"/>
            <p:cNvSpPr>
              <a:spLocks noChangeArrowheads="1"/>
            </p:cNvSpPr>
            <p:nvPr/>
          </p:nvSpPr>
          <p:spPr bwMode="auto">
            <a:xfrm>
              <a:off x="4594" y="2472"/>
              <a:ext cx="15" cy="2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5" name="Rectangle 97"/>
            <p:cNvSpPr>
              <a:spLocks noChangeArrowheads="1"/>
            </p:cNvSpPr>
            <p:nvPr/>
          </p:nvSpPr>
          <p:spPr bwMode="auto">
            <a:xfrm>
              <a:off x="29" y="2906"/>
              <a:ext cx="571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6" name="Rectangle 98"/>
            <p:cNvSpPr>
              <a:spLocks noChangeArrowheads="1"/>
            </p:cNvSpPr>
            <p:nvPr/>
          </p:nvSpPr>
          <p:spPr bwMode="auto">
            <a:xfrm>
              <a:off x="5727" y="2472"/>
              <a:ext cx="14" cy="2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7" name="Rectangle 99"/>
            <p:cNvSpPr>
              <a:spLocks noChangeArrowheads="1"/>
            </p:cNvSpPr>
            <p:nvPr/>
          </p:nvSpPr>
          <p:spPr bwMode="auto">
            <a:xfrm>
              <a:off x="29" y="3134"/>
              <a:ext cx="571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8" name="Rectangle 100"/>
            <p:cNvSpPr>
              <a:spLocks noChangeArrowheads="1"/>
            </p:cNvSpPr>
            <p:nvPr/>
          </p:nvSpPr>
          <p:spPr bwMode="auto">
            <a:xfrm>
              <a:off x="29" y="3362"/>
              <a:ext cx="571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09" name="Rectangle 101"/>
            <p:cNvSpPr>
              <a:spLocks noChangeArrowheads="1"/>
            </p:cNvSpPr>
            <p:nvPr/>
          </p:nvSpPr>
          <p:spPr bwMode="auto">
            <a:xfrm>
              <a:off x="15" y="2699"/>
              <a:ext cx="14" cy="9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0" name="Rectangle 102"/>
            <p:cNvSpPr>
              <a:spLocks noChangeArrowheads="1"/>
            </p:cNvSpPr>
            <p:nvPr/>
          </p:nvSpPr>
          <p:spPr bwMode="auto">
            <a:xfrm>
              <a:off x="2330" y="2699"/>
              <a:ext cx="14" cy="9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1" name="Rectangle 103"/>
            <p:cNvSpPr>
              <a:spLocks noChangeArrowheads="1"/>
            </p:cNvSpPr>
            <p:nvPr/>
          </p:nvSpPr>
          <p:spPr bwMode="auto">
            <a:xfrm>
              <a:off x="3462" y="2699"/>
              <a:ext cx="14" cy="9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2" name="Rectangle 104"/>
            <p:cNvSpPr>
              <a:spLocks noChangeArrowheads="1"/>
            </p:cNvSpPr>
            <p:nvPr/>
          </p:nvSpPr>
          <p:spPr bwMode="auto">
            <a:xfrm>
              <a:off x="4594" y="2699"/>
              <a:ext cx="15" cy="9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3" name="Rectangle 105"/>
            <p:cNvSpPr>
              <a:spLocks noChangeArrowheads="1"/>
            </p:cNvSpPr>
            <p:nvPr/>
          </p:nvSpPr>
          <p:spPr bwMode="auto">
            <a:xfrm>
              <a:off x="29" y="3597"/>
              <a:ext cx="5712" cy="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4" name="Rectangle 106"/>
            <p:cNvSpPr>
              <a:spLocks noChangeArrowheads="1"/>
            </p:cNvSpPr>
            <p:nvPr/>
          </p:nvSpPr>
          <p:spPr bwMode="auto">
            <a:xfrm>
              <a:off x="5727" y="2699"/>
              <a:ext cx="14" cy="9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5" name="Line 107"/>
            <p:cNvSpPr>
              <a:spLocks noChangeShapeType="1"/>
            </p:cNvSpPr>
            <p:nvPr/>
          </p:nvSpPr>
          <p:spPr bwMode="auto">
            <a:xfrm>
              <a:off x="22" y="36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6" name="Rectangle 108"/>
            <p:cNvSpPr>
              <a:spLocks noChangeArrowheads="1"/>
            </p:cNvSpPr>
            <p:nvPr/>
          </p:nvSpPr>
          <p:spPr bwMode="auto">
            <a:xfrm>
              <a:off x="22" y="361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7" name="Line 109"/>
            <p:cNvSpPr>
              <a:spLocks noChangeShapeType="1"/>
            </p:cNvSpPr>
            <p:nvPr/>
          </p:nvSpPr>
          <p:spPr bwMode="auto">
            <a:xfrm>
              <a:off x="2337" y="36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8" name="Rectangle 110"/>
            <p:cNvSpPr>
              <a:spLocks noChangeArrowheads="1"/>
            </p:cNvSpPr>
            <p:nvPr/>
          </p:nvSpPr>
          <p:spPr bwMode="auto">
            <a:xfrm>
              <a:off x="2337" y="361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19" name="Line 111"/>
            <p:cNvSpPr>
              <a:spLocks noChangeShapeType="1"/>
            </p:cNvSpPr>
            <p:nvPr/>
          </p:nvSpPr>
          <p:spPr bwMode="auto">
            <a:xfrm>
              <a:off x="3469" y="36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0" name="Rectangle 112"/>
            <p:cNvSpPr>
              <a:spLocks noChangeArrowheads="1"/>
            </p:cNvSpPr>
            <p:nvPr/>
          </p:nvSpPr>
          <p:spPr bwMode="auto">
            <a:xfrm>
              <a:off x="3469" y="361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1" name="Line 113"/>
            <p:cNvSpPr>
              <a:spLocks noChangeShapeType="1"/>
            </p:cNvSpPr>
            <p:nvPr/>
          </p:nvSpPr>
          <p:spPr bwMode="auto">
            <a:xfrm>
              <a:off x="4602" y="36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2" name="Rectangle 114"/>
            <p:cNvSpPr>
              <a:spLocks noChangeArrowheads="1"/>
            </p:cNvSpPr>
            <p:nvPr/>
          </p:nvSpPr>
          <p:spPr bwMode="auto">
            <a:xfrm>
              <a:off x="4602" y="361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3" name="Line 115"/>
            <p:cNvSpPr>
              <a:spLocks noChangeShapeType="1"/>
            </p:cNvSpPr>
            <p:nvPr/>
          </p:nvSpPr>
          <p:spPr bwMode="auto">
            <a:xfrm>
              <a:off x="5734" y="361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4" name="Rectangle 116"/>
            <p:cNvSpPr>
              <a:spLocks noChangeArrowheads="1"/>
            </p:cNvSpPr>
            <p:nvPr/>
          </p:nvSpPr>
          <p:spPr bwMode="auto">
            <a:xfrm>
              <a:off x="5734" y="361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5" name="Line 117"/>
            <p:cNvSpPr>
              <a:spLocks noChangeShapeType="1"/>
            </p:cNvSpPr>
            <p:nvPr/>
          </p:nvSpPr>
          <p:spPr bwMode="auto">
            <a:xfrm>
              <a:off x="5741" y="66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6" name="Rectangle 118"/>
            <p:cNvSpPr>
              <a:spLocks noChangeArrowheads="1"/>
            </p:cNvSpPr>
            <p:nvPr/>
          </p:nvSpPr>
          <p:spPr bwMode="auto">
            <a:xfrm>
              <a:off x="5741" y="663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7" name="Line 119"/>
            <p:cNvSpPr>
              <a:spLocks noChangeShapeType="1"/>
            </p:cNvSpPr>
            <p:nvPr/>
          </p:nvSpPr>
          <p:spPr bwMode="auto">
            <a:xfrm>
              <a:off x="5741" y="111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8" name="Rectangle 120"/>
            <p:cNvSpPr>
              <a:spLocks noChangeArrowheads="1"/>
            </p:cNvSpPr>
            <p:nvPr/>
          </p:nvSpPr>
          <p:spPr bwMode="auto">
            <a:xfrm>
              <a:off x="5741" y="1119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29" name="Line 121"/>
            <p:cNvSpPr>
              <a:spLocks noChangeShapeType="1"/>
            </p:cNvSpPr>
            <p:nvPr/>
          </p:nvSpPr>
          <p:spPr bwMode="auto">
            <a:xfrm>
              <a:off x="5741" y="134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0" name="Rectangle 122"/>
            <p:cNvSpPr>
              <a:spLocks noChangeArrowheads="1"/>
            </p:cNvSpPr>
            <p:nvPr/>
          </p:nvSpPr>
          <p:spPr bwMode="auto">
            <a:xfrm>
              <a:off x="5741" y="1347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1" name="Line 123"/>
            <p:cNvSpPr>
              <a:spLocks noChangeShapeType="1"/>
            </p:cNvSpPr>
            <p:nvPr/>
          </p:nvSpPr>
          <p:spPr bwMode="auto">
            <a:xfrm>
              <a:off x="5741" y="156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2" name="Rectangle 124"/>
            <p:cNvSpPr>
              <a:spLocks noChangeArrowheads="1"/>
            </p:cNvSpPr>
            <p:nvPr/>
          </p:nvSpPr>
          <p:spPr bwMode="auto">
            <a:xfrm>
              <a:off x="5741" y="1567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3" name="Line 125"/>
            <p:cNvSpPr>
              <a:spLocks noChangeShapeType="1"/>
            </p:cNvSpPr>
            <p:nvPr/>
          </p:nvSpPr>
          <p:spPr bwMode="auto">
            <a:xfrm>
              <a:off x="5741" y="1788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4" name="Rectangle 126"/>
            <p:cNvSpPr>
              <a:spLocks noChangeArrowheads="1"/>
            </p:cNvSpPr>
            <p:nvPr/>
          </p:nvSpPr>
          <p:spPr bwMode="auto">
            <a:xfrm>
              <a:off x="5741" y="1788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5" name="Line 127"/>
            <p:cNvSpPr>
              <a:spLocks noChangeShapeType="1"/>
            </p:cNvSpPr>
            <p:nvPr/>
          </p:nvSpPr>
          <p:spPr bwMode="auto">
            <a:xfrm>
              <a:off x="5741" y="2016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6" name="Rectangle 128"/>
            <p:cNvSpPr>
              <a:spLocks noChangeArrowheads="1"/>
            </p:cNvSpPr>
            <p:nvPr/>
          </p:nvSpPr>
          <p:spPr bwMode="auto">
            <a:xfrm>
              <a:off x="5741" y="2016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7" name="Line 129"/>
            <p:cNvSpPr>
              <a:spLocks noChangeShapeType="1"/>
            </p:cNvSpPr>
            <p:nvPr/>
          </p:nvSpPr>
          <p:spPr bwMode="auto">
            <a:xfrm>
              <a:off x="5741" y="223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8" name="Rectangle 130"/>
            <p:cNvSpPr>
              <a:spLocks noChangeArrowheads="1"/>
            </p:cNvSpPr>
            <p:nvPr/>
          </p:nvSpPr>
          <p:spPr bwMode="auto">
            <a:xfrm>
              <a:off x="5741" y="2237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39" name="Line 131"/>
            <p:cNvSpPr>
              <a:spLocks noChangeShapeType="1"/>
            </p:cNvSpPr>
            <p:nvPr/>
          </p:nvSpPr>
          <p:spPr bwMode="auto">
            <a:xfrm>
              <a:off x="5741" y="2457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0" name="Rectangle 132"/>
            <p:cNvSpPr>
              <a:spLocks noChangeArrowheads="1"/>
            </p:cNvSpPr>
            <p:nvPr/>
          </p:nvSpPr>
          <p:spPr bwMode="auto">
            <a:xfrm>
              <a:off x="5741" y="2457"/>
              <a:ext cx="7" cy="8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1" name="Line 133"/>
            <p:cNvSpPr>
              <a:spLocks noChangeShapeType="1"/>
            </p:cNvSpPr>
            <p:nvPr/>
          </p:nvSpPr>
          <p:spPr bwMode="auto">
            <a:xfrm>
              <a:off x="5741" y="2685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2" name="Rectangle 134"/>
            <p:cNvSpPr>
              <a:spLocks noChangeArrowheads="1"/>
            </p:cNvSpPr>
            <p:nvPr/>
          </p:nvSpPr>
          <p:spPr bwMode="auto">
            <a:xfrm>
              <a:off x="5741" y="2685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3" name="Line 135"/>
            <p:cNvSpPr>
              <a:spLocks noChangeShapeType="1"/>
            </p:cNvSpPr>
            <p:nvPr/>
          </p:nvSpPr>
          <p:spPr bwMode="auto">
            <a:xfrm>
              <a:off x="5741" y="2913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4" name="Rectangle 136"/>
            <p:cNvSpPr>
              <a:spLocks noChangeArrowheads="1"/>
            </p:cNvSpPr>
            <p:nvPr/>
          </p:nvSpPr>
          <p:spPr bwMode="auto">
            <a:xfrm>
              <a:off x="5741" y="2913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5" name="Line 137"/>
            <p:cNvSpPr>
              <a:spLocks noChangeShapeType="1"/>
            </p:cNvSpPr>
            <p:nvPr/>
          </p:nvSpPr>
          <p:spPr bwMode="auto">
            <a:xfrm>
              <a:off x="5741" y="3141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6" name="Rectangle 138"/>
            <p:cNvSpPr>
              <a:spLocks noChangeArrowheads="1"/>
            </p:cNvSpPr>
            <p:nvPr/>
          </p:nvSpPr>
          <p:spPr bwMode="auto">
            <a:xfrm>
              <a:off x="5741" y="3141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7" name="Line 139"/>
            <p:cNvSpPr>
              <a:spLocks noChangeShapeType="1"/>
            </p:cNvSpPr>
            <p:nvPr/>
          </p:nvSpPr>
          <p:spPr bwMode="auto">
            <a:xfrm>
              <a:off x="5741" y="3369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8" name="Rectangle 140"/>
            <p:cNvSpPr>
              <a:spLocks noChangeArrowheads="1"/>
            </p:cNvSpPr>
            <p:nvPr/>
          </p:nvSpPr>
          <p:spPr bwMode="auto">
            <a:xfrm>
              <a:off x="5741" y="3369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49" name="Line 141"/>
            <p:cNvSpPr>
              <a:spLocks noChangeShapeType="1"/>
            </p:cNvSpPr>
            <p:nvPr/>
          </p:nvSpPr>
          <p:spPr bwMode="auto">
            <a:xfrm>
              <a:off x="5741" y="3604"/>
              <a:ext cx="1" cy="1"/>
            </a:xfrm>
            <a:prstGeom prst="line">
              <a:avLst/>
            </a:prstGeom>
            <a:noFill/>
            <a:ln w="0">
              <a:solidFill>
                <a:srgbClr val="D0D7E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150" name="Rectangle 142"/>
            <p:cNvSpPr>
              <a:spLocks noChangeArrowheads="1"/>
            </p:cNvSpPr>
            <p:nvPr/>
          </p:nvSpPr>
          <p:spPr bwMode="auto">
            <a:xfrm>
              <a:off x="5741" y="3604"/>
              <a:ext cx="7" cy="7"/>
            </a:xfrm>
            <a:prstGeom prst="rect">
              <a:avLst/>
            </a:prstGeom>
            <a:solidFill>
              <a:srgbClr val="D0D7E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41" name="Retângulo 1"/>
          <p:cNvSpPr>
            <a:spLocks noChangeArrowheads="1"/>
          </p:cNvSpPr>
          <p:nvPr/>
        </p:nvSpPr>
        <p:spPr bwMode="auto">
          <a:xfrm>
            <a:off x="153980" y="6026804"/>
            <a:ext cx="8665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t"/>
            <a:r>
              <a:rPr lang="pt-BR" altLang="pt-BR" sz="1200" dirty="0" smtClean="0">
                <a:solidFill>
                  <a:srgbClr val="000000"/>
                </a:solidFill>
                <a:latin typeface="Calibri" pitchFamily="34" charset="0"/>
              </a:rPr>
              <a:t>2013: Diferença nas Receita Correntes de R$ 333.707  referentes à Receita Intraorçamentária de Contribuições</a:t>
            </a:r>
            <a:r>
              <a:rPr lang="pt-BR" altLang="pt-BR" sz="1200" dirty="0">
                <a:solidFill>
                  <a:srgbClr val="000000"/>
                </a:solidFill>
                <a:latin typeface="Calibri" pitchFamily="34" charset="0"/>
              </a:rPr>
              <a:t>. </a:t>
            </a:r>
            <a:endParaRPr lang="pt-BR" altLang="pt-BR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fontAlgn="t"/>
            <a:r>
              <a:rPr lang="pt-BR" altLang="pt-BR" sz="1200" dirty="0" smtClean="0">
                <a:solidFill>
                  <a:srgbClr val="000000"/>
                </a:solidFill>
                <a:latin typeface="Calibri" pitchFamily="34" charset="0"/>
              </a:rPr>
              <a:t>214: Dotação </a:t>
            </a:r>
            <a:r>
              <a:rPr lang="pt-BR" altLang="pt-BR" sz="1200" dirty="0">
                <a:solidFill>
                  <a:srgbClr val="000000"/>
                </a:solidFill>
                <a:latin typeface="Calibri" pitchFamily="34" charset="0"/>
              </a:rPr>
              <a:t>Autorizada de fontes de Superávit em 2014 R$ 757.737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18"/>
          <p:cNvSpPr>
            <a:spLocks noChangeArrowheads="1"/>
          </p:cNvSpPr>
          <p:nvPr/>
        </p:nvSpPr>
        <p:spPr bwMode="auto">
          <a:xfrm>
            <a:off x="20638" y="6840538"/>
            <a:ext cx="9144000" cy="34925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pic>
        <p:nvPicPr>
          <p:cNvPr id="440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784975" cy="558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Retângulo 3"/>
          <p:cNvSpPr>
            <a:spLocks noChangeArrowheads="1"/>
          </p:cNvSpPr>
          <p:nvPr/>
        </p:nvSpPr>
        <p:spPr bwMode="auto">
          <a:xfrm>
            <a:off x="500063" y="5845175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altLang="pt-BR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2011 a 2013: Relatório de Gestão Fiscal Consolidado – 3º Quadrimestre.</a:t>
            </a:r>
          </a:p>
          <a:p>
            <a:pPr algn="just"/>
            <a:r>
              <a:rPr lang="pt-BR" altLang="pt-BR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2014: Estimativa LOA 2014</a:t>
            </a:r>
          </a:p>
          <a:p>
            <a:pPr algn="just"/>
            <a:r>
              <a:rPr lang="pt-BR" altLang="pt-BR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2015: Previsão no PLDO-2015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-14288"/>
            <a:ext cx="9144000" cy="9810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t-BR" sz="2800" b="1" cap="all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www.SEPLAN.DF.GOV.BR</a:t>
            </a:r>
            <a:endParaRPr lang="pt-BR" sz="2800" b="1" cap="all" dirty="0">
              <a:solidFill>
                <a:schemeClr val="accent3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060" name="Rectangle 18"/>
          <p:cNvSpPr>
            <a:spLocks noChangeArrowheads="1"/>
          </p:cNvSpPr>
          <p:nvPr/>
        </p:nvSpPr>
        <p:spPr bwMode="auto">
          <a:xfrm>
            <a:off x="20638" y="6840538"/>
            <a:ext cx="9144000" cy="34925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5063" name="Retângulo 1"/>
          <p:cNvSpPr>
            <a:spLocks noChangeArrowheads="1"/>
          </p:cNvSpPr>
          <p:nvPr/>
        </p:nvSpPr>
        <p:spPr bwMode="auto">
          <a:xfrm>
            <a:off x="0" y="96678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Secretaria de Estado de Planejamento e Orçamento</a:t>
            </a:r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Subsecretaria de Orçamento Público – SUOP</a:t>
            </a:r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Coordenação de Elaboração e Acompanhamento do Orçamento – COELC </a:t>
            </a:r>
          </a:p>
          <a:p>
            <a:pPr algn="ctr">
              <a:buClr>
                <a:schemeClr val="tx2"/>
              </a:buClr>
              <a:buSzPct val="70000"/>
            </a:pPr>
            <a:endParaRPr lang="pt-BR" altLang="pt-BR" sz="2400" b="1" dirty="0"/>
          </a:p>
          <a:p>
            <a:pPr algn="ctr">
              <a:buClr>
                <a:schemeClr val="tx2"/>
              </a:buClr>
              <a:buSzPct val="70000"/>
            </a:pP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dirty="0"/>
              <a:t>Anexo do Palácio do Buriti – 5º e 10º andares, </a:t>
            </a:r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dirty="0"/>
              <a:t>Telefones</a:t>
            </a:r>
            <a:r>
              <a:rPr lang="pt-BR" altLang="pt-BR" sz="2400"/>
              <a:t>: </a:t>
            </a:r>
            <a:r>
              <a:rPr lang="pt-BR" altLang="pt-BR" sz="2400" smtClean="0"/>
              <a:t>3966.6151 / 3966.6350</a:t>
            </a: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dirty="0"/>
              <a:t>E-mail: </a:t>
            </a:r>
            <a:r>
              <a:rPr lang="pt-BR" altLang="pt-BR" sz="2400" dirty="0">
                <a:hlinkClick r:id="rId4"/>
              </a:rPr>
              <a:t>orcamento@seplan.df.gov.br</a:t>
            </a: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RAFAEL RIBEIRO = 3961-6248/6270</a:t>
            </a:r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ANTÔNIO EDILSON = 3966-6202/6271/6322</a:t>
            </a:r>
          </a:p>
          <a:p>
            <a:pPr algn="ctr">
              <a:buClr>
                <a:schemeClr val="tx2"/>
              </a:buClr>
              <a:buSzPct val="70000"/>
            </a:pPr>
            <a:r>
              <a:rPr lang="pt-BR" altLang="pt-BR" sz="2400" b="1" dirty="0"/>
              <a:t>THIAGO CONDE = 3966-6358/6391/6321</a:t>
            </a:r>
            <a:endParaRPr lang="pt-BR" altLang="pt-BR" sz="2400" dirty="0"/>
          </a:p>
          <a:p>
            <a:pPr algn="ctr">
              <a:buClr>
                <a:schemeClr val="tx2"/>
              </a:buClr>
              <a:buSzPct val="70000"/>
            </a:pPr>
            <a:endParaRPr lang="pt-BR" altLang="pt-BR" sz="24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Oval 164"/>
          <p:cNvSpPr>
            <a:spLocks noChangeArrowheads="1"/>
          </p:cNvSpPr>
          <p:nvPr/>
        </p:nvSpPr>
        <p:spPr bwMode="auto">
          <a:xfrm>
            <a:off x="5136952" y="5589240"/>
            <a:ext cx="3755528" cy="864096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Emendas do Legislativo</a:t>
            </a:r>
          </a:p>
        </p:txBody>
      </p:sp>
      <p:sp>
        <p:nvSpPr>
          <p:cNvPr id="10266" name="Oval 213"/>
          <p:cNvSpPr>
            <a:spLocks noChangeArrowheads="1"/>
          </p:cNvSpPr>
          <p:nvPr/>
        </p:nvSpPr>
        <p:spPr bwMode="auto">
          <a:xfrm>
            <a:off x="5136952" y="2060848"/>
            <a:ext cx="3378453" cy="720080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Prioridades LDO</a:t>
            </a: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68" name="Oval 215"/>
          <p:cNvSpPr>
            <a:spLocks noChangeArrowheads="1"/>
          </p:cNvSpPr>
          <p:nvPr/>
        </p:nvSpPr>
        <p:spPr bwMode="auto">
          <a:xfrm>
            <a:off x="5136951" y="3735884"/>
            <a:ext cx="3611513" cy="917252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Proposta Setorial</a:t>
            </a:r>
          </a:p>
        </p:txBody>
      </p:sp>
      <p:sp>
        <p:nvSpPr>
          <p:cNvPr id="10269" name="Oval 217"/>
          <p:cNvSpPr>
            <a:spLocks noChangeArrowheads="1"/>
          </p:cNvSpPr>
          <p:nvPr/>
        </p:nvSpPr>
        <p:spPr bwMode="auto">
          <a:xfrm>
            <a:off x="5220072" y="4725144"/>
            <a:ext cx="3528392" cy="792088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endParaRPr lang="pt-B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OP</a:t>
            </a: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endParaRPr lang="pt-B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53" name="Oval 166"/>
          <p:cNvSpPr>
            <a:spLocks noChangeArrowheads="1"/>
          </p:cNvSpPr>
          <p:nvPr/>
        </p:nvSpPr>
        <p:spPr bwMode="auto">
          <a:xfrm>
            <a:off x="5172596" y="1096569"/>
            <a:ext cx="3215829" cy="818033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PPA</a:t>
            </a:r>
          </a:p>
        </p:txBody>
      </p:sp>
      <p:sp>
        <p:nvSpPr>
          <p:cNvPr id="28" name="Oval 164"/>
          <p:cNvSpPr>
            <a:spLocks noChangeArrowheads="1"/>
          </p:cNvSpPr>
          <p:nvPr/>
        </p:nvSpPr>
        <p:spPr bwMode="auto">
          <a:xfrm>
            <a:off x="5220072" y="2852936"/>
            <a:ext cx="3292474" cy="792088"/>
          </a:xfrm>
          <a:prstGeom prst="ellipse">
            <a:avLst/>
          </a:prstGeom>
          <a:solidFill>
            <a:srgbClr val="CCCC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endParaRPr lang="pt-BR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r>
              <a:rPr lang="pt-B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Informações UO’S</a:t>
            </a:r>
          </a:p>
          <a:p>
            <a:pPr algn="ctr">
              <a:spcBef>
                <a:spcPct val="50000"/>
              </a:spcBef>
              <a:buClr>
                <a:srgbClr val="808080"/>
              </a:buClr>
              <a:defRPr/>
            </a:pP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11" name="Picture 4" descr="C:\Users\tiago.barbosa\Pictures\livro 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096569"/>
            <a:ext cx="3059832" cy="5490514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sx="1000" sy="1000" algn="ctr" rotWithShape="0">
              <a:schemeClr val="bg1">
                <a:alpha val="43000"/>
              </a:schemeClr>
            </a:outerShdw>
          </a:effectLst>
        </p:spPr>
      </p:pic>
      <p:sp>
        <p:nvSpPr>
          <p:cNvPr id="12" name="CaixaDeTexto 11"/>
          <p:cNvSpPr txBox="1"/>
          <p:nvPr/>
        </p:nvSpPr>
        <p:spPr>
          <a:xfrm>
            <a:off x="1618377" y="2732479"/>
            <a:ext cx="800219" cy="2424713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rgbClr val="002060"/>
                </a:solidFill>
                <a:latin typeface="+mn-lt"/>
                <a:cs typeface="+mn-cs"/>
              </a:rPr>
              <a:t>PLOA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11113" y="-77788"/>
            <a:ext cx="9144001" cy="11969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2800" b="1" dirty="0" smtClean="0">
                <a:solidFill>
                  <a:srgbClr val="666633"/>
                </a:solidFill>
                <a:latin typeface="Arial" charset="0"/>
              </a:rPr>
              <a:t>COMPOSIÇÃO DOS MÓDULOS DO PLOA</a:t>
            </a:r>
            <a:endParaRPr lang="pt-BR" altLang="pt-BR" sz="2800" dirty="0">
              <a:solidFill>
                <a:srgbClr val="666633"/>
              </a:solidFill>
              <a:latin typeface="Arial" charset="0"/>
            </a:endParaRPr>
          </a:p>
        </p:txBody>
      </p:sp>
      <p:cxnSp>
        <p:nvCxnSpPr>
          <p:cNvPr id="6159" name="Conector de seta reta 6158"/>
          <p:cNvCxnSpPr>
            <a:stCxn id="10253" idx="2"/>
          </p:cNvCxnSpPr>
          <p:nvPr/>
        </p:nvCxnSpPr>
        <p:spPr>
          <a:xfrm flipH="1">
            <a:off x="4186611" y="1505586"/>
            <a:ext cx="985985" cy="1841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1" name="Conector de seta reta 6160"/>
          <p:cNvCxnSpPr>
            <a:stCxn id="10266" idx="2"/>
          </p:cNvCxnSpPr>
          <p:nvPr/>
        </p:nvCxnSpPr>
        <p:spPr>
          <a:xfrm flipH="1">
            <a:off x="4215187" y="2420888"/>
            <a:ext cx="921765" cy="5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3" name="Conector de seta reta 6162"/>
          <p:cNvCxnSpPr/>
          <p:nvPr/>
        </p:nvCxnSpPr>
        <p:spPr>
          <a:xfrm flipH="1">
            <a:off x="4283968" y="3284984"/>
            <a:ext cx="889000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5" name="Conector de seta reta 6164"/>
          <p:cNvCxnSpPr/>
          <p:nvPr/>
        </p:nvCxnSpPr>
        <p:spPr>
          <a:xfrm flipH="1">
            <a:off x="4355976" y="4221088"/>
            <a:ext cx="862012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7" name="Conector de seta reta 6166"/>
          <p:cNvCxnSpPr/>
          <p:nvPr/>
        </p:nvCxnSpPr>
        <p:spPr>
          <a:xfrm flipH="1">
            <a:off x="4355976" y="5157192"/>
            <a:ext cx="889446" cy="59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9" name="Conector de seta reta 6168"/>
          <p:cNvCxnSpPr>
            <a:stCxn id="10251" idx="2"/>
          </p:cNvCxnSpPr>
          <p:nvPr/>
        </p:nvCxnSpPr>
        <p:spPr>
          <a:xfrm flipH="1">
            <a:off x="4283968" y="6021288"/>
            <a:ext cx="852984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2" name="Rectangle 17"/>
          <p:cNvSpPr>
            <a:spLocks noChangeArrowheads="1"/>
          </p:cNvSpPr>
          <p:nvPr/>
        </p:nvSpPr>
        <p:spPr bwMode="auto">
          <a:xfrm>
            <a:off x="0" y="1196975"/>
            <a:ext cx="9144000" cy="36513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1588" y="6777038"/>
            <a:ext cx="9144000" cy="36512"/>
          </a:xfrm>
          <a:prstGeom prst="rect">
            <a:avLst/>
          </a:prstGeom>
          <a:gradFill rotWithShape="1">
            <a:gsLst>
              <a:gs pos="0">
                <a:srgbClr val="CCCBA9"/>
              </a:gs>
              <a:gs pos="100000">
                <a:srgbClr val="939149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6" name="CaixaDeTexto 5"/>
          <p:cNvSpPr txBox="1">
            <a:spLocks noChangeArrowheads="1"/>
          </p:cNvSpPr>
          <p:nvPr/>
        </p:nvSpPr>
        <p:spPr bwMode="auto">
          <a:xfrm>
            <a:off x="531813" y="1916113"/>
            <a:ext cx="7858125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CONSTITUIÇÃO FEDERAL – CF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LEI ORGÂNICA DO DF – LODF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LEI DE RESPONSABILIDADE FISCAL – LRF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LEI Nº 4.320/64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PLANO PLURIANUAL – PPA 2012-2015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LEI DE DIRETRIZES ORÇAMENTÁRIAS – LDO/2015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MANUAL DE PLANEJAMENTO E ORÇAMENTO – MPO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 INFORMAÇÕES DO SAG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2600">
                <a:latin typeface="Calibri" pitchFamily="34" charset="0"/>
              </a:rPr>
              <a:t>ORIENTAÇÕES NO COMUNICA SIGGO</a:t>
            </a:r>
          </a:p>
          <a:p>
            <a:endParaRPr lang="pt-BR" altLang="pt-BR" sz="2400">
              <a:latin typeface="Calibri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57200" y="0"/>
            <a:ext cx="8229600" cy="1196975"/>
          </a:xfrm>
          <a:prstGeom prst="rect">
            <a:avLst/>
          </a:prstGeom>
        </p:spPr>
        <p:txBody>
          <a:bodyPr anchor="b"/>
          <a:lstStyle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eaLnBrk="0" fontAlgn="base" hangingPunct="0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eaLnBrk="1" hangingPunct="1">
              <a:defRPr/>
            </a:pPr>
            <a:r>
              <a:rPr lang="pt-BR" sz="32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DISPOSITIVOS PARA </a:t>
            </a:r>
            <a:r>
              <a:rPr lang="pt-BR" sz="32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ELABORAÇÃO </a:t>
            </a:r>
            <a:r>
              <a:rPr lang="pt-BR" sz="32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rPr>
              <a:t>DO PLOA</a:t>
            </a:r>
            <a:endParaRPr lang="pt-BR" sz="3200" b="1" dirty="0">
              <a:solidFill>
                <a:srgbClr val="6666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-141288" y="188913"/>
            <a:ext cx="91440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FLUXOGRAMA DE ELABORAÇÃO DO ORÇAMENTO </a:t>
            </a:r>
          </a:p>
        </p:txBody>
      </p:sp>
      <p:sp>
        <p:nvSpPr>
          <p:cNvPr id="9222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8200" name="Grupo 65"/>
          <p:cNvGrpSpPr>
            <a:grpSpLocks/>
          </p:cNvGrpSpPr>
          <p:nvPr/>
        </p:nvGrpSpPr>
        <p:grpSpPr bwMode="auto">
          <a:xfrm>
            <a:off x="179388" y="1958925"/>
            <a:ext cx="8602662" cy="6006009"/>
            <a:chOff x="228599" y="1141945"/>
            <a:chExt cx="8446428" cy="5335055"/>
          </a:xfrm>
        </p:grpSpPr>
        <p:sp>
          <p:nvSpPr>
            <p:cNvPr id="8207" name="Rectangle 7"/>
            <p:cNvSpPr>
              <a:spLocks noChangeArrowheads="1"/>
            </p:cNvSpPr>
            <p:nvPr/>
          </p:nvSpPr>
          <p:spPr bwMode="auto">
            <a:xfrm>
              <a:off x="557478" y="1141945"/>
              <a:ext cx="4761735" cy="410355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dirty="0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2. REVISÃO DE AJUSTES NO SIGGO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8208" name="Line 8"/>
            <p:cNvSpPr>
              <a:spLocks noChangeShapeType="1"/>
            </p:cNvSpPr>
            <p:nvPr/>
          </p:nvSpPr>
          <p:spPr bwMode="auto">
            <a:xfrm>
              <a:off x="1447478" y="1981427"/>
              <a:ext cx="0" cy="304593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209" name="Rectangle 9"/>
            <p:cNvSpPr>
              <a:spLocks noChangeArrowheads="1"/>
            </p:cNvSpPr>
            <p:nvPr/>
          </p:nvSpPr>
          <p:spPr bwMode="auto">
            <a:xfrm>
              <a:off x="908179" y="1699287"/>
              <a:ext cx="4707181" cy="428687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3. REVISÃO DAS PROGRAMAÇÕES ORÇAMENTÁRIAS</a:t>
              </a:r>
            </a:p>
          </p:txBody>
        </p:sp>
        <p:sp>
          <p:nvSpPr>
            <p:cNvPr id="8210" name="AutoShape 12"/>
            <p:cNvSpPr>
              <a:spLocks noChangeArrowheads="1"/>
            </p:cNvSpPr>
            <p:nvPr/>
          </p:nvSpPr>
          <p:spPr bwMode="auto">
            <a:xfrm>
              <a:off x="5922417" y="1808155"/>
              <a:ext cx="2752610" cy="432917"/>
            </a:xfrm>
            <a:prstGeom prst="flowChartPreparation">
              <a:avLst/>
            </a:pr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REUNIÃO SETORIAL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228599" y="4357538"/>
              <a:ext cx="305499" cy="1522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8212" name="Line 17"/>
            <p:cNvSpPr>
              <a:spLocks noChangeShapeType="1"/>
            </p:cNvSpPr>
            <p:nvPr/>
          </p:nvSpPr>
          <p:spPr bwMode="auto">
            <a:xfrm>
              <a:off x="1447478" y="4800327"/>
              <a:ext cx="0" cy="304593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213" name="Rectangle 18"/>
            <p:cNvSpPr>
              <a:spLocks noChangeArrowheads="1"/>
            </p:cNvSpPr>
            <p:nvPr/>
          </p:nvSpPr>
          <p:spPr bwMode="auto">
            <a:xfrm>
              <a:off x="2465289" y="2895538"/>
              <a:ext cx="3994870" cy="394843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5. SOLICITAÇÃO DE INFORMAÇÕES ÀS UO’S</a:t>
              </a:r>
            </a:p>
          </p:txBody>
        </p:sp>
        <p:sp>
          <p:nvSpPr>
            <p:cNvPr id="8214" name="Rectangle 26"/>
            <p:cNvSpPr>
              <a:spLocks noChangeArrowheads="1"/>
            </p:cNvSpPr>
            <p:nvPr/>
          </p:nvSpPr>
          <p:spPr bwMode="auto">
            <a:xfrm>
              <a:off x="1676602" y="6248555"/>
              <a:ext cx="303941" cy="2284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2000" b="1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8215" name="Rectangle 29"/>
            <p:cNvSpPr>
              <a:spLocks noChangeArrowheads="1"/>
            </p:cNvSpPr>
            <p:nvPr/>
          </p:nvSpPr>
          <p:spPr bwMode="auto">
            <a:xfrm>
              <a:off x="3777688" y="4511773"/>
              <a:ext cx="3891998" cy="366640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dirty="0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8. CONSOLIDAÇÃO E  ELABORAÇÃO DO PLOA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400" b="1" dirty="0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 </a:t>
              </a:r>
            </a:p>
          </p:txBody>
        </p:sp>
        <p:sp>
          <p:nvSpPr>
            <p:cNvPr id="8216" name="Line 38"/>
            <p:cNvSpPr>
              <a:spLocks noChangeShapeType="1"/>
            </p:cNvSpPr>
            <p:nvPr/>
          </p:nvSpPr>
          <p:spPr bwMode="auto">
            <a:xfrm>
              <a:off x="4572610" y="3810398"/>
              <a:ext cx="0" cy="304593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217" name="Rectangle 63"/>
            <p:cNvSpPr>
              <a:spLocks noChangeArrowheads="1"/>
            </p:cNvSpPr>
            <p:nvPr/>
          </p:nvSpPr>
          <p:spPr bwMode="auto">
            <a:xfrm>
              <a:off x="7925308" y="3047504"/>
              <a:ext cx="303940" cy="22844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2000" b="1" smtClean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S</a:t>
              </a:r>
            </a:p>
          </p:txBody>
        </p:sp>
        <p:sp>
          <p:nvSpPr>
            <p:cNvPr id="8218" name="Rectangle 73"/>
            <p:cNvSpPr>
              <a:spLocks noChangeArrowheads="1"/>
            </p:cNvSpPr>
            <p:nvPr/>
          </p:nvSpPr>
          <p:spPr bwMode="auto">
            <a:xfrm>
              <a:off x="4876551" y="5867813"/>
              <a:ext cx="305499" cy="1522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201" name="AutoShape 56"/>
          <p:cNvSpPr>
            <a:spLocks noChangeArrowheads="1"/>
          </p:cNvSpPr>
          <p:nvPr/>
        </p:nvSpPr>
        <p:spPr bwMode="auto">
          <a:xfrm>
            <a:off x="6372225" y="3501008"/>
            <a:ext cx="2771775" cy="600075"/>
          </a:xfrm>
          <a:prstGeom prst="flowChartPreparation">
            <a:avLst/>
          </a:prstGeom>
          <a:solidFill>
            <a:srgbClr val="CC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altLang="pt-BR" sz="1600" b="1" dirty="0"/>
          </a:p>
          <a:p>
            <a:pPr algn="ctr"/>
            <a:r>
              <a:rPr lang="pt-BR" altLang="pt-BR" sz="1600" b="1" dirty="0">
                <a:latin typeface="Calibri" pitchFamily="34" charset="0"/>
              </a:rPr>
              <a:t>AUDIÊNCIA PÚBLICA </a:t>
            </a:r>
          </a:p>
          <a:p>
            <a:pPr algn="ctr"/>
            <a:r>
              <a:rPr lang="pt-BR" altLang="pt-BR" sz="1600" b="1" dirty="0">
                <a:latin typeface="Calibri" pitchFamily="34" charset="0"/>
              </a:rPr>
              <a:t>DO EXECUTIVO</a:t>
            </a:r>
          </a:p>
          <a:p>
            <a:pPr algn="ctr"/>
            <a:endParaRPr lang="pt-BR" altLang="pt-BR" sz="1600" b="1" dirty="0">
              <a:latin typeface="Calibri" pitchFamily="34" charset="0"/>
            </a:endParaRPr>
          </a:p>
        </p:txBody>
      </p:sp>
      <p:sp>
        <p:nvSpPr>
          <p:cNvPr id="8202" name="Rectangle 37"/>
          <p:cNvSpPr>
            <a:spLocks noChangeArrowheads="1"/>
          </p:cNvSpPr>
          <p:nvPr/>
        </p:nvSpPr>
        <p:spPr bwMode="auto">
          <a:xfrm>
            <a:off x="3306763" y="5157192"/>
            <a:ext cx="4073525" cy="4381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3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3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7. CADASTRAMENTO DA PROPOSTA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3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31775" y="419100"/>
            <a:ext cx="8235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1ª FASE DO PROCESSO -  EXECUTIVO</a:t>
            </a: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1681163" y="3284984"/>
            <a:ext cx="4572000" cy="420687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4. DEFINIÇÃO DAS RECEITAS PRÓPRIAS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5" name="Rectangle 7"/>
          <p:cNvSpPr>
            <a:spLocks noChangeArrowheads="1"/>
          </p:cNvSpPr>
          <p:nvPr/>
        </p:nvSpPr>
        <p:spPr bwMode="auto">
          <a:xfrm>
            <a:off x="306388" y="1340768"/>
            <a:ext cx="4895850" cy="46196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PLANEJAMENTO DO PROCESSO (CRONOGRAMA)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2952750" y="4581128"/>
            <a:ext cx="3995738" cy="3937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6. DEFINIÇÃO DE TETOS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4208412" y="6237312"/>
            <a:ext cx="3963988" cy="41275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9. ENVIO DO PLOA À CLDF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-141288" y="188913"/>
            <a:ext cx="91440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FLUXOGRAMA DE ELABORAÇÃO DO ORÇAMENTO </a:t>
            </a:r>
          </a:p>
        </p:txBody>
      </p:sp>
      <p:sp>
        <p:nvSpPr>
          <p:cNvPr id="10246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9224" name="Grupo 65"/>
          <p:cNvGrpSpPr>
            <a:grpSpLocks/>
          </p:cNvGrpSpPr>
          <p:nvPr/>
        </p:nvGrpSpPr>
        <p:grpSpPr bwMode="auto">
          <a:xfrm>
            <a:off x="179388" y="3263900"/>
            <a:ext cx="5045075" cy="4546600"/>
            <a:chOff x="228599" y="1981200"/>
            <a:chExt cx="4953001" cy="4038600"/>
          </a:xfrm>
        </p:grpSpPr>
        <p:sp>
          <p:nvSpPr>
            <p:cNvPr id="9231" name="Line 8"/>
            <p:cNvSpPr>
              <a:spLocks noChangeShapeType="1"/>
            </p:cNvSpPr>
            <p:nvPr/>
          </p:nvSpPr>
          <p:spPr bwMode="auto">
            <a:xfrm>
              <a:off x="1447368" y="1981200"/>
              <a:ext cx="0" cy="304587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233" name="Rectangle 13"/>
            <p:cNvSpPr>
              <a:spLocks noChangeArrowheads="1"/>
            </p:cNvSpPr>
            <p:nvPr/>
          </p:nvSpPr>
          <p:spPr bwMode="auto">
            <a:xfrm>
              <a:off x="228599" y="4357262"/>
              <a:ext cx="305471" cy="1522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9237" name="Rectangle 73"/>
            <p:cNvSpPr>
              <a:spLocks noChangeArrowheads="1"/>
            </p:cNvSpPr>
            <p:nvPr/>
          </p:nvSpPr>
          <p:spPr bwMode="auto">
            <a:xfrm>
              <a:off x="4876129" y="5867506"/>
              <a:ext cx="305471" cy="1522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31775" y="419100"/>
            <a:ext cx="8235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2ª FASE DO PROCESSO -  LEGISLATIVO</a:t>
            </a: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322263" y="1838325"/>
            <a:ext cx="4895850" cy="461963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DISCUSSÃO E APRECIAÇÃO DO PLOA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229" name="Rectangle 7"/>
          <p:cNvSpPr>
            <a:spLocks noChangeArrowheads="1"/>
          </p:cNvSpPr>
          <p:nvPr/>
        </p:nvSpPr>
        <p:spPr bwMode="auto">
          <a:xfrm>
            <a:off x="474663" y="2528888"/>
            <a:ext cx="4895850" cy="46831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2. PARECER PRELIMINAR DO PLOA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17563" y="3195638"/>
            <a:ext cx="5122862" cy="66516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SOLICITAÇÃO DE INFORMAÇÕES ADICIONAIS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AO EXECUTIVO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1654175" y="4025900"/>
            <a:ext cx="5108575" cy="4826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4. EMENDAS AO PLOA</a:t>
            </a:r>
          </a:p>
        </p:txBody>
      </p:sp>
      <p:sp>
        <p:nvSpPr>
          <p:cNvPr id="9230" name="AutoShape 56"/>
          <p:cNvSpPr>
            <a:spLocks noChangeArrowheads="1"/>
          </p:cNvSpPr>
          <p:nvPr/>
        </p:nvSpPr>
        <p:spPr bwMode="auto">
          <a:xfrm>
            <a:off x="6364288" y="3411538"/>
            <a:ext cx="2771775" cy="598487"/>
          </a:xfrm>
          <a:prstGeom prst="flowChartPreparation">
            <a:avLst/>
          </a:prstGeom>
          <a:solidFill>
            <a:srgbClr val="CC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altLang="pt-BR" sz="1600" b="1"/>
          </a:p>
          <a:p>
            <a:pPr algn="ctr"/>
            <a:r>
              <a:rPr lang="pt-BR" altLang="pt-BR" sz="1600" b="1">
                <a:latin typeface="Calibri" pitchFamily="34" charset="0"/>
              </a:rPr>
              <a:t>AUDIÊNCIA PÚBLICA </a:t>
            </a:r>
          </a:p>
          <a:p>
            <a:pPr algn="ctr"/>
            <a:r>
              <a:rPr lang="pt-BR" altLang="pt-BR" sz="1600" b="1">
                <a:latin typeface="Calibri" pitchFamily="34" charset="0"/>
              </a:rPr>
              <a:t>DO LEGISLATIVO</a:t>
            </a:r>
          </a:p>
          <a:p>
            <a:pPr algn="ctr"/>
            <a:endParaRPr lang="pt-BR" altLang="pt-BR" sz="1600" b="1">
              <a:latin typeface="Calibri" pitchFamily="34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286000" y="4741863"/>
            <a:ext cx="4572000" cy="581025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5. VOTAÇÃO E APROVAÇÃO EM PLENÁRIO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2603500" y="5554663"/>
            <a:ext cx="5616575" cy="6096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6. ENVIO DO AUTÓGRAFO AO EXECUTIVO PARA SANÇÃO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-141288" y="188913"/>
            <a:ext cx="91440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FLUXOGRAMA DE ELABORAÇÃO DO ORÇAMENTO </a:t>
            </a:r>
          </a:p>
        </p:txBody>
      </p:sp>
      <p:sp>
        <p:nvSpPr>
          <p:cNvPr id="11270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0248" name="Grupo 65"/>
          <p:cNvGrpSpPr>
            <a:grpSpLocks/>
          </p:cNvGrpSpPr>
          <p:nvPr/>
        </p:nvGrpSpPr>
        <p:grpSpPr bwMode="auto">
          <a:xfrm>
            <a:off x="179388" y="3213100"/>
            <a:ext cx="5045075" cy="4597400"/>
            <a:chOff x="228599" y="1981200"/>
            <a:chExt cx="4953001" cy="4038600"/>
          </a:xfrm>
        </p:grpSpPr>
        <p:sp>
          <p:nvSpPr>
            <p:cNvPr id="10253" name="Line 8"/>
            <p:cNvSpPr>
              <a:spLocks noChangeShapeType="1"/>
            </p:cNvSpPr>
            <p:nvPr/>
          </p:nvSpPr>
          <p:spPr bwMode="auto">
            <a:xfrm>
              <a:off x="1447368" y="1981200"/>
              <a:ext cx="0" cy="305406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255" name="Rectangle 13"/>
            <p:cNvSpPr>
              <a:spLocks noChangeArrowheads="1"/>
            </p:cNvSpPr>
            <p:nvPr/>
          </p:nvSpPr>
          <p:spPr bwMode="auto">
            <a:xfrm>
              <a:off x="228599" y="4357503"/>
              <a:ext cx="305471" cy="15200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10261" name="Rectangle 73"/>
            <p:cNvSpPr>
              <a:spLocks noChangeArrowheads="1"/>
            </p:cNvSpPr>
            <p:nvPr/>
          </p:nvSpPr>
          <p:spPr bwMode="auto">
            <a:xfrm>
              <a:off x="4876129" y="5867795"/>
              <a:ext cx="305471" cy="1520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31775" y="419100"/>
            <a:ext cx="82359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3ª FASE DO PROCESSO -  EXECUTIVO</a:t>
            </a: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322263" y="1838325"/>
            <a:ext cx="4895850" cy="582613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AVALIAÇÃO DO AUTÓGRAFO E EMENDAS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817563" y="2670175"/>
            <a:ext cx="5122862" cy="542925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2. SUGESTÃO DE VETOS OU NÃO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624013" y="3530600"/>
            <a:ext cx="5106987" cy="619125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3. SANÇÃO E PUBLICAÇÃO DA LEI NO DODF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2287588" y="4437063"/>
            <a:ext cx="4572000" cy="57626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4. LIBERAÇÃO DA CARGA NO SIGGO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2603500" y="5334000"/>
            <a:ext cx="5616575" cy="584200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5. INICIO DA EXECUÇÃO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-141288" y="188913"/>
            <a:ext cx="91440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FLUXOGRAMA DE ELABORAÇÃO DO ORÇAMENTO </a:t>
            </a:r>
          </a:p>
        </p:txBody>
      </p:sp>
      <p:sp>
        <p:nvSpPr>
          <p:cNvPr id="12294" name="Rectangle 19"/>
          <p:cNvSpPr>
            <a:spLocks noChangeArrowheads="1"/>
          </p:cNvSpPr>
          <p:nvPr/>
        </p:nvSpPr>
        <p:spPr bwMode="auto">
          <a:xfrm flipV="1">
            <a:off x="1588" y="6631384"/>
            <a:ext cx="9144000" cy="25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180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272" name="Grupo 65"/>
          <p:cNvGrpSpPr>
            <a:grpSpLocks/>
          </p:cNvGrpSpPr>
          <p:nvPr/>
        </p:nvGrpSpPr>
        <p:grpSpPr bwMode="auto">
          <a:xfrm>
            <a:off x="179388" y="5322888"/>
            <a:ext cx="5045075" cy="2487612"/>
            <a:chOff x="228599" y="3810000"/>
            <a:chExt cx="4953001" cy="2209800"/>
          </a:xfrm>
        </p:grpSpPr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28599" y="4357162"/>
              <a:ext cx="305471" cy="1537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11280" name="Line 38"/>
            <p:cNvSpPr>
              <a:spLocks noChangeShapeType="1"/>
            </p:cNvSpPr>
            <p:nvPr/>
          </p:nvSpPr>
          <p:spPr bwMode="auto">
            <a:xfrm>
              <a:off x="4572215" y="3810000"/>
              <a:ext cx="0" cy="304606"/>
            </a:xfrm>
            <a:prstGeom prst="line">
              <a:avLst/>
            </a:prstGeom>
            <a:noFill/>
            <a:ln w="57150" cmpd="thinThick">
              <a:solidFill>
                <a:schemeClr val="bg1"/>
              </a:solidFill>
              <a:round/>
              <a:headEnd/>
              <a:tailEnd type="stealth" w="med" len="med"/>
            </a:ln>
            <a:extLst/>
          </p:spPr>
          <p:txBody>
            <a:bodyPr/>
            <a:lstStyle/>
            <a:p>
              <a:pPr>
                <a:defRPr/>
              </a:pPr>
              <a:endParaRPr lang="pt-BR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282" name="Rectangle 73"/>
            <p:cNvSpPr>
              <a:spLocks noChangeArrowheads="1"/>
            </p:cNvSpPr>
            <p:nvPr/>
          </p:nvSpPr>
          <p:spPr bwMode="auto">
            <a:xfrm>
              <a:off x="4876129" y="5867497"/>
              <a:ext cx="305471" cy="15230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pt-BR" altLang="pt-BR" sz="2000" b="1" smtClean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31775" y="419100"/>
            <a:ext cx="87693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FASE FINAL DO PROCESSO -  EXECUTIVO/LEGISLATIVO</a:t>
            </a:r>
          </a:p>
          <a:p>
            <a:pPr>
              <a:defRPr/>
            </a:pPr>
            <a:endParaRPr lang="pt-B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4" name="Rectangle 7"/>
          <p:cNvSpPr>
            <a:spLocks noChangeArrowheads="1"/>
          </p:cNvSpPr>
          <p:nvPr/>
        </p:nvSpPr>
        <p:spPr bwMode="auto">
          <a:xfrm>
            <a:off x="322263" y="2054225"/>
            <a:ext cx="4895850" cy="582613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1. CLDF CONTESTA VETO E PUBLICA NO DCLDF?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817563" y="2835275"/>
            <a:ext cx="5626100" cy="600075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altLang="pt-BR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2. EXECUTIVO INCLUI NO SIGGO VETO CONTESTADO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altLang="pt-BR" sz="1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12836</TotalTime>
  <Words>5714</Words>
  <Application>Microsoft Office PowerPoint</Application>
  <PresentationFormat>Apresentação na tela (4:3)</PresentationFormat>
  <Paragraphs>657</Paragraphs>
  <Slides>35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Tema1</vt:lpstr>
      <vt:lpstr>Slide 1</vt:lpstr>
      <vt:lpstr>QUEM FAZ?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ELABORAÇÃO DO ORÇAMENTO 2012 REUNIÃO INTERNA DE ABERTURA COORDENAÇÃODE ELABORAÇÃO E ACOMPANHAMENTO DO ORÇAMENTO</dc:title>
  <dc:creator>tiago.barbosa</dc:creator>
  <cp:lastModifiedBy>aroldo.almeida</cp:lastModifiedBy>
  <cp:revision>895</cp:revision>
  <cp:lastPrinted>2014-06-05T17:41:51Z</cp:lastPrinted>
  <dcterms:created xsi:type="dcterms:W3CDTF">2011-04-13T14:56:53Z</dcterms:created>
  <dcterms:modified xsi:type="dcterms:W3CDTF">2014-06-11T19:28:51Z</dcterms:modified>
</cp:coreProperties>
</file>